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80" r:id="rId3"/>
    <p:sldId id="311" r:id="rId4"/>
    <p:sldId id="317" r:id="rId5"/>
    <p:sldId id="316" r:id="rId6"/>
    <p:sldId id="318" r:id="rId7"/>
    <p:sldId id="321" r:id="rId8"/>
    <p:sldId id="320" r:id="rId9"/>
    <p:sldId id="319" r:id="rId10"/>
    <p:sldId id="323" r:id="rId11"/>
    <p:sldId id="322" r:id="rId12"/>
    <p:sldId id="324" r:id="rId13"/>
    <p:sldId id="325" r:id="rId14"/>
    <p:sldId id="315" r:id="rId15"/>
    <p:sldId id="326" r:id="rId16"/>
    <p:sldId id="328" r:id="rId17"/>
    <p:sldId id="327" r:id="rId18"/>
    <p:sldId id="330" r:id="rId19"/>
    <p:sldId id="314" r:id="rId20"/>
    <p:sldId id="331" r:id="rId21"/>
    <p:sldId id="332" r:id="rId22"/>
    <p:sldId id="333" r:id="rId23"/>
    <p:sldId id="334" r:id="rId24"/>
    <p:sldId id="335" r:id="rId25"/>
    <p:sldId id="313" r:id="rId26"/>
    <p:sldId id="312" r:id="rId27"/>
    <p:sldId id="338" r:id="rId28"/>
    <p:sldId id="337" r:id="rId29"/>
    <p:sldId id="339" r:id="rId30"/>
    <p:sldId id="342" r:id="rId31"/>
    <p:sldId id="343" r:id="rId32"/>
    <p:sldId id="336" r:id="rId33"/>
    <p:sldId id="345" r:id="rId34"/>
    <p:sldId id="346" r:id="rId35"/>
    <p:sldId id="34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0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2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2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5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2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1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0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4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76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4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6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7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9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74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9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86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3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95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98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04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34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32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9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3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0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457667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125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42816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9610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</a:t>
                      </a:r>
                      <a:r>
                        <a:rPr lang="en-US" baseline="0" dirty="0" smtClean="0"/>
                        <a:t>,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Тут выключилось питание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4011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</a:t>
                      </a:r>
                      <a:r>
                        <a:rPr lang="en-US" baseline="0" dirty="0" smtClean="0"/>
                        <a:t>,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Тут выключилось питание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В итоге имеем:</a:t>
                      </a:r>
                      <a:endParaRPr lang="en-US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Блок и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отмечены как занятые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Счётчики свободных блоков и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уменьшены,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Файла нет.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0741"/>
              </p:ext>
            </p:extLst>
          </p:nvPr>
        </p:nvGraphicFramePr>
        <p:xfrm>
          <a:off x="0" y="365761"/>
          <a:ext cx="12192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08491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Упорядочивание: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Если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 smtClean="0"/>
                        <a:t>Размер каталога подрос до</a:t>
                      </a:r>
                      <a:r>
                        <a:rPr lang="ru-RU" sz="1800" baseline="0" dirty="0" smtClean="0"/>
                        <a:t> того, как в нём появилась новая запись – читатель увидит мусор.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/>
                <a:gridCol w="1650864"/>
                <a:gridCol w="1215903"/>
                <a:gridCol w="1582765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8471"/>
              </p:ext>
            </p:extLst>
          </p:nvPr>
        </p:nvGraphicFramePr>
        <p:xfrm>
          <a:off x="0" y="365761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Упорядочивание: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Если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 smtClean="0"/>
                        <a:t>Размер каталога подрос до</a:t>
                      </a:r>
                      <a:r>
                        <a:rPr lang="ru-RU" sz="1800" baseline="0" dirty="0" smtClean="0"/>
                        <a:t> того, как в нём появилась новая запись – читатель увидит мусор.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 smtClean="0"/>
                        <a:t>Теоретически, упорядочивания</a:t>
                      </a:r>
                      <a:r>
                        <a:rPr lang="ru-RU" sz="1800" baseline="0" dirty="0" smtClean="0"/>
                        <a:t> можно добиться, если писать блоки в нужном порядке, и каждый раз делать </a:t>
                      </a:r>
                      <a:r>
                        <a:rPr lang="en-US" sz="1800" baseline="0" dirty="0" err="1" smtClean="0"/>
                        <a:t>fsync</a:t>
                      </a:r>
                      <a:r>
                        <a:rPr lang="en-US" sz="1800" baseline="0" dirty="0" smtClean="0"/>
                        <a:t>() </a:t>
                      </a:r>
                      <a:r>
                        <a:rPr lang="ru-RU" sz="1800" baseline="0" dirty="0" smtClean="0"/>
                        <a:t>после записи. Но так будет слишком медленно.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/>
                <a:gridCol w="1650864"/>
                <a:gridCol w="1215903"/>
                <a:gridCol w="1582765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00051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 smtClean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/>
                        <a:t>fsync</a:t>
                      </a:r>
                      <a:r>
                        <a:rPr lang="en-US" sz="1800" baseline="0" dirty="0" smtClean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Асинхронно меняем состояние диска</a:t>
                      </a:r>
                      <a:r>
                        <a:rPr lang="en-US" sz="1800" baseline="0" dirty="0" smtClean="0"/>
                        <a:t>.</a:t>
                      </a:r>
                      <a:endParaRPr lang="ru-RU" sz="18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Когда закончили изменять состояние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диска, делаем запись в журнале о том,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что транзакция применена.</a:t>
                      </a:r>
                      <a:endParaRPr lang="en-US" sz="18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/>
                <a:gridCol w="3875903"/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 диска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/>
                <a:gridCol w="707356"/>
                <a:gridCol w="707356"/>
                <a:gridCol w="707356"/>
                <a:gridCol w="707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/>
                <a:gridCol w="520553"/>
                <a:gridCol w="520553"/>
                <a:gridCol w="520553"/>
                <a:gridCol w="520553"/>
                <a:gridCol w="520553"/>
                <a:gridCol w="520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2388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 smtClean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/>
                        <a:t>fsync</a:t>
                      </a:r>
                      <a:r>
                        <a:rPr lang="en-US" sz="1800" baseline="0" dirty="0" smtClean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Асинхронно меняем состояние диска</a:t>
                      </a:r>
                      <a:r>
                        <a:rPr lang="en-US" sz="1800" baseline="0" dirty="0" smtClean="0"/>
                        <a:t>.</a:t>
                      </a:r>
                      <a:endParaRPr lang="ru-RU" sz="18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Когда закончили изменять состояние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диска, делаем запись в журнале о том,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что транзакция применена.</a:t>
                      </a:r>
                      <a:endParaRPr lang="en-US" sz="18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 smtClean="0"/>
                        <a:t>Если при обновлении диска произошёл сбой (отключение питания или падение ОС), то при следующем монтировании ФС мы можем применить изменения, написанные в журнале, и доделать изменения, которые не применили из-за падения.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 smtClean="0"/>
                        <a:t>Эта процедура называется </a:t>
                      </a:r>
                      <a:r>
                        <a:rPr lang="en-US" sz="1800" b="1" baseline="0" dirty="0" smtClean="0"/>
                        <a:t>crash recovery</a:t>
                      </a:r>
                      <a:r>
                        <a:rPr lang="en-US" sz="18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/>
                <a:gridCol w="3875903"/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 диска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/>
                <a:gridCol w="707356"/>
                <a:gridCol w="707356"/>
                <a:gridCol w="707356"/>
                <a:gridCol w="707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/>
                <a:gridCol w="520553"/>
                <a:gridCol w="520553"/>
                <a:gridCol w="520553"/>
                <a:gridCol w="520553"/>
                <a:gridCol w="520553"/>
                <a:gridCol w="520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30092"/>
              </p:ext>
            </p:extLst>
          </p:nvPr>
        </p:nvGraphicFramePr>
        <p:xfrm>
          <a:off x="0" y="365762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Журналирование, предложенное</a:t>
                      </a:r>
                      <a:r>
                        <a:rPr lang="ru-RU" baseline="0" dirty="0" smtClean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08005"/>
              </p:ext>
            </p:extLst>
          </p:nvPr>
        </p:nvGraphicFramePr>
        <p:xfrm>
          <a:off x="0" y="365762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Журналирование, предложенное</a:t>
                      </a:r>
                      <a:r>
                        <a:rPr lang="ru-RU" baseline="0" dirty="0" smtClean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Это не так плохо для скорости: запись в журнал последовательная.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Но всё равно хочется журналировать поменьше данных.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89417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666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Журналирование, предложенное</a:t>
                      </a:r>
                      <a:r>
                        <a:rPr lang="ru-RU" baseline="0" dirty="0" smtClean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Это не так плохо для скорости: запись в журнал последовательная.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Но всё равно хочется журналировать поменьше данных.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Идея: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Будем журналировать</a:t>
                      </a:r>
                      <a:r>
                        <a:rPr lang="ru-RU" baseline="0" dirty="0" smtClean="0"/>
                        <a:t> только метаданные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результате, после </a:t>
                      </a:r>
                      <a:r>
                        <a:rPr lang="en-US" baseline="0" dirty="0" smtClean="0"/>
                        <a:t>crash recovery </a:t>
                      </a:r>
                      <a:r>
                        <a:rPr lang="ru-RU" baseline="0" dirty="0" smtClean="0"/>
                        <a:t>мы будем получать неразломанную ФС: без потерянных блоков и инод, без </a:t>
                      </a:r>
                      <a:r>
                        <a:rPr lang="en-US" baseline="0" dirty="0" err="1" smtClean="0"/>
                        <a:t>dir_entry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ведущих в никуда, </a:t>
                      </a:r>
                      <a:r>
                        <a:rPr lang="en-US" baseline="0" dirty="0" smtClean="0"/>
                        <a:t>etc.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Но: ФС не предоставляет </a:t>
                      </a:r>
                      <a:r>
                        <a:rPr lang="ru-RU" b="1" baseline="0" dirty="0" smtClean="0"/>
                        <a:t>никаких</a:t>
                      </a:r>
                      <a:r>
                        <a:rPr lang="ru-RU" baseline="0" dirty="0" smtClean="0"/>
                        <a:t> гарантий о том, что будет с пользовательскими данными.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4398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пример добавления данных в конец файла на </a:t>
                      </a:r>
                      <a:r>
                        <a:rPr lang="en-US" dirty="0" smtClean="0"/>
                        <a:t>XFS.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Зажурналирует обновление </a:t>
                      </a:r>
                      <a:r>
                        <a:rPr lang="en-US" dirty="0" smtClean="0"/>
                        <a:t>block bitmap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и </a:t>
                      </a:r>
                      <a:r>
                        <a:rPr lang="en-US" dirty="0" smtClean="0"/>
                        <a:t>extent</a:t>
                      </a:r>
                      <a:r>
                        <a:rPr lang="en-US" baseline="0" dirty="0" smtClean="0"/>
                        <a:t> tree,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Даст</a:t>
                      </a:r>
                      <a:r>
                        <a:rPr lang="ru-RU" baseline="0" dirty="0" smtClean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81758"/>
              </p:ext>
            </p:extLst>
          </p:nvPr>
        </p:nvGraphicFramePr>
        <p:xfrm>
          <a:off x="0" y="365762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пример добавления данных в конец файла на </a:t>
                      </a:r>
                      <a:r>
                        <a:rPr lang="en-US" dirty="0" smtClean="0"/>
                        <a:t>XFS.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Зажурналирует обновление </a:t>
                      </a:r>
                      <a:r>
                        <a:rPr lang="en-US" dirty="0" smtClean="0"/>
                        <a:t>block bitmap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и </a:t>
                      </a:r>
                      <a:r>
                        <a:rPr lang="en-US" dirty="0" smtClean="0"/>
                        <a:t>extent</a:t>
                      </a:r>
                      <a:r>
                        <a:rPr lang="en-US" baseline="0" dirty="0" smtClean="0"/>
                        <a:t> tree,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Даст</a:t>
                      </a:r>
                      <a:r>
                        <a:rPr lang="ru-RU" baseline="0" dirty="0" smtClean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Получится подросший</a:t>
                      </a:r>
                      <a:r>
                        <a:rPr lang="ru-RU" baseline="0" dirty="0" smtClean="0"/>
                        <a:t> в размере файл, в хвосте которого будет мусор.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22432"/>
              </p:ext>
            </p:extLst>
          </p:nvPr>
        </p:nvGraphicFramePr>
        <p:xfrm>
          <a:off x="0" y="365762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пример добавления данных в конец файла на </a:t>
                      </a:r>
                      <a:r>
                        <a:rPr lang="en-US" dirty="0" smtClean="0"/>
                        <a:t>XFS.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Зажурналирует обновление </a:t>
                      </a:r>
                      <a:r>
                        <a:rPr lang="en-US" dirty="0" smtClean="0"/>
                        <a:t>block bitmap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и </a:t>
                      </a:r>
                      <a:r>
                        <a:rPr lang="en-US" dirty="0" smtClean="0"/>
                        <a:t>extent</a:t>
                      </a:r>
                      <a:r>
                        <a:rPr lang="en-US" baseline="0" dirty="0" smtClean="0"/>
                        <a:t> tree,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Даст</a:t>
                      </a:r>
                      <a:r>
                        <a:rPr lang="ru-RU" baseline="0" dirty="0" smtClean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Получится подросший</a:t>
                      </a:r>
                      <a:r>
                        <a:rPr lang="ru-RU" baseline="0" dirty="0" smtClean="0"/>
                        <a:t> в размере файл, в хвосте которого будет мусор.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hlinkClick r:id="rId3"/>
                        </a:rPr>
                        <a:t>https://lwn.net/Articles/457667/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2173"/>
              </p:ext>
            </p:extLst>
          </p:nvPr>
        </p:nvGraphicFramePr>
        <p:xfrm>
          <a:off x="0" y="365762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Checkpointing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 ФС имеет ограниченную длину,</a:t>
                      </a:r>
                      <a:r>
                        <a:rPr lang="ru-RU" baseline="0" dirty="0" smtClean="0"/>
                        <a:t> его надо чистить.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Для этого служит процедура </a:t>
                      </a:r>
                      <a:r>
                        <a:rPr lang="en-US" baseline="0" dirty="0" err="1" smtClean="0"/>
                        <a:t>checkpointing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Записать на диск группу транзакций,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Продвинуть указатель на голову журнала (</a:t>
                      </a:r>
                      <a:r>
                        <a:rPr lang="en-US" baseline="0" dirty="0" smtClean="0"/>
                        <a:t>reclaim journal space).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Запись может проводиться по таймеру или при накоплении достаточного числа транзакций в журнале.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50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 способа хранения</a:t>
                      </a:r>
                      <a:r>
                        <a:rPr lang="ru-RU" sz="2400" baseline="0" dirty="0" smtClean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нескольких файлах</a:t>
                      </a:r>
                    </a:p>
                    <a:p>
                      <a:r>
                        <a:rPr lang="ru-RU" dirty="0" smtClean="0"/>
                        <a:t>(не</a:t>
                      </a:r>
                      <a:r>
                        <a:rPr lang="ru-RU" baseline="0" dirty="0" smtClean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 smtClean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По мере коммита транзакций удаляем старые журналы.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/>
                <a:gridCol w="772069"/>
                <a:gridCol w="772069"/>
                <a:gridCol w="772069"/>
                <a:gridCol w="772069"/>
                <a:gridCol w="77206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7214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/>
                <a:gridCol w="354721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66198"/>
              </p:ext>
            </p:extLst>
          </p:nvPr>
        </p:nvGraphicFramePr>
        <p:xfrm>
          <a:off x="0" y="365762"/>
          <a:ext cx="12192000" cy="4800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 способа хранения</a:t>
                      </a:r>
                      <a:r>
                        <a:rPr lang="ru-RU" sz="2400" baseline="0" dirty="0" smtClean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нескольких файлах</a:t>
                      </a:r>
                    </a:p>
                    <a:p>
                      <a:r>
                        <a:rPr lang="ru-RU" dirty="0" smtClean="0"/>
                        <a:t>(не</a:t>
                      </a:r>
                      <a:r>
                        <a:rPr lang="ru-RU" baseline="0" dirty="0" smtClean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 smtClean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По мере коммита транзакций удаляем старые журналы.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Примечание: полезно не просто дописывать в конец файла, а преаллоцировать место в файле журнала, чтобы</a:t>
                      </a:r>
                      <a:r>
                        <a:rPr lang="ru-RU" baseline="0" dirty="0" smtClean="0"/>
                        <a:t> использовать </a:t>
                      </a:r>
                      <a:r>
                        <a:rPr lang="en-US" baseline="0" dirty="0" err="1" smtClean="0"/>
                        <a:t>fdatasync</a:t>
                      </a:r>
                      <a:r>
                        <a:rPr lang="en-US" baseline="0" dirty="0" smtClean="0"/>
                        <a:t>()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() 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0" dirty="0" smtClean="0"/>
                        <a:t>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Почему </a:t>
                      </a:r>
                      <a:r>
                        <a:rPr lang="en-US" sz="1500" i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fdatasync</a:t>
                      </a:r>
                      <a:r>
                        <a:rPr lang="en-US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</a:t>
                      </a:r>
                      <a:r>
                        <a:rPr lang="ru-RU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может быть в несколько раз быстрее </a:t>
                      </a:r>
                      <a:r>
                        <a:rPr lang="en-US" sz="1500" i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fsync</a:t>
                      </a:r>
                      <a:r>
                        <a:rPr lang="en-US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()?</a:t>
                      </a:r>
                      <a:endParaRPr lang="en-US" sz="15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/>
                <a:gridCol w="772069"/>
                <a:gridCol w="772069"/>
                <a:gridCol w="772069"/>
                <a:gridCol w="772069"/>
                <a:gridCol w="77206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69820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/>
                <a:gridCol w="354721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5419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6854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0422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Дважды проиграть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 в общем случае нельзя: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как повторить </a:t>
                      </a:r>
                      <a:r>
                        <a:rPr lang="en-US" dirty="0" smtClean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8481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42650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Дважды проиграть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 в общем случае нельзя: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как повторить </a:t>
                      </a:r>
                      <a:r>
                        <a:rPr lang="en-US" dirty="0" smtClean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Операции</a:t>
                      </a:r>
                      <a:r>
                        <a:rPr lang="en-US" dirty="0" smtClean="0"/>
                        <a:t> “</a:t>
                      </a:r>
                      <a:r>
                        <a:rPr lang="ru-RU" dirty="0" smtClean="0"/>
                        <a:t>записать такое-то содержимое поверх блока с номером </a:t>
                      </a:r>
                      <a:r>
                        <a:rPr lang="en-US" dirty="0" smtClean="0"/>
                        <a:t>N”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идемпотентны</a:t>
                      </a:r>
                      <a:r>
                        <a:rPr lang="ru-RU" baseline="0" dirty="0" smtClean="0"/>
                        <a:t>: их можно повторять много раз с тем же эффектом, который даёт однократное повторение.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15308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6647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Защита от неатомарности записи в журнал</a:t>
                      </a:r>
                      <a:endParaRPr lang="ru-RU" sz="2400" dirty="0"/>
                    </a:p>
                  </a:txBody>
                  <a:tcPr/>
                </a:tc>
              </a:tr>
              <a:tr h="13502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Проблема: запись на диск более</a:t>
                      </a:r>
                      <a:r>
                        <a:rPr lang="ru-RU" baseline="0" dirty="0" smtClean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829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Защита от неатомарности записи в журнал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Проблема: запись на диск более</a:t>
                      </a:r>
                      <a:r>
                        <a:rPr lang="ru-RU" baseline="0" dirty="0" smtClean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 smtClean="0"/>
                        <a:t>ext4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Каждая запись в журнале имеет следующий формат: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После выписывания содержимого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</a:t>
                      </a:r>
                      <a:r>
                        <a:rPr lang="ru-RU" baseline="0" dirty="0" smtClean="0"/>
                        <a:t> в журнал делаем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затем пишем </a:t>
                      </a:r>
                      <a:r>
                        <a:rPr lang="en-US" baseline="0" dirty="0" smtClean="0"/>
                        <a:t>footer.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Если у транзакции нет </a:t>
                      </a:r>
                      <a:r>
                        <a:rPr lang="en-US" baseline="0" dirty="0" smtClean="0"/>
                        <a:t>footer-</a:t>
                      </a:r>
                      <a:r>
                        <a:rPr lang="ru-RU" baseline="0" dirty="0" smtClean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/>
                <a:gridCol w="1882803"/>
                <a:gridCol w="1511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len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85058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Защита от неатомарности записи в журнал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Проблема: запись на диск более</a:t>
                      </a:r>
                      <a:r>
                        <a:rPr lang="ru-RU" baseline="0" dirty="0" smtClean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 smtClean="0"/>
                        <a:t>ext4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Каждая запись в журнале имеет следующий формат: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После выписывания содержимого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</a:t>
                      </a:r>
                      <a:r>
                        <a:rPr lang="ru-RU" baseline="0" dirty="0" smtClean="0"/>
                        <a:t> в журнал делаем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затем пишем </a:t>
                      </a:r>
                      <a:r>
                        <a:rPr lang="en-US" baseline="0" dirty="0" smtClean="0"/>
                        <a:t>footer.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Если у транзакции нет </a:t>
                      </a:r>
                      <a:r>
                        <a:rPr lang="en-US" baseline="0" dirty="0" smtClean="0"/>
                        <a:t>footer-</a:t>
                      </a:r>
                      <a:r>
                        <a:rPr lang="ru-RU" baseline="0" dirty="0" smtClean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журнал пишутся секторы, которые надо модифицировать. Сектор</a:t>
                      </a:r>
                      <a:r>
                        <a:rPr lang="ru-RU" baseline="0" dirty="0" smtClean="0"/>
                        <a:t> начинается со счётчика оборотов журнала:</a:t>
                      </a:r>
                      <a:endParaRPr lang="en-US" baseline="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Запись сектора атомарна, поэтому место обрыва журнала</a:t>
                      </a:r>
                      <a:r>
                        <a:rPr lang="ru-RU" baseline="0" dirty="0" smtClean="0"/>
                        <a:t> однозначно определяется однозначно как место немонотонности счётчика.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Транзакция имеет вид: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сектор с заголовком и головами остальных секторов,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секторы, изменённые в транзакции.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/>
                <a:gridCol w="1882803"/>
                <a:gridCol w="1511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len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83949"/>
              </p:ext>
            </p:extLst>
          </p:nvPr>
        </p:nvGraphicFramePr>
        <p:xfrm>
          <a:off x="6203092" y="2709445"/>
          <a:ext cx="5530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58"/>
                <a:gridCol w="1008238"/>
                <a:gridCol w="552023"/>
                <a:gridCol w="1028073"/>
                <a:gridCol w="790048"/>
                <a:gridCol w="532861"/>
                <a:gridCol w="10472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464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130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82488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5026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03520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283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51305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79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1805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3288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5134"/>
              </p:ext>
            </p:extLst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2879</Words>
  <Application>Microsoft Office PowerPoint</Application>
  <PresentationFormat>Widescreen</PresentationFormat>
  <Paragraphs>649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106</cp:revision>
  <dcterms:created xsi:type="dcterms:W3CDTF">2016-09-20T13:25:15Z</dcterms:created>
  <dcterms:modified xsi:type="dcterms:W3CDTF">2016-10-19T09:17:53Z</dcterms:modified>
</cp:coreProperties>
</file>