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80" r:id="rId3"/>
    <p:sldId id="369" r:id="rId4"/>
    <p:sldId id="377" r:id="rId5"/>
    <p:sldId id="367" r:id="rId6"/>
    <p:sldId id="370" r:id="rId7"/>
    <p:sldId id="372" r:id="rId8"/>
    <p:sldId id="371" r:id="rId9"/>
    <p:sldId id="375" r:id="rId10"/>
    <p:sldId id="374" r:id="rId11"/>
    <p:sldId id="373" r:id="rId12"/>
    <p:sldId id="376" r:id="rId13"/>
    <p:sldId id="386" r:id="rId14"/>
    <p:sldId id="363" r:id="rId15"/>
    <p:sldId id="385" r:id="rId16"/>
    <p:sldId id="365" r:id="rId17"/>
    <p:sldId id="379" r:id="rId18"/>
    <p:sldId id="360" r:id="rId19"/>
    <p:sldId id="380" r:id="rId20"/>
    <p:sldId id="381" r:id="rId21"/>
    <p:sldId id="382" r:id="rId22"/>
    <p:sldId id="383" r:id="rId23"/>
    <p:sldId id="36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0166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891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3580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7589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5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RedBlack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RedBlack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nstopford.com/2015/02/14/log-structured-merge-tre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bloomfilt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70075"/>
              </p:ext>
            </p:extLst>
          </p:nvPr>
        </p:nvGraphicFramePr>
        <p:xfrm>
          <a:off x="-1" y="365761"/>
          <a:ext cx="12192001" cy="649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606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831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03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Поиграться с 2-3 деревьями можно здесь: </a:t>
                      </a:r>
                      <a:r>
                        <a:rPr lang="en-US" baseline="0" dirty="0" smtClean="0">
                          <a:hlinkClick r:id="rId3"/>
                        </a:rPr>
                        <a:t>https://www.cs.usfca.edu/~galles/visualization/BTree.html</a:t>
                      </a:r>
                      <a:r>
                        <a:rPr lang="ru-RU" baseline="0" dirty="0" smtClean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66382"/>
                  </a:ext>
                </a:extLst>
              </a:tr>
              <a:tr h="351703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36843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74988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2-3-деревья взаимно</a:t>
                      </a:r>
                      <a:r>
                        <a:rPr lang="ru-RU" baseline="0" dirty="0"/>
                        <a:t>-однозначно соответствуют красно-чёрным: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 деталях рассказано здесь: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</a:t>
                      </a:r>
                      <a:r>
                        <a:rPr lang="en-US" baseline="0" dirty="0" smtClean="0">
                          <a:hlinkClick r:id="rId3"/>
                        </a:rPr>
                        <a:t>/</a:t>
                      </a:r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Поиграться с </a:t>
                      </a:r>
                      <a:r>
                        <a:rPr lang="en-US" baseline="0" dirty="0" err="1" smtClean="0"/>
                        <a:t>rbtree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можно здесь: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>
                          <a:hlinkClick r:id="rId4"/>
                        </a:rPr>
                        <a:t>https://www.cs.usfca.edu/~galles/visualization/RedBlack.html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76725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50515"/>
              </p:ext>
            </p:extLst>
          </p:nvPr>
        </p:nvGraphicFramePr>
        <p:xfrm>
          <a:off x="3561854" y="3765015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riangle 11"/>
          <p:cNvSpPr/>
          <p:nvPr/>
        </p:nvSpPr>
        <p:spPr>
          <a:xfrm>
            <a:off x="730548" y="4626534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29" name="Triangle 13"/>
          <p:cNvSpPr/>
          <p:nvPr/>
        </p:nvSpPr>
        <p:spPr>
          <a:xfrm>
            <a:off x="5059396" y="4626534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31458" y="4126694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4244901" y="4126694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0823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2-3-деревья взаимно</a:t>
                      </a:r>
                      <a:r>
                        <a:rPr lang="ru-RU" baseline="0" dirty="0"/>
                        <a:t>-однозначно соответствуют красно-чёрным: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 деталях рассказано здесь: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https://algs4.cs.princeton.edu/33balanced/</a:t>
                      </a:r>
                      <a:endParaRPr lang="en-US" baseline="0" dirty="0"/>
                    </a:p>
                    <a:p>
                      <a:r>
                        <a:rPr lang="ru-RU" baseline="0" dirty="0" smtClean="0"/>
                        <a:t>Поиграться с </a:t>
                      </a:r>
                      <a:r>
                        <a:rPr lang="en-US" baseline="0" dirty="0" err="1" smtClean="0"/>
                        <a:t>rbtree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можно здесь: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>
                          <a:hlinkClick r:id="rId4"/>
                        </a:rPr>
                        <a:t>https://www.cs.usfca.edu/~galles/visualization/RedBlack.html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83653"/>
              </p:ext>
            </p:extLst>
          </p:nvPr>
        </p:nvGraphicFramePr>
        <p:xfrm>
          <a:off x="3903376" y="431356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23" name="Triangle 22"/>
          <p:cNvSpPr/>
          <p:nvPr/>
        </p:nvSpPr>
        <p:spPr>
          <a:xfrm>
            <a:off x="5074386" y="5039492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7" name="Straight Arrow Connector 26"/>
          <p:cNvCxnSpPr>
            <a:stCxn id="17" idx="3"/>
            <a:endCxn id="23" idx="0"/>
          </p:cNvCxnSpPr>
          <p:nvPr/>
        </p:nvCxnSpPr>
        <p:spPr>
          <a:xfrm>
            <a:off x="4586423" y="4496440"/>
            <a:ext cx="1503863" cy="543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>
            <a:off x="3130639" y="4496440"/>
            <a:ext cx="772737" cy="5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8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2659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00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Вставки</a:t>
                      </a:r>
                      <a:r>
                        <a:rPr lang="ru-RU" baseline="0" dirty="0"/>
                        <a:t> и удаления создают случайное </a:t>
                      </a:r>
                      <a:r>
                        <a:rPr lang="en-US" baseline="0" dirty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многопоточной среде надо брать блокировки сразу на весь путь до листа.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en-US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315997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</a:t>
                      </a:r>
                      <a:r>
                        <a:rPr lang="ru-RU" sz="2400" dirty="0"/>
                        <a:t>деревья</a:t>
                      </a:r>
                      <a:r>
                        <a:rPr lang="en-US" sz="2400" dirty="0"/>
                        <a:t>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расщеплении узла не обязательно модифицировать родителя</a:t>
                      </a:r>
                      <a:r>
                        <a:rPr lang="ru-RU" baseline="0" dirty="0"/>
                        <a:t> – хватит проставить ссылку на правого соседа,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4042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Заметим,</a:t>
                      </a:r>
                      <a:r>
                        <a:rPr lang="ru-RU" baseline="0" dirty="0"/>
                        <a:t> что два множества, представленные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деревьями, легко объединить за линейное время: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итерирование по листьям даёт элементы в порядке возрастания ключей; отсортированные списки ключей из двух деревьев можно объединить в один, как в сортировке слиянием,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отсортированный объединённый список выписываем в страницы, расположенные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каждых </a:t>
                      </a:r>
                      <a:r>
                        <a:rPr lang="en-US" baseline="0" dirty="0"/>
                        <a:t>2L-1 </a:t>
                      </a:r>
                      <a:r>
                        <a:rPr lang="ru-RU" baseline="0" dirty="0"/>
                        <a:t>подряд идущих страниц-узлов делаем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страницу; разные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тоже выписываем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Аналогично создаём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более высокого уровня,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Повторяем до тех пор, пока не напишем одну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страницу, которую объявляем корнем объединённого дерева.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Важные свойства: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Обход листьев объединяемых деревьев генерирует преимущественно линейное чтение,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Страницы-листы объединённого дерева выписываются линейно.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84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LSM-</a:t>
                      </a:r>
                      <a:r>
                        <a:rPr lang="ru-RU" dirty="0"/>
                        <a:t>дерево – это иерархия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Поиск элемента делается по очереди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Вставки делаются только в 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возможно, несколько первых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располагается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RAM, </a:t>
                      </a:r>
                      <a:r>
                        <a:rPr lang="ru-RU" baseline="0" dirty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переполнении дерева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сливается с деревом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ru-RU" baseline="0" dirty="0"/>
                        <a:t>;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полученное дерево объявляется новым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Удаление элемента реализуется как вставка элемента,</a:t>
                      </a:r>
                      <a:br>
                        <a:rPr lang="ru-RU" dirty="0"/>
                      </a:br>
                      <a:r>
                        <a:rPr lang="ru-RU" dirty="0"/>
                        <a:t>помеченного флагом «удалённый»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. Фактическое удаление</a:t>
                      </a:r>
                      <a:br>
                        <a:rPr lang="ru-RU" dirty="0"/>
                      </a:br>
                      <a:r>
                        <a:rPr lang="ru-RU" dirty="0"/>
                        <a:t>произойдёт при слиянии деревьев.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Факт: оптимальная производительность вставок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(наименьшие накладные расходы на слияния)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достигается, если число элементов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 </a:t>
                      </a:r>
                      <a:r>
                        <a:rPr lang="ru-RU" baseline="0" dirty="0"/>
                        <a:t>образует геометрическую прогрессию.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90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/>
                      </a: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53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374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/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Остаются две большие проблемы: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5375"/>
              </p:ext>
            </p:extLst>
          </p:nvPr>
        </p:nvGraphicFramePr>
        <p:xfrm>
          <a:off x="1025611" y="929914"/>
          <a:ext cx="1014077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рассмотрим задачу эффективного</a:t>
                      </a:r>
                      <a:br>
                        <a:rPr lang="ru-RU" sz="3200" dirty="0"/>
                      </a:br>
                      <a:r>
                        <a:rPr lang="ru-RU" sz="3200" dirty="0"/>
                        <a:t>хранения</a:t>
                      </a:r>
                      <a:r>
                        <a:rPr lang="ru-RU" sz="3200" baseline="0" dirty="0"/>
                        <a:t> списков файлов и экстентов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219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57136"/>
              </p:ext>
            </p:extLst>
          </p:nvPr>
        </p:nvGraphicFramePr>
        <p:xfrm>
          <a:off x="0" y="365761"/>
          <a:ext cx="12192000" cy="567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Если элементы 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 берутся из множества мощностью </a:t>
                      </a:r>
                      <a:r>
                        <a:rPr lang="en-US" b="1" baseline="0" dirty="0"/>
                        <a:t>N</a:t>
                      </a:r>
                      <a:r>
                        <a:rPr lang="ru-RU" baseline="0" dirty="0"/>
                        <a:t> и вероятность неправильного ответа «может присутствовать» не должна превышать </a:t>
                      </a:r>
                      <a:r>
                        <a:rPr lang="en-US" b="1" baseline="0" dirty="0"/>
                        <a:t>p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то для построения фильтра надо взять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k &gt;= -log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(p)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хеш-функций и битовый массив длины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m &gt;= k*N / ln(2)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ru-RU" baseline="0" dirty="0" smtClean="0"/>
                        <a:t>Наглядная демонстрация работы: </a:t>
                      </a:r>
                      <a:r>
                        <a:rPr lang="en-US" baseline="0" dirty="0" smtClean="0">
                          <a:hlinkClick r:id="rId3"/>
                        </a:rPr>
                        <a:t>https://www.jasondavies.com/bloomfilter/</a:t>
                      </a:r>
                      <a:r>
                        <a:rPr lang="ru-RU" baseline="0" dirty="0" smtClean="0"/>
                        <a:t> 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8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0352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Написать </a:t>
                      </a:r>
                      <a:r>
                        <a:rPr lang="en-US" dirty="0"/>
                        <a:t>B-</a:t>
                      </a:r>
                      <a:r>
                        <a:rPr lang="ru-RU" dirty="0"/>
                        <a:t>дерево,</a:t>
                      </a:r>
                      <a:r>
                        <a:rPr lang="ru-RU" baseline="0" dirty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Написать функцию для слияния двух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Померять скорость вставки элементов со случайными ключами.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6290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baseline="0" dirty="0"/>
                        <a:t>Напоминание: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&lt;&lt; 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53379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</a:t>
                      </a:r>
                      <a:r>
                        <a:rPr lang="ru-RU" dirty="0"/>
                        <a:t>дерево</a:t>
                      </a:r>
                      <a:r>
                        <a:rPr lang="ru-RU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ru-RU" baseline="0" dirty="0"/>
                        <a:t> один из способов хранить множество элементов.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определяется следующими свойствами: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каждый узел содержит один или два элемента из множества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узлы имеют 0, 2 или 3 потомка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дерево идеально сбалансировано,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значения элементов в узлах упорядочены: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 </a:t>
            </a:r>
            <a:r>
              <a:rPr lang="en-US" dirty="0"/>
              <a:t>A</a:t>
            </a:r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804596" y="3050015"/>
            <a:ext cx="792450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19828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20782</TotalTime>
  <Words>1300</Words>
  <Application>Microsoft Office PowerPoint</Application>
  <PresentationFormat>Widescreen</PresentationFormat>
  <Paragraphs>578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188</cp:revision>
  <dcterms:created xsi:type="dcterms:W3CDTF">2016-09-20T13:25:15Z</dcterms:created>
  <dcterms:modified xsi:type="dcterms:W3CDTF">2019-10-09T08:03:39Z</dcterms:modified>
</cp:coreProperties>
</file>