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handoutMasterIdLst>
    <p:handoutMasterId r:id="rId33"/>
  </p:handoutMasterIdLst>
  <p:sldIdLst>
    <p:sldId id="280" r:id="rId3"/>
    <p:sldId id="347" r:id="rId4"/>
    <p:sldId id="384" r:id="rId5"/>
    <p:sldId id="364" r:id="rId6"/>
    <p:sldId id="366" r:id="rId7"/>
    <p:sldId id="385" r:id="rId8"/>
    <p:sldId id="386" r:id="rId9"/>
    <p:sldId id="387" r:id="rId10"/>
    <p:sldId id="388" r:id="rId11"/>
    <p:sldId id="369" r:id="rId12"/>
    <p:sldId id="340" r:id="rId13"/>
    <p:sldId id="355" r:id="rId14"/>
    <p:sldId id="391" r:id="rId15"/>
    <p:sldId id="341" r:id="rId16"/>
    <p:sldId id="361" r:id="rId17"/>
    <p:sldId id="389" r:id="rId18"/>
    <p:sldId id="362" r:id="rId19"/>
    <p:sldId id="380" r:id="rId20"/>
    <p:sldId id="390" r:id="rId21"/>
    <p:sldId id="392" r:id="rId22"/>
    <p:sldId id="345" r:id="rId23"/>
    <p:sldId id="349" r:id="rId24"/>
    <p:sldId id="351" r:id="rId25"/>
    <p:sldId id="363" r:id="rId26"/>
    <p:sldId id="352" r:id="rId27"/>
    <p:sldId id="344" r:id="rId28"/>
    <p:sldId id="356" r:id="rId29"/>
    <p:sldId id="354" r:id="rId30"/>
    <p:sldId id="367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29044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44472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9413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725748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92903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50253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52953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39516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40176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838216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779486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70464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157908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82461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8259373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2105513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2814880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172494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83452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408848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62765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3746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90795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425609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973584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15007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58491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3624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nshine2k.de/articles/coding/crc/understanding_crc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sunshine2k.de/articles/coding/crc/understanding_crc.html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ckblaze.com/blog/2018-hard-drive-failure-rat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665299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dico.cern.ch/event/518392/contributions/2195790/attachments/1297126/1934605/EdinburghZFS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ystem/files/conference/fast17/fast17-ganesan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senix.org/system/files/conference/fast18/fast18-alagappan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ystem/files/conference/fast17/fast17-ganesan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senix.org/system/files/conference/fast18/fast18-alagappan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ystem/files/conference/fast17/fast17-ganesan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senix.org/system/files/conference/fast18/fast18-alagappan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ystem/files/conference/fast17/fast17-ganesan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senix.org/system/files/conference/fast18/fast18-alagappan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400811"/>
              </p:ext>
            </p:extLst>
          </p:nvPr>
        </p:nvGraphicFramePr>
        <p:xfrm>
          <a:off x="0" y="365761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Способы проверки целостности данных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dirty="0"/>
                        <a:t>У нас упоминались</a:t>
                      </a:r>
                      <a:r>
                        <a:rPr lang="ru-RU" baseline="0" dirty="0"/>
                        <a:t> два инструмента для проверки целостности данных:</a:t>
                      </a:r>
                      <a:endParaRPr lang="en-US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Cyclic redundancy checks,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dirty="0"/>
                        <a:t>Криптографические </a:t>
                      </a:r>
                      <a:r>
                        <a:rPr lang="ru-RU" dirty="0" err="1"/>
                        <a:t>хеш</a:t>
                      </a:r>
                      <a:r>
                        <a:rPr lang="ru-RU" dirty="0"/>
                        <a:t>-суммы.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ru-RU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dirty="0"/>
                        <a:t>Обсудим их детальнее.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102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537779"/>
                  </p:ext>
                </p:extLst>
              </p:nvPr>
            </p:nvGraphicFramePr>
            <p:xfrm>
              <a:off x="0" y="365760"/>
              <a:ext cx="12192000" cy="5313299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Cyclic Redundancy Check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Рассмотрим сообщение как последовательность</a:t>
                          </a:r>
                          <a:r>
                            <a:rPr lang="ru-RU" baseline="0" dirty="0"/>
                            <a:t> битов (элеметов </a:t>
                          </a:r>
                          <a:r>
                            <a:rPr lang="en-US" baseline="0" dirty="0"/>
                            <a:t>GF(2)</a:t>
                          </a:r>
                          <a:r>
                            <a:rPr lang="ru-RU" baseline="0" dirty="0"/>
                            <a:t>)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ru-RU" baseline="0" dirty="0"/>
                            <a:t>и сопоставим ему многочлен из</a:t>
                          </a:r>
                          <a:r>
                            <a:rPr lang="en-US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𝐺𝐹</m:t>
                              </m:r>
                              <m:d>
                                <m:d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dirty="0"/>
                            <a:t>: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↭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 …+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r>
                            <a:rPr lang="ru-RU" dirty="0"/>
                            <a:t>Возьмём многочлен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𝐺𝐹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(2)[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  <a:r>
                            <a:rPr lang="ru-RU" dirty="0"/>
                            <a:t>степени </a:t>
                          </a:r>
                          <a:r>
                            <a:rPr lang="en-US" dirty="0"/>
                            <a:t>d, </a:t>
                          </a:r>
                          <a:r>
                            <a:rPr lang="ru-RU" dirty="0"/>
                            <a:t>посчитаем</a:t>
                          </a:r>
                          <a:r>
                            <a:rPr lang="ru-RU" baseline="0" dirty="0"/>
                            <a:t> </a:t>
                          </a:r>
                          <a:r>
                            <a:rPr lang="en-US" baseline="0" dirty="0"/>
                            <a:t>r(X) – </a:t>
                          </a:r>
                          <a:r>
                            <a:rPr lang="ru-RU" baseline="0" dirty="0"/>
                            <a:t>остаток от деления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</a:t>
                          </a:r>
                          <a:r>
                            <a:rPr lang="ru-RU" dirty="0"/>
                            <a:t>на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.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dirty="0"/>
                            <a:t>r(X) </a:t>
                          </a:r>
                          <a:r>
                            <a:rPr lang="ru-RU" dirty="0"/>
                            <a:t>называется </a:t>
                          </a:r>
                          <a:r>
                            <a:rPr lang="en-US" dirty="0"/>
                            <a:t>CRC </a:t>
                          </a:r>
                          <a:r>
                            <a:rPr lang="ru-RU" dirty="0"/>
                            <a:t>сообщения </a:t>
                          </a:r>
                          <a:r>
                            <a:rPr lang="en-US" dirty="0"/>
                            <a:t>M.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ru-RU" dirty="0"/>
                            <a:t>Теперь построим многочлен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r>
                            <a:rPr lang="ru-RU" dirty="0"/>
                            <a:t>Ему соответствует</a:t>
                          </a:r>
                          <a:r>
                            <a:rPr lang="ru-RU" baseline="0" dirty="0"/>
                            <a:t> сообщение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dirty="0"/>
                            <a:t>, к которому дописали биты, равные коэффициентам </a:t>
                          </a:r>
                          <a:r>
                            <a:rPr lang="en-US" dirty="0"/>
                            <a:t>r</a:t>
                          </a:r>
                          <a:r>
                            <a:rPr lang="en-US" baseline="0" dirty="0"/>
                            <a:t> (</a:t>
                          </a:r>
                          <a:r>
                            <a:rPr lang="ru-RU" baseline="0" dirty="0"/>
                            <a:t>внимание: </a:t>
                          </a:r>
                          <a:r>
                            <a:rPr lang="en-US" baseline="0" dirty="0"/>
                            <a:t>r </a:t>
                          </a:r>
                          <a:r>
                            <a:rPr lang="ru-RU" baseline="0" dirty="0"/>
                            <a:t>может быть степени меньше </a:t>
                          </a:r>
                          <a:r>
                            <a:rPr lang="en-US" baseline="0" dirty="0"/>
                            <a:t>m, </a:t>
                          </a:r>
                          <a:r>
                            <a:rPr lang="ru-RU" baseline="0" dirty="0"/>
                            <a:t>тогда считаем коэффициенты при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ru-RU" baseline="0" dirty="0"/>
                            <a:t>старших степенях нулями</a:t>
                          </a:r>
                          <a:r>
                            <a:rPr lang="en-US" baseline="0" dirty="0"/>
                            <a:t>)</a:t>
                          </a:r>
                          <a:r>
                            <a:rPr lang="en-US" dirty="0"/>
                            <a:t>.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dirty="0"/>
                            <a:t>CRC </a:t>
                          </a:r>
                          <a:r>
                            <a:rPr lang="ru-RU" dirty="0"/>
                            <a:t>очень хорошо приспособлены для аппаратной</a:t>
                          </a:r>
                          <a:r>
                            <a:rPr lang="ru-RU" baseline="0" dirty="0"/>
                            <a:t> реализации: из арифметических операций нужен только </a:t>
                          </a:r>
                          <a:r>
                            <a:rPr lang="en-US" baseline="0" dirty="0"/>
                            <a:t>XOR.</a:t>
                          </a:r>
                        </a:p>
                        <a:p>
                          <a:endParaRPr lang="en-US" baseline="0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aseline="0" dirty="0"/>
                            <a:t>Многочлен </a:t>
                          </a:r>
                          <a:r>
                            <a:rPr lang="en-US" baseline="0" dirty="0"/>
                            <a:t>C(X) </a:t>
                          </a:r>
                          <a:r>
                            <a:rPr lang="ru-RU" baseline="0" dirty="0"/>
                            <a:t>подбирается так, чтобы обеспечить обнаружение определённых типов ошибок.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 smtClean="0">
                              <a:hlinkClick r:id="rId3"/>
                            </a:rPr>
                            <a:t>http://www.sunshine2k.de/articles/coding/crc/understanding_crc.html</a:t>
                          </a:r>
                          <a:r>
                            <a:rPr lang="en-US" baseline="0" dirty="0" smtClean="0"/>
                            <a:t> </a:t>
                          </a:r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90777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537779"/>
                  </p:ext>
                </p:extLst>
              </p:nvPr>
            </p:nvGraphicFramePr>
            <p:xfrm>
              <a:off x="0" y="365760"/>
              <a:ext cx="12192000" cy="5313299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Cyclic Redundancy Check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9033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t="-11262" r="-100" b="-103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 smtClean="0">
                              <a:hlinkClick r:id="rId5"/>
                            </a:rPr>
                            <a:t>http://www.sunshine2k.de/articles/coding/crc/understanding_crc.html</a:t>
                          </a:r>
                          <a:r>
                            <a:rPr lang="en-US" baseline="0" dirty="0" smtClean="0"/>
                            <a:t> </a:t>
                          </a:r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90777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88719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19318"/>
              </p:ext>
            </p:extLst>
          </p:nvPr>
        </p:nvGraphicFramePr>
        <p:xfrm>
          <a:off x="0" y="365760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466">
                <a:tc>
                  <a:txBody>
                    <a:bodyPr/>
                    <a:lstStyle/>
                    <a:p>
                      <a:r>
                        <a:rPr lang="ru-RU" sz="2400" dirty="0"/>
                        <a:t>Ошибки,</a:t>
                      </a:r>
                      <a:r>
                        <a:rPr lang="ru-RU" sz="2400" baseline="0" dirty="0"/>
                        <a:t> которые находит </a:t>
                      </a:r>
                      <a:r>
                        <a:rPr lang="en-US" sz="2400" baseline="0" dirty="0"/>
                        <a:t>CRC (</a:t>
                      </a:r>
                      <a:r>
                        <a:rPr lang="ru-RU" sz="2400" baseline="0" dirty="0"/>
                        <a:t>упражнения</a:t>
                      </a:r>
                      <a:r>
                        <a:rPr lang="en-US" sz="2400" baseline="0" dirty="0"/>
                        <a:t>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46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Если </a:t>
                      </a:r>
                      <a:r>
                        <a:rPr lang="en-US" dirty="0"/>
                        <a:t>C(X) </a:t>
                      </a:r>
                      <a:r>
                        <a:rPr lang="ru-RU" dirty="0"/>
                        <a:t>имеет два и более ненулевых коэффициентов, то он определяет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любую ошибку, изменяющую только один бит.</a:t>
                      </a:r>
                      <a:endParaRPr lang="ru-RU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Если в разложении </a:t>
                      </a:r>
                      <a:r>
                        <a:rPr lang="en-US" baseline="0" dirty="0"/>
                        <a:t>C(X) </a:t>
                      </a:r>
                      <a:r>
                        <a:rPr lang="ru-RU" baseline="0" dirty="0"/>
                        <a:t>на неприводимые множители есть многочлен степени </a:t>
                      </a:r>
                      <a:r>
                        <a:rPr lang="en-US" baseline="0" dirty="0"/>
                        <a:t>m, </a:t>
                      </a:r>
                      <a:r>
                        <a:rPr lang="ru-RU" baseline="0" dirty="0"/>
                        <a:t>то </a:t>
                      </a:r>
                      <a:r>
                        <a:rPr lang="en-US" baseline="0" dirty="0"/>
                        <a:t>C(X) </a:t>
                      </a:r>
                      <a:r>
                        <a:rPr lang="ru-RU" baseline="0" dirty="0"/>
                        <a:t>определяет любую ошибку, изменяющую только два бита, расположенных на расстоянии, меньшем </a:t>
                      </a:r>
                      <a:r>
                        <a:rPr lang="en-US" baseline="0" dirty="0"/>
                        <a:t>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Если </a:t>
                      </a:r>
                      <a:r>
                        <a:rPr lang="en-US" baseline="0" dirty="0"/>
                        <a:t>C(X) </a:t>
                      </a:r>
                      <a:r>
                        <a:rPr lang="ru-RU" baseline="0" dirty="0"/>
                        <a:t>делится на </a:t>
                      </a:r>
                      <a:r>
                        <a:rPr lang="en-US" baseline="0" dirty="0"/>
                        <a:t>X+1, </a:t>
                      </a:r>
                      <a:r>
                        <a:rPr lang="ru-RU" baseline="0" dirty="0"/>
                        <a:t>то он определяет любую ошибку, меняющую нечётное число бит.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51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05241"/>
              </p:ext>
            </p:extLst>
          </p:nvPr>
        </p:nvGraphicFramePr>
        <p:xfrm>
          <a:off x="0" y="365760"/>
          <a:ext cx="12192000" cy="420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466">
                <a:tc>
                  <a:txBody>
                    <a:bodyPr/>
                    <a:lstStyle/>
                    <a:p>
                      <a:r>
                        <a:rPr lang="en-US" sz="2400" dirty="0"/>
                        <a:t>Cyclic Redundancy Check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46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Типичная схема применения </a:t>
                      </a:r>
                      <a:r>
                        <a:rPr lang="en-US" dirty="0"/>
                        <a:t>CRC: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something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some fields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…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u64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crc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/>
                        <a:t>Вычислить </a:t>
                      </a:r>
                      <a:r>
                        <a:rPr lang="en-US" dirty="0"/>
                        <a:t>CRC </a:t>
                      </a:r>
                      <a:r>
                        <a:rPr lang="ru-RU" dirty="0"/>
                        <a:t>всех полей структуры, кроме </a:t>
                      </a:r>
                      <a:r>
                        <a:rPr lang="en-US" dirty="0"/>
                        <a:t>something-&gt;</a:t>
                      </a:r>
                      <a:r>
                        <a:rPr lang="en-US" dirty="0" err="1"/>
                        <a:t>crc</a:t>
                      </a:r>
                      <a:r>
                        <a:rPr lang="en-US" dirty="0"/>
                        <a:t>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/>
                        <a:t>Записать в </a:t>
                      </a:r>
                      <a:r>
                        <a:rPr lang="en-US" dirty="0"/>
                        <a:t>something-&gt;</a:t>
                      </a:r>
                      <a:r>
                        <a:rPr lang="en-US" dirty="0" err="1"/>
                        <a:t>crc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такое значение, чтобы </a:t>
                      </a:r>
                      <a:r>
                        <a:rPr lang="en-US" dirty="0"/>
                        <a:t>CRC </a:t>
                      </a:r>
                      <a:r>
                        <a:rPr lang="ru-RU" dirty="0"/>
                        <a:t>от всей структуры равнялся нулю.</a:t>
                      </a:r>
                      <a:endParaRPr lang="en-US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="1" dirty="0"/>
                        <a:t>Упражнение:</a:t>
                      </a:r>
                      <a:r>
                        <a:rPr lang="ru-RU" dirty="0"/>
                        <a:t> пусть дано сообщение </a:t>
                      </a:r>
                      <a:r>
                        <a:rPr lang="en-US" dirty="0"/>
                        <a:t>M </a:t>
                      </a:r>
                      <a:r>
                        <a:rPr lang="ru-RU" dirty="0"/>
                        <a:t>и порождающий многочлен </a:t>
                      </a:r>
                      <a:r>
                        <a:rPr lang="en-US" dirty="0"/>
                        <a:t>C(X)</a:t>
                      </a:r>
                      <a:r>
                        <a:rPr lang="ru-RU" dirty="0"/>
                        <a:t> степени </a:t>
                      </a:r>
                      <a:r>
                        <a:rPr lang="en-US" dirty="0"/>
                        <a:t>d. </a:t>
                      </a:r>
                      <a:r>
                        <a:rPr lang="ru-RU" dirty="0"/>
                        <a:t>Найти целое</a:t>
                      </a:r>
                      <a:r>
                        <a:rPr lang="en-US" dirty="0"/>
                        <a:t> d-</a:t>
                      </a:r>
                      <a:r>
                        <a:rPr lang="ru-RU" dirty="0"/>
                        <a:t>битовое число </a:t>
                      </a:r>
                      <a:r>
                        <a:rPr lang="en-US" dirty="0"/>
                        <a:t>X </a:t>
                      </a:r>
                      <a:r>
                        <a:rPr lang="ru-RU" dirty="0"/>
                        <a:t>такое, что </a:t>
                      </a:r>
                      <a:r>
                        <a:rPr lang="en-US" dirty="0"/>
                        <a:t>CRC(</a:t>
                      </a:r>
                      <a:r>
                        <a:rPr lang="en-US" dirty="0" err="1"/>
                        <a:t>concat</a:t>
                      </a:r>
                      <a:r>
                        <a:rPr lang="en-US" dirty="0"/>
                        <a:t>(M, X)) = 0.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011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736272"/>
              </p:ext>
            </p:extLst>
          </p:nvPr>
        </p:nvGraphicFramePr>
        <p:xfrm>
          <a:off x="-1" y="365760"/>
          <a:ext cx="12192000" cy="228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1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770"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Примеры </a:t>
                      </a:r>
                      <a:r>
                        <a:rPr lang="en-US" sz="2400" dirty="0"/>
                        <a:t>CRC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91">
                <a:tc>
                  <a:txBody>
                    <a:bodyPr/>
                    <a:lstStyle/>
                    <a:p>
                      <a:r>
                        <a:rPr lang="ru-RU" dirty="0"/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Где применяется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Порождающий</a:t>
                      </a:r>
                      <a:r>
                        <a:rPr lang="ru-RU" baseline="0" dirty="0"/>
                        <a:t> многочлен</a:t>
                      </a:r>
                      <a:r>
                        <a:rPr lang="en-US" baseline="30000" dirty="0"/>
                        <a:t>*</a:t>
                      </a:r>
                      <a:endParaRPr lang="ru-RU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9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CRC-16-CCITT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Bluetooth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0x1021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9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CRC-16-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IBM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0x8005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19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CRC-32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Ethernet,</a:t>
                      </a:r>
                      <a:r>
                        <a:rPr lang="en-US" baseline="0" dirty="0"/>
                        <a:t> SATA, MPEG-2, </a:t>
                      </a:r>
                      <a:r>
                        <a:rPr lang="en-US" baseline="0" dirty="0" err="1"/>
                        <a:t>gzip</a:t>
                      </a:r>
                      <a:r>
                        <a:rPr lang="en-US" baseline="0" dirty="0"/>
                        <a:t>, bzip2, PNG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0x04C11DB7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19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CRC-32C (Castagnoli)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iSCSI, SCTP, SSE4.2, </a:t>
                      </a:r>
                      <a:r>
                        <a:rPr lang="en-US" dirty="0" err="1"/>
                        <a:t>btrfs</a:t>
                      </a:r>
                      <a:r>
                        <a:rPr lang="en-US" dirty="0"/>
                        <a:t>, ext4, </a:t>
                      </a:r>
                      <a:r>
                        <a:rPr lang="en-US" dirty="0" err="1"/>
                        <a:t>Ceph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0x1EDC6F41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6104238"/>
            <a:ext cx="8597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* </a:t>
            </a:r>
            <a:r>
              <a:rPr lang="ru-RU" sz="1600" i="1" dirty="0">
                <a:solidFill>
                  <a:schemeClr val="bg1">
                    <a:lumMod val="65000"/>
                  </a:schemeClr>
                </a:solidFill>
              </a:rPr>
              <a:t>Отдельные биты числа рассматриваются как коэффициенты порождающего многочлена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ru-RU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130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380180"/>
              </p:ext>
            </p:extLst>
          </p:nvPr>
        </p:nvGraphicFramePr>
        <p:xfrm>
          <a:off x="0" y="365760"/>
          <a:ext cx="12192000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158">
                <a:tc>
                  <a:txBody>
                    <a:bodyPr/>
                    <a:lstStyle/>
                    <a:p>
                      <a:r>
                        <a:rPr lang="ru-RU" sz="2400" dirty="0"/>
                        <a:t>Криптографические хеши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58">
                <a:tc>
                  <a:txBody>
                    <a:bodyPr/>
                    <a:lstStyle/>
                    <a:p>
                      <a:r>
                        <a:rPr lang="en-US" dirty="0"/>
                        <a:t>CRC </a:t>
                      </a:r>
                      <a:r>
                        <a:rPr lang="ru-RU" dirty="0"/>
                        <a:t>очень просты в вычислении</a:t>
                      </a:r>
                      <a:r>
                        <a:rPr lang="ru-RU" baseline="0" dirty="0"/>
                        <a:t> и обнаруживают простые ошибки. Но их легко обмануть намеренными ошибками</a:t>
                      </a:r>
                      <a:r>
                        <a:rPr lang="en-US" baseline="0" dirty="0"/>
                        <a:t>.</a:t>
                      </a:r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Redis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ZooKeeper</a:t>
                      </a:r>
                      <a:r>
                        <a:rPr lang="en-US" dirty="0"/>
                        <a:t>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Проверяет наличие ошибки во всех данных, но делает это с помощью 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assert(),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Забыли рассмотреть случай, когда 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IO 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завершается неудачно и в заголовке транзакции, и в журнале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Использует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Adler32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для проверки целостности данных</a:t>
                      </a:r>
                      <a:r>
                        <a:rPr lang="en-US" dirty="0"/>
                        <a:t>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Cassandra,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Kafka,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RethinkDB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LogCabin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Adler32 </a:t>
                      </a:r>
                      <a:r>
                        <a:rPr lang="ru-RU" dirty="0"/>
                        <a:t>построен для определения ошибок архиваторов и годится только для коротких строк. Проверка больших блоков в </a:t>
                      </a:r>
                      <a:r>
                        <a:rPr lang="en-US" dirty="0" err="1"/>
                        <a:t>ZooKeeper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из-за этого ненадёжна и </a:t>
                      </a:r>
                      <a:r>
                        <a:rPr lang="en-US" dirty="0" err="1"/>
                        <a:t>ZooKeeper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может возвращать повреждённые данные.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045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0"/>
          <a:ext cx="12192000" cy="3017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158">
                <a:tc>
                  <a:txBody>
                    <a:bodyPr/>
                    <a:lstStyle/>
                    <a:p>
                      <a:r>
                        <a:rPr lang="ru-RU" sz="2400" dirty="0"/>
                        <a:t>Криптографические хеши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58">
                <a:tc>
                  <a:txBody>
                    <a:bodyPr/>
                    <a:lstStyle/>
                    <a:p>
                      <a:r>
                        <a:rPr lang="en-US" dirty="0"/>
                        <a:t>CRC </a:t>
                      </a:r>
                      <a:r>
                        <a:rPr lang="ru-RU" dirty="0"/>
                        <a:t>очень просты в вычислении</a:t>
                      </a:r>
                      <a:r>
                        <a:rPr lang="ru-RU" baseline="0" dirty="0"/>
                        <a:t> и обнаруживают простые ошибки. Но их легко обмануть намеренными ошибками</a:t>
                      </a:r>
                      <a:r>
                        <a:rPr lang="en-US" baseline="0" dirty="0"/>
                        <a:t>.</a:t>
                      </a:r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r>
                        <a:rPr lang="ru-RU" dirty="0"/>
                        <a:t>Для</a:t>
                      </a:r>
                      <a:r>
                        <a:rPr lang="ru-RU" baseline="0" dirty="0"/>
                        <a:t> надёжной проверки того, что блок данных не был повреждён или изменён, применяются криптографические хеши: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MD4, MD5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SHA1, SHA-256, SHA-384, SHA-512.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На них полагаются, поскольку сейчас не известно алгоритмов поиска коллизий этих хешей, кроме перебора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Для </a:t>
                      </a:r>
                      <a:r>
                        <a:rPr lang="en-US" baseline="0" dirty="0"/>
                        <a:t>MD4, MD5 </a:t>
                      </a:r>
                      <a:r>
                        <a:rPr lang="ru-RU" baseline="0" dirty="0"/>
                        <a:t>и</a:t>
                      </a:r>
                      <a:r>
                        <a:rPr lang="en-US" baseline="0" dirty="0"/>
                        <a:t> SHA1 – </a:t>
                      </a:r>
                      <a:r>
                        <a:rPr lang="ru-RU" baseline="0" dirty="0"/>
                        <a:t>большого числа вариантов,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Для </a:t>
                      </a:r>
                      <a:r>
                        <a:rPr lang="en-US" baseline="0" dirty="0"/>
                        <a:t>SHA-256 </a:t>
                      </a:r>
                      <a:r>
                        <a:rPr lang="ru-RU" baseline="0" dirty="0"/>
                        <a:t>и старше – полного перебора.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157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551249"/>
              </p:ext>
            </p:extLst>
          </p:nvPr>
        </p:nvGraphicFramePr>
        <p:xfrm>
          <a:off x="-1" y="365764"/>
          <a:ext cx="12192000" cy="228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7406"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Примерная скорость</a:t>
                      </a:r>
                      <a:r>
                        <a:rPr lang="ru-RU" sz="2400" baseline="0" dirty="0"/>
                        <a:t> вычисления хешей и </a:t>
                      </a:r>
                      <a:r>
                        <a:rPr lang="en-US" sz="2400" baseline="0" dirty="0"/>
                        <a:t>CRC</a:t>
                      </a:r>
                      <a:r>
                        <a:rPr lang="en-US" sz="2400" baseline="30000" dirty="0"/>
                        <a:t>*</a:t>
                      </a:r>
                      <a:endParaRPr lang="ru-RU" sz="2400" baseline="30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673">
                <a:tc>
                  <a:txBody>
                    <a:bodyPr/>
                    <a:lstStyle/>
                    <a:p>
                      <a:r>
                        <a:rPr lang="ru-RU" dirty="0"/>
                        <a:t>Алгоритм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GB/sec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Cycles/byte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673">
                <a:tc>
                  <a:txBody>
                    <a:bodyPr/>
                    <a:lstStyle/>
                    <a:p>
                      <a:r>
                        <a:rPr lang="en-US" dirty="0"/>
                        <a:t>CRC32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673">
                <a:tc>
                  <a:txBody>
                    <a:bodyPr/>
                    <a:lstStyle/>
                    <a:p>
                      <a:r>
                        <a:rPr lang="en-US" dirty="0"/>
                        <a:t>MD5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673">
                <a:tc>
                  <a:txBody>
                    <a:bodyPr/>
                    <a:lstStyle/>
                    <a:p>
                      <a:r>
                        <a:rPr lang="en-US" dirty="0"/>
                        <a:t>SHA-1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673">
                <a:tc>
                  <a:txBody>
                    <a:bodyPr/>
                    <a:lstStyle/>
                    <a:p>
                      <a:r>
                        <a:rPr lang="en-US" dirty="0"/>
                        <a:t>SHA-512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153682"/>
            <a:ext cx="529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* </a:t>
            </a:r>
            <a:r>
              <a:rPr lang="ru-RU" sz="1600" i="1" dirty="0">
                <a:solidFill>
                  <a:schemeClr val="bg1">
                    <a:lumMod val="65000"/>
                  </a:schemeClr>
                </a:solidFill>
              </a:rPr>
              <a:t>Данные для реализаций из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ISA-L </a:t>
            </a:r>
            <a:r>
              <a:rPr lang="ru-RU" sz="1600" i="1" dirty="0">
                <a:solidFill>
                  <a:schemeClr val="bg1">
                    <a:lumMod val="65000"/>
                  </a:schemeClr>
                </a:solidFill>
              </a:rPr>
              <a:t>на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Xeon 8180 (Neon City)</a:t>
            </a:r>
            <a:endParaRPr lang="ru-RU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5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300729"/>
              </p:ext>
            </p:extLst>
          </p:nvPr>
        </p:nvGraphicFramePr>
        <p:xfrm>
          <a:off x="0" y="365761"/>
          <a:ext cx="12192000" cy="548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Пример проверки целостности дерева: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 err="1"/>
                        <a:t>Merkle</a:t>
                      </a:r>
                      <a:r>
                        <a:rPr lang="en-US" sz="2400" baseline="0" dirty="0"/>
                        <a:t> trees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819451"/>
              </p:ext>
            </p:extLst>
          </p:nvPr>
        </p:nvGraphicFramePr>
        <p:xfrm>
          <a:off x="4830284" y="1141349"/>
          <a:ext cx="2209494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09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Root</a:t>
                      </a:r>
                    </a:p>
                    <a:p>
                      <a:pPr algn="ctr"/>
                      <a:r>
                        <a:rPr lang="en-US" dirty="0"/>
                        <a:t>HASH(hash0 + hash1)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59560"/>
              </p:ext>
            </p:extLst>
          </p:nvPr>
        </p:nvGraphicFramePr>
        <p:xfrm>
          <a:off x="2049137" y="2372084"/>
          <a:ext cx="2648945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48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hash0</a:t>
                      </a:r>
                    </a:p>
                    <a:p>
                      <a:pPr algn="ctr"/>
                      <a:r>
                        <a:rPr lang="en-US" dirty="0"/>
                        <a:t>HASH(hash0-0 + hash0-1)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79087"/>
              </p:ext>
            </p:extLst>
          </p:nvPr>
        </p:nvGraphicFramePr>
        <p:xfrm>
          <a:off x="7165858" y="2372084"/>
          <a:ext cx="2648945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48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hash1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HASH(hash1-0 + hash1-1)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266656"/>
              </p:ext>
            </p:extLst>
          </p:nvPr>
        </p:nvGraphicFramePr>
        <p:xfrm>
          <a:off x="951734" y="3601167"/>
          <a:ext cx="2194805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hash0-0</a:t>
                      </a:r>
                    </a:p>
                    <a:p>
                      <a:pPr algn="ctr"/>
                      <a:r>
                        <a:rPr lang="en-US" dirty="0"/>
                        <a:t>HASH(</a:t>
                      </a:r>
                      <a:r>
                        <a:rPr lang="en-US" dirty="0" err="1"/>
                        <a:t>user_data</a:t>
                      </a:r>
                      <a:r>
                        <a:rPr lang="en-US" dirty="0"/>
                        <a:t> 0-0)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86282"/>
              </p:ext>
            </p:extLst>
          </p:nvPr>
        </p:nvGraphicFramePr>
        <p:xfrm>
          <a:off x="3600679" y="3601167"/>
          <a:ext cx="2194805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hash0-1</a:t>
                      </a:r>
                    </a:p>
                    <a:p>
                      <a:pPr algn="ctr"/>
                      <a:r>
                        <a:rPr lang="en-US" dirty="0"/>
                        <a:t>HASH(</a:t>
                      </a:r>
                      <a:r>
                        <a:rPr lang="en-US" dirty="0" err="1"/>
                        <a:t>user_data</a:t>
                      </a:r>
                      <a:r>
                        <a:rPr lang="en-US" dirty="0"/>
                        <a:t> 0-1)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>
            <a:endCxn id="7" idx="0"/>
          </p:cNvCxnSpPr>
          <p:nvPr/>
        </p:nvCxnSpPr>
        <p:spPr>
          <a:xfrm flipH="1">
            <a:off x="3373609" y="1781429"/>
            <a:ext cx="1456675" cy="5906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0"/>
          </p:cNvCxnSpPr>
          <p:nvPr/>
        </p:nvCxnSpPr>
        <p:spPr>
          <a:xfrm>
            <a:off x="7033656" y="1781429"/>
            <a:ext cx="1456674" cy="5906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0"/>
          </p:cNvCxnSpPr>
          <p:nvPr/>
        </p:nvCxnSpPr>
        <p:spPr>
          <a:xfrm flipH="1">
            <a:off x="2049136" y="3012164"/>
            <a:ext cx="1" cy="5890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2" idx="0"/>
          </p:cNvCxnSpPr>
          <p:nvPr/>
        </p:nvCxnSpPr>
        <p:spPr>
          <a:xfrm flipH="1">
            <a:off x="4698081" y="3012164"/>
            <a:ext cx="1" cy="5890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507117"/>
              </p:ext>
            </p:extLst>
          </p:nvPr>
        </p:nvGraphicFramePr>
        <p:xfrm>
          <a:off x="6064173" y="3601167"/>
          <a:ext cx="2194805" cy="64032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3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hash1-0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HASH(</a:t>
                      </a:r>
                      <a:r>
                        <a:rPr lang="en-US" dirty="0" err="1"/>
                        <a:t>user_data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1-0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205976"/>
              </p:ext>
            </p:extLst>
          </p:nvPr>
        </p:nvGraphicFramePr>
        <p:xfrm>
          <a:off x="8713118" y="3601167"/>
          <a:ext cx="2194805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hash1-1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HASH(</a:t>
                      </a:r>
                      <a:r>
                        <a:rPr lang="en-US" dirty="0" err="1"/>
                        <a:t>user_data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1-1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Straight Arrow Connector 29"/>
          <p:cNvCxnSpPr>
            <a:endCxn id="27" idx="0"/>
          </p:cNvCxnSpPr>
          <p:nvPr/>
        </p:nvCxnSpPr>
        <p:spPr>
          <a:xfrm flipH="1">
            <a:off x="7161575" y="3012164"/>
            <a:ext cx="4283" cy="5890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8" idx="0"/>
          </p:cNvCxnSpPr>
          <p:nvPr/>
        </p:nvCxnSpPr>
        <p:spPr>
          <a:xfrm flipH="1">
            <a:off x="9810520" y="3012164"/>
            <a:ext cx="4283" cy="5890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644764"/>
              </p:ext>
            </p:extLst>
          </p:nvPr>
        </p:nvGraphicFramePr>
        <p:xfrm>
          <a:off x="951733" y="4601650"/>
          <a:ext cx="2194805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data 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45268"/>
              </p:ext>
            </p:extLst>
          </p:nvPr>
        </p:nvGraphicFramePr>
        <p:xfrm>
          <a:off x="3600678" y="4601650"/>
          <a:ext cx="2194805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data 0-1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140575"/>
              </p:ext>
            </p:extLst>
          </p:nvPr>
        </p:nvGraphicFramePr>
        <p:xfrm>
          <a:off x="6064172" y="4574373"/>
          <a:ext cx="2194805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data 1-0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719528"/>
              </p:ext>
            </p:extLst>
          </p:nvPr>
        </p:nvGraphicFramePr>
        <p:xfrm>
          <a:off x="8713117" y="4574373"/>
          <a:ext cx="2194805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data 1-1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>
            <a:endCxn id="18" idx="0"/>
          </p:cNvCxnSpPr>
          <p:nvPr/>
        </p:nvCxnSpPr>
        <p:spPr>
          <a:xfrm flipH="1">
            <a:off x="2049135" y="4241247"/>
            <a:ext cx="1" cy="3604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698080" y="4238569"/>
            <a:ext cx="1" cy="3604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161573" y="4211292"/>
            <a:ext cx="1" cy="3604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810519" y="4239246"/>
            <a:ext cx="1" cy="3604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203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227352"/>
              </p:ext>
            </p:extLst>
          </p:nvPr>
        </p:nvGraphicFramePr>
        <p:xfrm>
          <a:off x="0" y="365761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Пример проверки целостности дерева: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 err="1"/>
                        <a:t>Merkle</a:t>
                      </a:r>
                      <a:r>
                        <a:rPr lang="en-US" sz="2400" baseline="0" dirty="0"/>
                        <a:t> trees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Применения</a:t>
                      </a:r>
                      <a:r>
                        <a:rPr lang="ru-RU" dirty="0"/>
                        <a:t>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dirty="0"/>
                        <a:t>проверка целостности структуры дерева каталогов и </a:t>
                      </a:r>
                      <a:r>
                        <a:rPr lang="ru-RU"/>
                        <a:t>дерева </a:t>
                      </a:r>
                      <a:r>
                        <a:rPr lang="ru-RU" smtClean="0"/>
                        <a:t>экстентов </a:t>
                      </a:r>
                      <a:r>
                        <a:rPr lang="ru-RU" dirty="0"/>
                        <a:t>(</a:t>
                      </a:r>
                      <a:r>
                        <a:rPr lang="en-US" dirty="0"/>
                        <a:t>ZFS, </a:t>
                      </a:r>
                      <a:r>
                        <a:rPr lang="en-US" dirty="0" err="1"/>
                        <a:t>btrfs</a:t>
                      </a:r>
                      <a:r>
                        <a:rPr lang="en-US" dirty="0"/>
                        <a:t>),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dirty="0"/>
                        <a:t>проверка подлинности данных в </a:t>
                      </a:r>
                      <a:r>
                        <a:rPr lang="en-US" dirty="0"/>
                        <a:t>p2p-</a:t>
                      </a:r>
                      <a:r>
                        <a:rPr lang="ru-RU" dirty="0"/>
                        <a:t>сетях</a:t>
                      </a:r>
                      <a:r>
                        <a:rPr lang="en-US" dirty="0"/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dirty="0"/>
                        <a:t>быстрое определение частей деревьев, подлежащих синхронизации в распределённой БД (например, </a:t>
                      </a:r>
                      <a:r>
                        <a:rPr lang="en-US" dirty="0"/>
                        <a:t>DynamoDB).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641931"/>
              </p:ext>
            </p:extLst>
          </p:nvPr>
        </p:nvGraphicFramePr>
        <p:xfrm>
          <a:off x="4830284" y="1141349"/>
          <a:ext cx="2209494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09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Root</a:t>
                      </a:r>
                    </a:p>
                    <a:p>
                      <a:pPr algn="ctr"/>
                      <a:r>
                        <a:rPr lang="en-US" dirty="0"/>
                        <a:t>HASH(hash0 + hash1)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435995"/>
              </p:ext>
            </p:extLst>
          </p:nvPr>
        </p:nvGraphicFramePr>
        <p:xfrm>
          <a:off x="2049137" y="2372084"/>
          <a:ext cx="2648945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48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hash0</a:t>
                      </a:r>
                    </a:p>
                    <a:p>
                      <a:pPr algn="ctr"/>
                      <a:r>
                        <a:rPr lang="en-US" dirty="0"/>
                        <a:t>HASH(hash0-0 + hash0-1)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929141"/>
              </p:ext>
            </p:extLst>
          </p:nvPr>
        </p:nvGraphicFramePr>
        <p:xfrm>
          <a:off x="7165858" y="2372084"/>
          <a:ext cx="2648945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48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hash1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HASH(hash1-0 + hash1-1)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088071"/>
              </p:ext>
            </p:extLst>
          </p:nvPr>
        </p:nvGraphicFramePr>
        <p:xfrm>
          <a:off x="951734" y="3601167"/>
          <a:ext cx="2194805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hash0-0</a:t>
                      </a:r>
                    </a:p>
                    <a:p>
                      <a:pPr algn="ctr"/>
                      <a:r>
                        <a:rPr lang="en-US" dirty="0"/>
                        <a:t>HASH(</a:t>
                      </a:r>
                      <a:r>
                        <a:rPr lang="en-US" dirty="0" err="1"/>
                        <a:t>user_data</a:t>
                      </a:r>
                      <a:r>
                        <a:rPr lang="en-US" dirty="0"/>
                        <a:t> 0-0)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599920"/>
              </p:ext>
            </p:extLst>
          </p:nvPr>
        </p:nvGraphicFramePr>
        <p:xfrm>
          <a:off x="3600679" y="3601167"/>
          <a:ext cx="2194805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hash0-1</a:t>
                      </a:r>
                    </a:p>
                    <a:p>
                      <a:pPr algn="ctr"/>
                      <a:r>
                        <a:rPr lang="en-US" dirty="0"/>
                        <a:t>HASH(</a:t>
                      </a:r>
                      <a:r>
                        <a:rPr lang="en-US" dirty="0" err="1"/>
                        <a:t>user_data</a:t>
                      </a:r>
                      <a:r>
                        <a:rPr lang="en-US" dirty="0"/>
                        <a:t> 0-1)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>
            <a:endCxn id="20" idx="0"/>
          </p:cNvCxnSpPr>
          <p:nvPr/>
        </p:nvCxnSpPr>
        <p:spPr>
          <a:xfrm flipH="1">
            <a:off x="3373609" y="1781429"/>
            <a:ext cx="1456675" cy="5906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1" idx="0"/>
          </p:cNvCxnSpPr>
          <p:nvPr/>
        </p:nvCxnSpPr>
        <p:spPr>
          <a:xfrm>
            <a:off x="7033656" y="1781429"/>
            <a:ext cx="1456674" cy="5906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2" idx="0"/>
          </p:cNvCxnSpPr>
          <p:nvPr/>
        </p:nvCxnSpPr>
        <p:spPr>
          <a:xfrm flipH="1">
            <a:off x="2049136" y="3012164"/>
            <a:ext cx="1" cy="5890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3" idx="0"/>
          </p:cNvCxnSpPr>
          <p:nvPr/>
        </p:nvCxnSpPr>
        <p:spPr>
          <a:xfrm flipH="1">
            <a:off x="4698081" y="3012164"/>
            <a:ext cx="1" cy="5890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571130"/>
              </p:ext>
            </p:extLst>
          </p:nvPr>
        </p:nvGraphicFramePr>
        <p:xfrm>
          <a:off x="6064173" y="3601167"/>
          <a:ext cx="2194805" cy="64032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3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hash1-0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HASH(</a:t>
                      </a:r>
                      <a:r>
                        <a:rPr lang="en-US" dirty="0" err="1"/>
                        <a:t>user_data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1-0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658206"/>
              </p:ext>
            </p:extLst>
          </p:nvPr>
        </p:nvGraphicFramePr>
        <p:xfrm>
          <a:off x="8713118" y="3601167"/>
          <a:ext cx="2194805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hash1-1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HASH(</a:t>
                      </a:r>
                      <a:r>
                        <a:rPr lang="en-US" dirty="0" err="1"/>
                        <a:t>user_data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1-1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Straight Arrow Connector 33"/>
          <p:cNvCxnSpPr>
            <a:endCxn id="32" idx="0"/>
          </p:cNvCxnSpPr>
          <p:nvPr/>
        </p:nvCxnSpPr>
        <p:spPr>
          <a:xfrm flipH="1">
            <a:off x="7161575" y="3012164"/>
            <a:ext cx="4283" cy="5890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3" idx="0"/>
          </p:cNvCxnSpPr>
          <p:nvPr/>
        </p:nvCxnSpPr>
        <p:spPr>
          <a:xfrm flipH="1">
            <a:off x="9810520" y="3012164"/>
            <a:ext cx="4283" cy="5890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701430"/>
              </p:ext>
            </p:extLst>
          </p:nvPr>
        </p:nvGraphicFramePr>
        <p:xfrm>
          <a:off x="951733" y="4601650"/>
          <a:ext cx="2194805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data 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440261"/>
              </p:ext>
            </p:extLst>
          </p:nvPr>
        </p:nvGraphicFramePr>
        <p:xfrm>
          <a:off x="3600678" y="4601650"/>
          <a:ext cx="2194805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data 0-1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21720"/>
              </p:ext>
            </p:extLst>
          </p:nvPr>
        </p:nvGraphicFramePr>
        <p:xfrm>
          <a:off x="6064172" y="4574373"/>
          <a:ext cx="2194805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data 1-0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005569"/>
              </p:ext>
            </p:extLst>
          </p:nvPr>
        </p:nvGraphicFramePr>
        <p:xfrm>
          <a:off x="8713117" y="4574373"/>
          <a:ext cx="2194805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data 1-1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2049135" y="4241247"/>
            <a:ext cx="1" cy="3604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698080" y="4238569"/>
            <a:ext cx="1" cy="3604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7161573" y="4211292"/>
            <a:ext cx="1" cy="3604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9810519" y="4239246"/>
            <a:ext cx="1" cy="3604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61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899379"/>
              </p:ext>
            </p:extLst>
          </p:nvPr>
        </p:nvGraphicFramePr>
        <p:xfrm>
          <a:off x="0" y="375005"/>
          <a:ext cx="12192000" cy="3566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Статистика </a:t>
                      </a:r>
                      <a:r>
                        <a:rPr lang="en-US" sz="2400" dirty="0" err="1"/>
                        <a:t>Backblaze</a:t>
                      </a:r>
                      <a:r>
                        <a:rPr lang="en-US" sz="2400" dirty="0"/>
                        <a:t> </a:t>
                      </a:r>
                      <a:r>
                        <a:rPr lang="ru-RU" sz="2400" dirty="0"/>
                        <a:t>по</a:t>
                      </a:r>
                      <a:r>
                        <a:rPr lang="ru-RU" sz="2400" baseline="0" dirty="0"/>
                        <a:t> поломкам</a:t>
                      </a:r>
                      <a:r>
                        <a:rPr lang="en-US" sz="2400" baseline="0" dirty="0"/>
                        <a:t> HDD </a:t>
                      </a:r>
                      <a:r>
                        <a:rPr lang="ru-RU" sz="2400" baseline="0" dirty="0"/>
                        <a:t>в </a:t>
                      </a:r>
                      <a:r>
                        <a:rPr lang="en-US" sz="2400" baseline="0" dirty="0"/>
                        <a:t>2018 </a:t>
                      </a:r>
                      <a:r>
                        <a:rPr lang="ru-RU" sz="2400" baseline="0" dirty="0"/>
                        <a:t>году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Поломки среди наиболее многочисленных дисков составили</a:t>
                      </a:r>
                      <a:r>
                        <a:rPr lang="en-US" dirty="0"/>
                        <a:t>: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>
                          <a:hlinkClick r:id="rId3"/>
                        </a:rPr>
                        <a:t>https://www.backblaze.com/blog/2018-hard-drive-failure-rates/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В 2015 наблюдались поломки </a:t>
                      </a:r>
                      <a:r>
                        <a:rPr lang="en-US" dirty="0"/>
                        <a:t>3.31% </a:t>
                      </a:r>
                      <a:r>
                        <a:rPr lang="ru-RU" dirty="0"/>
                        <a:t>дисков от </a:t>
                      </a:r>
                      <a:r>
                        <a:rPr lang="en-US" dirty="0"/>
                        <a:t>Seagate.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663387"/>
              </p:ext>
            </p:extLst>
          </p:nvPr>
        </p:nvGraphicFramePr>
        <p:xfrm>
          <a:off x="2032000" y="1416405"/>
          <a:ext cx="8127999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Модель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Число</a:t>
                      </a:r>
                      <a:r>
                        <a:rPr lang="ru-RU" baseline="0" dirty="0"/>
                        <a:t> дисков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% поломавшихся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Seagate ST12000NM00007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25100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1.29%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Seagate ST8000NM0055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14400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Seagate ST4000DM000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24300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2.28%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684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1608"/>
              </p:ext>
            </p:extLst>
          </p:nvPr>
        </p:nvGraphicFramePr>
        <p:xfrm>
          <a:off x="0" y="365760"/>
          <a:ext cx="12192000" cy="1371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158">
                <a:tc>
                  <a:txBody>
                    <a:bodyPr/>
                    <a:lstStyle/>
                    <a:p>
                      <a:r>
                        <a:rPr lang="en-US" sz="2400" dirty="0"/>
                        <a:t>RAID – Redundant Array of Independent (Inexpensive) Disks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58">
                <a:tc>
                  <a:txBody>
                    <a:bodyPr/>
                    <a:lstStyle/>
                    <a:p>
                      <a:r>
                        <a:rPr lang="ru-RU" dirty="0"/>
                        <a:t>Для чего нужен</a:t>
                      </a:r>
                      <a:r>
                        <a:rPr lang="en-US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Большая надёжность, чем у отдельных дисков</a:t>
                      </a:r>
                      <a:r>
                        <a:rPr lang="en-US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Большая вместимость, чем у отдельных дисков</a:t>
                      </a:r>
                      <a:r>
                        <a:rPr lang="en-US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506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2"/>
          <a:ext cx="12192000" cy="3566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13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Уровни </a:t>
                      </a:r>
                      <a:r>
                        <a:rPr lang="en-US" sz="2400" dirty="0"/>
                        <a:t>RAID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RAID0 (stipe)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Данные</a:t>
                      </a:r>
                      <a:r>
                        <a:rPr lang="ru-RU" baseline="0" dirty="0"/>
                        <a:t> разрезаются на последовательные куски длины </a:t>
                      </a:r>
                      <a:r>
                        <a:rPr lang="en-US" baseline="0" dirty="0"/>
                        <a:t>N * B, </a:t>
                      </a:r>
                      <a:r>
                        <a:rPr lang="ru-RU" baseline="0" dirty="0"/>
                        <a:t>каждый кусок разделяется на </a:t>
                      </a:r>
                      <a:r>
                        <a:rPr lang="en-US" baseline="0" dirty="0"/>
                        <a:t>N </a:t>
                      </a:r>
                      <a:r>
                        <a:rPr lang="ru-RU" baseline="0" dirty="0"/>
                        <a:t>частей, которые записываются на различные диски:</a:t>
                      </a:r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058508" y="1732920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380681" y="1732324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158891" y="1732324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58508" y="3388839"/>
            <a:ext cx="526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Диск 0             Диск 1                </a:t>
            </a:r>
            <a:r>
              <a:rPr lang="en-US" dirty="0"/>
              <a:t>……</a:t>
            </a:r>
            <a:r>
              <a:rPr lang="ru-RU" dirty="0"/>
              <a:t>                  Диск </a:t>
            </a:r>
            <a:r>
              <a:rPr lang="en-US" dirty="0"/>
              <a:t>N-1</a:t>
            </a:r>
            <a:endParaRPr lang="ru-RU" dirty="0"/>
          </a:p>
        </p:txBody>
      </p:sp>
      <p:sp>
        <p:nvSpPr>
          <p:cNvPr id="9" name="Right Arrow 8"/>
          <p:cNvSpPr/>
          <p:nvPr/>
        </p:nvSpPr>
        <p:spPr>
          <a:xfrm>
            <a:off x="5049795" y="2957384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ight Arrow 9"/>
          <p:cNvSpPr/>
          <p:nvPr/>
        </p:nvSpPr>
        <p:spPr>
          <a:xfrm>
            <a:off x="6340733" y="2957383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ight Arrow 10"/>
          <p:cNvSpPr/>
          <p:nvPr/>
        </p:nvSpPr>
        <p:spPr>
          <a:xfrm>
            <a:off x="7804664" y="2957382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ight Arrow 11"/>
          <p:cNvSpPr/>
          <p:nvPr/>
        </p:nvSpPr>
        <p:spPr>
          <a:xfrm>
            <a:off x="5049795" y="2585137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ight Arrow 12"/>
          <p:cNvSpPr/>
          <p:nvPr/>
        </p:nvSpPr>
        <p:spPr>
          <a:xfrm>
            <a:off x="6332151" y="2585136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ight Arrow 13"/>
          <p:cNvSpPr/>
          <p:nvPr/>
        </p:nvSpPr>
        <p:spPr>
          <a:xfrm>
            <a:off x="7816335" y="2585408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ight Arrow 14"/>
          <p:cNvSpPr/>
          <p:nvPr/>
        </p:nvSpPr>
        <p:spPr>
          <a:xfrm>
            <a:off x="5049795" y="1823869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ight Arrow 15"/>
          <p:cNvSpPr/>
          <p:nvPr/>
        </p:nvSpPr>
        <p:spPr>
          <a:xfrm>
            <a:off x="6358310" y="1821819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ight Arrow 16"/>
          <p:cNvSpPr/>
          <p:nvPr/>
        </p:nvSpPr>
        <p:spPr>
          <a:xfrm>
            <a:off x="7792235" y="1819769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110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2"/>
          <a:ext cx="12192000" cy="3566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13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Уровни </a:t>
                      </a:r>
                      <a:r>
                        <a:rPr lang="en-US" sz="2400" dirty="0"/>
                        <a:t>RAID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RAID1 (mirror)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Каждый диск в массиве содержит</a:t>
                      </a:r>
                      <a:r>
                        <a:rPr lang="ru-RU" baseline="0" dirty="0"/>
                        <a:t> одни и те же данные:</a:t>
                      </a:r>
                      <a:br>
                        <a:rPr lang="ru-RU" baseline="0" dirty="0"/>
                      </a:br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058508" y="1732920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380681" y="1732324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158891" y="1732324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58508" y="3388839"/>
            <a:ext cx="526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Диск 0             Диск 1                </a:t>
            </a:r>
            <a:r>
              <a:rPr lang="en-US" dirty="0"/>
              <a:t>……</a:t>
            </a:r>
            <a:r>
              <a:rPr lang="ru-RU" dirty="0"/>
              <a:t>                  Диск </a:t>
            </a:r>
            <a:r>
              <a:rPr lang="en-US" dirty="0"/>
              <a:t>N-1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965183" y="28348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==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03059" y="28348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==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743393" y="28348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==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959645" y="24812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==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297521" y="24655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==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971188" y="17165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==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304599" y="17268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==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7743393" y="24696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==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7745027" y="17268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==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5676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2"/>
          <a:ext cx="12192000" cy="466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13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Уровни </a:t>
                      </a:r>
                      <a:r>
                        <a:rPr lang="en-US" sz="2400" dirty="0"/>
                        <a:t>RAID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RAID4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Массив состоит из </a:t>
                      </a:r>
                      <a:r>
                        <a:rPr lang="en-US" dirty="0"/>
                        <a:t>N</a:t>
                      </a:r>
                      <a:r>
                        <a:rPr lang="ru-RU" dirty="0"/>
                        <a:t>+1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дисков.</a:t>
                      </a:r>
                      <a:r>
                        <a:rPr lang="ru-RU" baseline="0" dirty="0"/>
                        <a:t> На первых </a:t>
                      </a:r>
                      <a:r>
                        <a:rPr lang="en-US" baseline="0" dirty="0"/>
                        <a:t>N </a:t>
                      </a:r>
                      <a:r>
                        <a:rPr lang="ru-RU" baseline="0" dirty="0"/>
                        <a:t>дисках данные хранятся, как на </a:t>
                      </a:r>
                      <a:r>
                        <a:rPr lang="en-US" baseline="0" dirty="0"/>
                        <a:t>RAID0.</a:t>
                      </a:r>
                      <a:r>
                        <a:rPr lang="ru-RU" baseline="0" dirty="0"/>
                        <a:t/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На последнем диске каждый блок вычисляется как </a:t>
                      </a:r>
                      <a:r>
                        <a:rPr lang="en-US" baseline="0" dirty="0"/>
                        <a:t>XOR </a:t>
                      </a:r>
                      <a:r>
                        <a:rPr lang="ru-RU" baseline="0" dirty="0"/>
                        <a:t>соответствующих блоков на</a:t>
                      </a:r>
                      <a:r>
                        <a:rPr lang="en-US" baseline="0" dirty="0"/>
                        <a:t> N </a:t>
                      </a:r>
                      <a:r>
                        <a:rPr lang="ru-RU" baseline="0" dirty="0"/>
                        <a:t>дисках.</a:t>
                      </a:r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При потере любого диска массив</a:t>
                      </a:r>
                      <a:r>
                        <a:rPr lang="ru-RU" baseline="0" dirty="0"/>
                        <a:t> остаётся работоспособным.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058508" y="1732920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b00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380681" y="1732324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158891" y="1732324"/>
          <a:ext cx="1504093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4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b10 + b11 + …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b00 + b01</a:t>
                      </a:r>
                      <a:r>
                        <a:rPr lang="en-US" baseline="0" dirty="0"/>
                        <a:t> + …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58508" y="3388839"/>
            <a:ext cx="5420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Диск 0             Диск 1                </a:t>
            </a:r>
            <a:r>
              <a:rPr lang="en-US" dirty="0"/>
              <a:t>……</a:t>
            </a:r>
            <a:r>
              <a:rPr lang="ru-RU" dirty="0"/>
              <a:t>              </a:t>
            </a:r>
            <a:r>
              <a:rPr lang="en-US" dirty="0"/>
              <a:t>     </a:t>
            </a:r>
            <a:r>
              <a:rPr lang="ru-RU" dirty="0"/>
              <a:t>    Диск </a:t>
            </a:r>
            <a:r>
              <a:rPr lang="en-US" dirty="0"/>
              <a:t>N</a:t>
            </a:r>
            <a:endParaRPr lang="ru-RU" dirty="0"/>
          </a:p>
        </p:txBody>
      </p:sp>
      <p:sp>
        <p:nvSpPr>
          <p:cNvPr id="18" name="Right Arrow 17"/>
          <p:cNvSpPr/>
          <p:nvPr/>
        </p:nvSpPr>
        <p:spPr>
          <a:xfrm>
            <a:off x="5049795" y="2957384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ight Arrow 18"/>
          <p:cNvSpPr/>
          <p:nvPr/>
        </p:nvSpPr>
        <p:spPr>
          <a:xfrm>
            <a:off x="6340733" y="2957383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ight Arrow 19"/>
          <p:cNvSpPr/>
          <p:nvPr/>
        </p:nvSpPr>
        <p:spPr>
          <a:xfrm>
            <a:off x="5049795" y="2585137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ight Arrow 20"/>
          <p:cNvSpPr/>
          <p:nvPr/>
        </p:nvSpPr>
        <p:spPr>
          <a:xfrm>
            <a:off x="6332151" y="2585136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ight Arrow 21"/>
          <p:cNvSpPr/>
          <p:nvPr/>
        </p:nvSpPr>
        <p:spPr>
          <a:xfrm>
            <a:off x="5049795" y="1823869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ight Arrow 22"/>
          <p:cNvSpPr/>
          <p:nvPr/>
        </p:nvSpPr>
        <p:spPr>
          <a:xfrm>
            <a:off x="6358310" y="1821819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102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2"/>
          <a:ext cx="12192000" cy="466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13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Уровни </a:t>
                      </a:r>
                      <a:r>
                        <a:rPr lang="en-US" sz="2400" dirty="0"/>
                        <a:t>RAID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RAID4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Массив состоит из </a:t>
                      </a:r>
                      <a:r>
                        <a:rPr lang="en-US" dirty="0"/>
                        <a:t>N</a:t>
                      </a:r>
                      <a:r>
                        <a:rPr lang="ru-RU" dirty="0"/>
                        <a:t>+1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дисков.</a:t>
                      </a:r>
                      <a:r>
                        <a:rPr lang="ru-RU" baseline="0" dirty="0"/>
                        <a:t> На первых </a:t>
                      </a:r>
                      <a:r>
                        <a:rPr lang="en-US" baseline="0" dirty="0"/>
                        <a:t>N </a:t>
                      </a:r>
                      <a:r>
                        <a:rPr lang="ru-RU" baseline="0" dirty="0"/>
                        <a:t>дисках данные хранятся, как на </a:t>
                      </a:r>
                      <a:r>
                        <a:rPr lang="en-US" baseline="0" dirty="0"/>
                        <a:t>RAID0.</a:t>
                      </a:r>
                      <a:r>
                        <a:rPr lang="ru-RU" baseline="0" dirty="0"/>
                        <a:t/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На последнем диске каждый блок вычисляется как </a:t>
                      </a:r>
                      <a:r>
                        <a:rPr lang="en-US" baseline="0" dirty="0"/>
                        <a:t>XOR </a:t>
                      </a:r>
                      <a:r>
                        <a:rPr lang="ru-RU" baseline="0" dirty="0"/>
                        <a:t>соответствующих блоков на</a:t>
                      </a:r>
                      <a:r>
                        <a:rPr lang="en-US" baseline="0" dirty="0"/>
                        <a:t> N </a:t>
                      </a:r>
                      <a:r>
                        <a:rPr lang="ru-RU" baseline="0" dirty="0"/>
                        <a:t>дисках.</a:t>
                      </a:r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При потере любого диска массив</a:t>
                      </a:r>
                      <a:r>
                        <a:rPr lang="ru-RU" baseline="0" dirty="0"/>
                        <a:t> остаётся работоспособным.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r>
                        <a:rPr lang="ru-RU" baseline="0" dirty="0"/>
                        <a:t>Такой массив имеет концептуальный недостаток: диск с блоками чётности будет изнашиваться быстрее других дисков.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058508" y="1732920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b00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380681" y="1732324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158891" y="1732324"/>
          <a:ext cx="1504093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4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b10 + b11 + …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b00 + b01</a:t>
                      </a:r>
                      <a:r>
                        <a:rPr lang="en-US" baseline="0" dirty="0"/>
                        <a:t> + …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58508" y="3388839"/>
            <a:ext cx="5420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Диск 0             Диск 1                </a:t>
            </a:r>
            <a:r>
              <a:rPr lang="en-US" dirty="0"/>
              <a:t>……</a:t>
            </a:r>
            <a:r>
              <a:rPr lang="ru-RU" dirty="0"/>
              <a:t>              </a:t>
            </a:r>
            <a:r>
              <a:rPr lang="en-US" dirty="0"/>
              <a:t>     </a:t>
            </a:r>
            <a:r>
              <a:rPr lang="ru-RU" dirty="0"/>
              <a:t>    Диск </a:t>
            </a:r>
            <a:r>
              <a:rPr lang="en-US" dirty="0"/>
              <a:t>N</a:t>
            </a:r>
            <a:endParaRPr lang="ru-RU" dirty="0"/>
          </a:p>
        </p:txBody>
      </p:sp>
      <p:sp>
        <p:nvSpPr>
          <p:cNvPr id="18" name="Right Arrow 17"/>
          <p:cNvSpPr/>
          <p:nvPr/>
        </p:nvSpPr>
        <p:spPr>
          <a:xfrm>
            <a:off x="5049795" y="2957384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ight Arrow 18"/>
          <p:cNvSpPr/>
          <p:nvPr/>
        </p:nvSpPr>
        <p:spPr>
          <a:xfrm>
            <a:off x="6340733" y="2957383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ight Arrow 19"/>
          <p:cNvSpPr/>
          <p:nvPr/>
        </p:nvSpPr>
        <p:spPr>
          <a:xfrm>
            <a:off x="5049795" y="2585137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ight Arrow 20"/>
          <p:cNvSpPr/>
          <p:nvPr/>
        </p:nvSpPr>
        <p:spPr>
          <a:xfrm>
            <a:off x="6332151" y="2585136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ight Arrow 21"/>
          <p:cNvSpPr/>
          <p:nvPr/>
        </p:nvSpPr>
        <p:spPr>
          <a:xfrm>
            <a:off x="5049795" y="1823869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ight Arrow 22"/>
          <p:cNvSpPr/>
          <p:nvPr/>
        </p:nvSpPr>
        <p:spPr>
          <a:xfrm>
            <a:off x="6358310" y="1821819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84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2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13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Уровни </a:t>
                      </a:r>
                      <a:r>
                        <a:rPr lang="en-US" sz="2400" dirty="0"/>
                        <a:t>RAID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RAID5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Массив строится так же, как и </a:t>
                      </a:r>
                      <a:r>
                        <a:rPr lang="en-US" baseline="0" dirty="0"/>
                        <a:t>RAID4, </a:t>
                      </a:r>
                      <a:r>
                        <a:rPr lang="ru-RU" baseline="0" dirty="0"/>
                        <a:t>но блоки чётности в разных страйпах хранятся на разных дисках:</a:t>
                      </a:r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058508" y="1612387"/>
          <a:ext cx="178211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b20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b10 + b11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b00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6196227" y="1612387"/>
          <a:ext cx="178211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b20 + b21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8333946" y="1612387"/>
          <a:ext cx="178211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b21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b00 + b01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289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22044"/>
              </p:ext>
            </p:extLst>
          </p:nvPr>
        </p:nvGraphicFramePr>
        <p:xfrm>
          <a:off x="0" y="365762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Write holes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Запись</a:t>
                      </a:r>
                      <a:r>
                        <a:rPr lang="ru-RU" baseline="0" dirty="0"/>
                        <a:t> на разные диски будет происходить в разное время.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ru-RU" baseline="0" dirty="0"/>
                        <a:t>Рассмотрим такой сценарий: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начинается запись на </a:t>
                      </a:r>
                      <a:r>
                        <a:rPr lang="en-US" baseline="0" dirty="0"/>
                        <a:t>RAID1,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/>
                        <a:t>диск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#0</a:t>
                      </a:r>
                      <a:r>
                        <a:rPr lang="ru-RU" baseline="0" dirty="0"/>
                        <a:t> обработал запрос на запись сектора,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произошёл сбой питания,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на диске </a:t>
                      </a:r>
                      <a:r>
                        <a:rPr lang="en-US" baseline="0" dirty="0"/>
                        <a:t>#1 </a:t>
                      </a:r>
                      <a:r>
                        <a:rPr lang="ru-RU" baseline="0" dirty="0"/>
                        <a:t>сектор остался без изменений.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064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2"/>
          <a:ext cx="12192000" cy="3566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Write holes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baseline="0" dirty="0"/>
                        <a:t>Аппаратный способ решения: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BBU (Battery Backup Unit) </a:t>
                      </a:r>
                      <a:r>
                        <a:rPr lang="ru-RU" baseline="0" dirty="0"/>
                        <a:t>в </a:t>
                      </a:r>
                      <a:r>
                        <a:rPr lang="en-US" baseline="0" dirty="0"/>
                        <a:t>RAID-</a:t>
                      </a:r>
                      <a:r>
                        <a:rPr lang="ru-RU" baseline="0" dirty="0"/>
                        <a:t>контроллерах.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r>
                        <a:rPr lang="ru-RU" baseline="0" dirty="0"/>
                        <a:t>Программные способы решения: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write intent bitmap (</a:t>
                      </a:r>
                      <a:r>
                        <a:rPr lang="en-US" baseline="0" dirty="0" err="1"/>
                        <a:t>linux</a:t>
                      </a:r>
                      <a:r>
                        <a:rPr lang="en-US" baseline="0" dirty="0"/>
                        <a:t> md),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/>
                        <a:t>checksumming</a:t>
                      </a:r>
                      <a:r>
                        <a:rPr lang="en-US" baseline="0" dirty="0"/>
                        <a:t> + COW (ZFS),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SSD journal: </a:t>
                      </a:r>
                      <a:r>
                        <a:rPr lang="en-US" baseline="0" dirty="0">
                          <a:hlinkClick r:id="rId3"/>
                        </a:rPr>
                        <a:t>https://lwn.net/Articles/665299/</a:t>
                      </a:r>
                      <a:r>
                        <a:rPr lang="en-US" baseline="0" dirty="0"/>
                        <a:t> 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/>
                        <a:t>Write intent bitmap, </a:t>
                      </a:r>
                      <a:r>
                        <a:rPr lang="ru-RU" baseline="0" dirty="0"/>
                        <a:t>помимо исправления </a:t>
                      </a:r>
                      <a:r>
                        <a:rPr lang="en-US" baseline="0" dirty="0"/>
                        <a:t>write holes, </a:t>
                      </a:r>
                      <a:r>
                        <a:rPr lang="ru-RU" baseline="0" dirty="0"/>
                        <a:t>позволяет уменьшить время проверки и перестроения массива после аварийного выключения.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966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0"/>
          <a:ext cx="12192000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180">
                <a:tc>
                  <a:txBody>
                    <a:bodyPr/>
                    <a:lstStyle/>
                    <a:p>
                      <a:r>
                        <a:rPr lang="ru-RU" sz="2400" dirty="0"/>
                        <a:t>Скорость записи на </a:t>
                      </a:r>
                      <a:r>
                        <a:rPr lang="en-US" sz="2400" dirty="0"/>
                        <a:t>RAID5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180">
                <a:tc>
                  <a:txBody>
                    <a:bodyPr/>
                    <a:lstStyle/>
                    <a:p>
                      <a:r>
                        <a:rPr lang="ru-RU" dirty="0"/>
                        <a:t>Из-за необходимости переживать аварийные выключения</a:t>
                      </a:r>
                      <a:r>
                        <a:rPr lang="ru-RU" baseline="0" dirty="0"/>
                        <a:t> мы не имеем права одновременно изменять несколько блоков в одном страйпе. Значит, скорость записи на </a:t>
                      </a:r>
                      <a:r>
                        <a:rPr lang="en-US" baseline="0" dirty="0"/>
                        <a:t>RAID5 </a:t>
                      </a:r>
                      <a:r>
                        <a:rPr lang="ru-RU" baseline="0" dirty="0"/>
                        <a:t>получается такая же, как на одиночный диск.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448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002760"/>
              </p:ext>
            </p:extLst>
          </p:nvPr>
        </p:nvGraphicFramePr>
        <p:xfrm>
          <a:off x="0" y="365760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180">
                <a:tc>
                  <a:txBody>
                    <a:bodyPr/>
                    <a:lstStyle/>
                    <a:p>
                      <a:r>
                        <a:rPr lang="ru-RU" sz="2400" dirty="0"/>
                        <a:t>Ещё одна проблема </a:t>
                      </a:r>
                      <a:r>
                        <a:rPr lang="en-US" sz="2400" dirty="0"/>
                        <a:t>RAID5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180">
                <a:tc>
                  <a:txBody>
                    <a:bodyPr/>
                    <a:lstStyle/>
                    <a:p>
                      <a:r>
                        <a:rPr lang="ru-RU" dirty="0"/>
                        <a:t>Восстановление</a:t>
                      </a:r>
                      <a:r>
                        <a:rPr lang="ru-RU" baseline="0" dirty="0"/>
                        <a:t> данных занимает достаточно долго времени</a:t>
                      </a:r>
                      <a:r>
                        <a:rPr lang="en-US" baseline="0" dirty="0"/>
                        <a:t>*</a:t>
                      </a:r>
                      <a:r>
                        <a:rPr lang="ru-RU" baseline="0" dirty="0"/>
                        <a:t>, притом в течение всего этого промежутка на оставшиеся диски создаётся высокая нагрузка, что повышает вероятность выхода из строя ещё одного диска во время перестроения </a:t>
                      </a:r>
                      <a:r>
                        <a:rPr lang="en-US" baseline="0" dirty="0"/>
                        <a:t>RAID5.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ru-RU" baseline="0" dirty="0"/>
                        <a:t>В практике наблюдалось достаточно количество ситуаций, когда во время перестроения массива отказывал второй диск. По этой причине на больших массивах от </a:t>
                      </a:r>
                      <a:r>
                        <a:rPr lang="en-US" baseline="0" dirty="0"/>
                        <a:t>RAID5 </a:t>
                      </a:r>
                      <a:r>
                        <a:rPr lang="ru-RU" baseline="0" dirty="0"/>
                        <a:t>отказались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в пользу </a:t>
                      </a:r>
                      <a:r>
                        <a:rPr lang="en-US" baseline="0" dirty="0"/>
                        <a:t>RAID6, </a:t>
                      </a:r>
                      <a:r>
                        <a:rPr lang="ru-RU" baseline="0" dirty="0"/>
                        <a:t>разрешающего терять произвольные два диска.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6163272"/>
            <a:ext cx="8734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* 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</a:rPr>
              <a:t>Перезаписать диск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10Tb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</a:rPr>
              <a:t> на скорости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100Mb/sec 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</a:rPr>
              <a:t>займёт порядка полутора суток.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607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080647"/>
              </p:ext>
            </p:extLst>
          </p:nvPr>
        </p:nvGraphicFramePr>
        <p:xfrm>
          <a:off x="0" y="365761"/>
          <a:ext cx="12192000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Эксперимент</a:t>
                      </a:r>
                      <a:r>
                        <a:rPr lang="ru-RU" sz="2400" baseline="0" dirty="0"/>
                        <a:t> в </a:t>
                      </a:r>
                      <a:r>
                        <a:rPr lang="en-US" sz="2400" baseline="0" dirty="0"/>
                        <a:t>CERN </a:t>
                      </a:r>
                      <a:r>
                        <a:rPr lang="ru-RU" sz="2400" baseline="0" dirty="0"/>
                        <a:t>о надёжности хранения данных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dirty="0"/>
                        <a:t>Приложение пишет </a:t>
                      </a:r>
                      <a:r>
                        <a:rPr lang="en-US" dirty="0"/>
                        <a:t>1Gb </a:t>
                      </a:r>
                      <a:r>
                        <a:rPr lang="ru-RU" dirty="0"/>
                        <a:t>данных на диск следующим образом:</a:t>
                      </a:r>
                    </a:p>
                    <a:p>
                      <a:pPr marL="742950" lvl="1" indent="-285750">
                        <a:buFont typeface="Arial" charset="0"/>
                        <a:buChar char="•"/>
                      </a:pPr>
                      <a:r>
                        <a:rPr lang="ru-RU" dirty="0"/>
                        <a:t>Записать </a:t>
                      </a:r>
                      <a:r>
                        <a:rPr lang="en-US" dirty="0"/>
                        <a:t>1Mb,</a:t>
                      </a:r>
                    </a:p>
                    <a:p>
                      <a:pPr marL="742950" lvl="1" indent="-285750">
                        <a:buFont typeface="Arial" charset="0"/>
                        <a:buChar char="•"/>
                      </a:pPr>
                      <a:r>
                        <a:rPr lang="en-US" dirty="0" err="1"/>
                        <a:t>П</a:t>
                      </a:r>
                      <a:r>
                        <a:rPr lang="ru-RU" dirty="0" err="1"/>
                        <a:t>одождать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1c,</a:t>
                      </a:r>
                    </a:p>
                    <a:p>
                      <a:pPr marL="742950" lvl="1" indent="-285750">
                        <a:buFont typeface="Arial" charset="0"/>
                        <a:buChar char="•"/>
                      </a:pPr>
                      <a:r>
                        <a:rPr lang="en-US" dirty="0" err="1"/>
                        <a:t>П</a:t>
                      </a:r>
                      <a:r>
                        <a:rPr lang="ru-RU" dirty="0" err="1"/>
                        <a:t>овторить</a:t>
                      </a:r>
                      <a:r>
                        <a:rPr lang="ru-RU" dirty="0"/>
                        <a:t>.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ru-RU" dirty="0"/>
                        <a:t>Запускаем такое</a:t>
                      </a:r>
                      <a:r>
                        <a:rPr lang="ru-RU" baseline="0" dirty="0"/>
                        <a:t> приложение на каждом из дисков на кластере из </a:t>
                      </a:r>
                      <a:r>
                        <a:rPr lang="en-US" baseline="0" dirty="0"/>
                        <a:t>3000 </a:t>
                      </a:r>
                      <a:r>
                        <a:rPr lang="ru-RU" baseline="0" dirty="0" smtClean="0"/>
                        <a:t>машин</a:t>
                      </a:r>
                      <a:r>
                        <a:rPr lang="en-US" baseline="0" dirty="0" smtClean="0"/>
                        <a:t>.</a:t>
                      </a:r>
                      <a:endParaRPr lang="en-US" baseline="0" dirty="0"/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Через 3 недели читаем содержимое файлов.</a:t>
                      </a:r>
                      <a:endParaRPr lang="en-US" baseline="0" dirty="0"/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endParaRPr lang="en-US" baseline="0" dirty="0"/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17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824084"/>
              </p:ext>
            </p:extLst>
          </p:nvPr>
        </p:nvGraphicFramePr>
        <p:xfrm>
          <a:off x="0" y="365761"/>
          <a:ext cx="12192000" cy="3114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Эксперимент</a:t>
                      </a:r>
                      <a:r>
                        <a:rPr lang="ru-RU" sz="2400" baseline="0" dirty="0"/>
                        <a:t> в </a:t>
                      </a:r>
                      <a:r>
                        <a:rPr lang="en-US" sz="2400" baseline="0" dirty="0"/>
                        <a:t>CERN </a:t>
                      </a:r>
                      <a:r>
                        <a:rPr lang="ru-RU" sz="2400" baseline="0" dirty="0"/>
                        <a:t>о надёжности хранения данных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Приложение пишет </a:t>
                      </a:r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1Gb </a:t>
                      </a:r>
                      <a:r>
                        <a:rPr lang="ru-RU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данных на диск следующим образом:</a:t>
                      </a:r>
                    </a:p>
                    <a:p>
                      <a:pPr marL="742950" lvl="1" indent="-285750">
                        <a:buFont typeface="Arial" charset="0"/>
                        <a:buChar char="•"/>
                      </a:pPr>
                      <a:r>
                        <a:rPr lang="ru-RU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Записать </a:t>
                      </a:r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1Mb,</a:t>
                      </a:r>
                    </a:p>
                    <a:p>
                      <a:pPr marL="742950" lvl="1" indent="-285750">
                        <a:buFont typeface="Arial" charset="0"/>
                        <a:buChar char="•"/>
                      </a:pPr>
                      <a:r>
                        <a:rPr lang="en-US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П</a:t>
                      </a:r>
                      <a:r>
                        <a:rPr lang="ru-RU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одождать</a:t>
                      </a:r>
                      <a:r>
                        <a:rPr lang="ru-RU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1c,</a:t>
                      </a:r>
                    </a:p>
                    <a:p>
                      <a:pPr marL="742950" lvl="1" indent="-285750">
                        <a:buFont typeface="Arial" charset="0"/>
                        <a:buChar char="•"/>
                      </a:pPr>
                      <a:r>
                        <a:rPr lang="en-US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П</a:t>
                      </a:r>
                      <a:r>
                        <a:rPr lang="ru-RU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овторить</a:t>
                      </a:r>
                      <a:r>
                        <a:rPr lang="ru-RU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ru-RU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Запускаем такое</a:t>
                      </a: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приложение на каждом из дисков на кластере из </a:t>
                      </a:r>
                      <a:r>
                        <a:rPr lang="en-US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3000 </a:t>
                      </a: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машин с </a:t>
                      </a:r>
                      <a:r>
                        <a:rPr lang="en-US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HW RAID.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Через 3 недели читаем содержимое файлов.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Нашлось примерно 150 </a:t>
                      </a:r>
                      <a:r>
                        <a:rPr lang="ru-RU" baseline="0" dirty="0" err="1"/>
                        <a:t>одномегабайтных</a:t>
                      </a:r>
                      <a:r>
                        <a:rPr lang="ru-RU" baseline="0" dirty="0"/>
                        <a:t> блоков с изменившимся содержимым</a:t>
                      </a:r>
                      <a:r>
                        <a:rPr lang="en-US" baseline="0" dirty="0"/>
                        <a:t>, </a:t>
                      </a:r>
                      <a:r>
                        <a:rPr lang="ru-RU" baseline="0" dirty="0"/>
                        <a:t>причём чтение из них завершалось «успешно» с точки зрения как оборудования</a:t>
                      </a:r>
                      <a:r>
                        <a:rPr lang="en-US" baseline="0" dirty="0"/>
                        <a:t>, </a:t>
                      </a:r>
                      <a:r>
                        <a:rPr lang="ru-RU" baseline="0" dirty="0"/>
                        <a:t>так и файловой системы.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Font typeface="Arial" charset="0"/>
                        <a:buNone/>
                      </a:pPr>
                      <a:r>
                        <a:rPr lang="en-US" dirty="0" smtClean="0">
                          <a:hlinkClick r:id="rId3"/>
                        </a:rPr>
                        <a:t>https://indico.cern.ch/event/518392/contributions/2195790/attachments/1297126/1934605/EdinburghZFS.pdf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86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73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570336"/>
              </p:ext>
            </p:extLst>
          </p:nvPr>
        </p:nvGraphicFramePr>
        <p:xfrm>
          <a:off x="0" y="365761"/>
          <a:ext cx="12192000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Эксперимент</a:t>
                      </a:r>
                      <a:r>
                        <a:rPr lang="ru-RU" sz="2400" baseline="0" dirty="0"/>
                        <a:t> в </a:t>
                      </a:r>
                      <a:r>
                        <a:rPr lang="en-US" sz="2400" baseline="0" dirty="0"/>
                        <a:t>CERN </a:t>
                      </a:r>
                      <a:r>
                        <a:rPr lang="ru-RU" sz="2400" baseline="0" dirty="0"/>
                        <a:t>о надёжности хранения данных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ru-RU" dirty="0"/>
                        <a:t>Выводы: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dirty="0"/>
                        <a:t>Данные</a:t>
                      </a:r>
                      <a:r>
                        <a:rPr lang="ru-RU" baseline="0" dirty="0"/>
                        <a:t> нельзя хранить в единственном экземпляре,</a:t>
                      </a:r>
                      <a:endParaRPr lang="ru-RU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dirty="0"/>
                        <a:t>Необходимы</a:t>
                      </a:r>
                      <a:r>
                        <a:rPr lang="ru-RU" baseline="0" dirty="0"/>
                        <a:t> контрольные суммы для проверки целостности,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baseline="0" dirty="0"/>
                        <a:t>Необходима активная фоновая проверка данных.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ru-RU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dirty="0"/>
                        <a:t>Хранение</a:t>
                      </a:r>
                      <a:r>
                        <a:rPr lang="ru-RU" baseline="0" dirty="0"/>
                        <a:t> реплик или использование </a:t>
                      </a:r>
                      <a:r>
                        <a:rPr lang="en-US" baseline="0" dirty="0"/>
                        <a:t>Reed-Solomon</a:t>
                      </a:r>
                      <a:r>
                        <a:rPr lang="ru-RU" baseline="0" dirty="0"/>
                        <a:t>,</a:t>
                      </a:r>
                      <a:endParaRPr lang="en-US" baseline="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aseline="0" dirty="0"/>
                        <a:t>ZFS </a:t>
                      </a:r>
                      <a:r>
                        <a:rPr lang="ru-RU" baseline="0" dirty="0"/>
                        <a:t>и </a:t>
                      </a:r>
                      <a:r>
                        <a:rPr lang="en-US" baseline="0" dirty="0" err="1"/>
                        <a:t>btrfs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хранят криптографические </a:t>
                      </a:r>
                      <a:r>
                        <a:rPr lang="ru-RU" baseline="0" dirty="0" err="1"/>
                        <a:t>хеши</a:t>
                      </a:r>
                      <a:r>
                        <a:rPr lang="ru-RU" baseline="0" dirty="0"/>
                        <a:t> всех записанных данных, </a:t>
                      </a:r>
                      <a:r>
                        <a:rPr lang="en-US" baseline="0" dirty="0"/>
                        <a:t>ext4 </a:t>
                      </a:r>
                      <a:r>
                        <a:rPr lang="ru-RU" baseline="0" dirty="0"/>
                        <a:t>хранит только </a:t>
                      </a:r>
                      <a:r>
                        <a:rPr lang="en-US" baseline="0" dirty="0"/>
                        <a:t>CRC,</a:t>
                      </a:r>
                      <a:endParaRPr lang="ru-RU" baseline="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dirty="0"/>
                        <a:t>Online scrubbing &amp; repair </a:t>
                      </a:r>
                      <a:r>
                        <a:rPr lang="ru-RU" dirty="0"/>
                        <a:t>в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ZFS </a:t>
                      </a:r>
                      <a:r>
                        <a:rPr lang="ru-RU" baseline="0" dirty="0"/>
                        <a:t>и </a:t>
                      </a:r>
                      <a:r>
                        <a:rPr lang="en-US" baseline="0" dirty="0" err="1"/>
                        <a:t>btrfs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или в </a:t>
                      </a:r>
                      <a:r>
                        <a:rPr lang="en-US" baseline="0" dirty="0"/>
                        <a:t>HW RAID-</a:t>
                      </a:r>
                      <a:r>
                        <a:rPr lang="ru-RU" baseline="0" dirty="0"/>
                        <a:t>контроллерах.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96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388528"/>
              </p:ext>
            </p:extLst>
          </p:nvPr>
        </p:nvGraphicFramePr>
        <p:xfrm>
          <a:off x="0" y="365761"/>
          <a:ext cx="12192000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Обработка повреждений ФС в различных приложениях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Font typeface="Arial" charset="0"/>
                        <a:buNone/>
                      </a:pPr>
                      <a:r>
                        <a:rPr lang="ru-RU" dirty="0"/>
                        <a:t>В работе </a:t>
                      </a:r>
                      <a:r>
                        <a:rPr lang="en-US" dirty="0"/>
                        <a:t>[1] </a:t>
                      </a:r>
                      <a:r>
                        <a:rPr lang="ru-RU" dirty="0"/>
                        <a:t>данные следующих приложений располагали на ФС, случайно подменяющей содержимое блоков:</a:t>
                      </a: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Redis</a:t>
                      </a:r>
                      <a:r>
                        <a:rPr lang="en-US" dirty="0"/>
                        <a:t>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ZooKeeper</a:t>
                      </a:r>
                      <a:r>
                        <a:rPr lang="en-US" dirty="0"/>
                        <a:t>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Cassandra,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Kafka,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RethinkDB</a:t>
                      </a:r>
                      <a:r>
                        <a:rPr lang="en-US" dirty="0"/>
                        <a:t>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LogCabin</a:t>
                      </a:r>
                      <a:r>
                        <a:rPr lang="en-US" dirty="0"/>
                        <a:t>.</a:t>
                      </a:r>
                    </a:p>
                    <a:p>
                      <a:pPr marL="0" lvl="0" indent="0">
                        <a:buFont typeface="Arial" charset="0"/>
                        <a:buNone/>
                      </a:pPr>
                      <a:endParaRPr lang="en-US" dirty="0"/>
                    </a:p>
                    <a:p>
                      <a:pPr marL="0" lvl="0" indent="0">
                        <a:buFont typeface="Arial" charset="0"/>
                        <a:buNone/>
                      </a:pPr>
                      <a:endParaRPr lang="en-US" dirty="0"/>
                    </a:p>
                    <a:p>
                      <a:pPr marL="0" lvl="0" indent="0">
                        <a:buFont typeface="Arial" charset="0"/>
                        <a:buNone/>
                      </a:pPr>
                      <a:endParaRPr lang="en-US" dirty="0"/>
                    </a:p>
                    <a:p>
                      <a:pPr marL="0" lvl="0" indent="0">
                        <a:buFont typeface="Arial" charset="0"/>
                        <a:buNone/>
                      </a:pPr>
                      <a:endParaRPr lang="en-US" dirty="0"/>
                    </a:p>
                    <a:p>
                      <a:pPr marL="0" lvl="0" indent="0">
                        <a:buFont typeface="Arial" charset="0"/>
                        <a:buNone/>
                      </a:pPr>
                      <a:endParaRPr lang="en-US" dirty="0"/>
                    </a:p>
                    <a:p>
                      <a:pPr marL="0" lvl="0" indent="0">
                        <a:buFont typeface="Arial" charset="0"/>
                        <a:buNone/>
                      </a:pPr>
                      <a:r>
                        <a:rPr lang="en-US" dirty="0"/>
                        <a:t>[1] </a:t>
                      </a:r>
                      <a:r>
                        <a:rPr lang="en-US" dirty="0">
                          <a:hlinkClick r:id="rId3"/>
                        </a:rPr>
                        <a:t>https://www.usenix.org/system/files/conference/fast17/fast17-ganesan.pdf</a:t>
                      </a:r>
                      <a:endParaRPr lang="en-US" dirty="0"/>
                    </a:p>
                    <a:p>
                      <a:pPr marL="0" lvl="0" indent="0">
                        <a:buFont typeface="Arial" charset="0"/>
                        <a:buNone/>
                      </a:pPr>
                      <a:r>
                        <a:rPr lang="en-US" dirty="0"/>
                        <a:t>[2] </a:t>
                      </a:r>
                      <a:r>
                        <a:rPr lang="en-US" dirty="0">
                          <a:hlinkClick r:id="rId4"/>
                        </a:rPr>
                        <a:t>https://www.usenix.org/system/files/conference/fast18/fast18-alagappan.pdf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01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280550"/>
              </p:ext>
            </p:extLst>
          </p:nvPr>
        </p:nvGraphicFramePr>
        <p:xfrm>
          <a:off x="0" y="365761"/>
          <a:ext cx="12192000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Обработка повреждений ФС в различных приложениях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Font typeface="Arial" charset="0"/>
                        <a:buNone/>
                      </a:pPr>
                      <a:r>
                        <a:rPr lang="ru-RU" dirty="0"/>
                        <a:t>В работе </a:t>
                      </a:r>
                      <a:r>
                        <a:rPr lang="en-US" dirty="0"/>
                        <a:t>[1] </a:t>
                      </a:r>
                      <a:r>
                        <a:rPr lang="ru-RU" dirty="0"/>
                        <a:t>данные следующих приложений располагали на ФС, случайно подменяющей содержимое блоков:</a:t>
                      </a: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Redis</a:t>
                      </a:r>
                      <a:r>
                        <a:rPr lang="en-US" dirty="0"/>
                        <a:t>,</a:t>
                      </a:r>
                      <a:endParaRPr lang="ru-RU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Не проверяет контрольные суммы пользовательских данных,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Как следствие, реплицирует некорректные данные между узлами,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Повреждения в ФС обрабатываются с помощью </a:t>
                      </a:r>
                      <a:r>
                        <a:rPr lang="en-US" dirty="0"/>
                        <a:t>assert().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ZooKeeper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Cassandra,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Kafka,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RethinkDB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LogCabin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lvl="0" indent="0">
                        <a:buFont typeface="Arial" charset="0"/>
                        <a:buNone/>
                      </a:pPr>
                      <a:endParaRPr lang="en-US" dirty="0"/>
                    </a:p>
                    <a:p>
                      <a:pPr marL="0" lvl="0" indent="0">
                        <a:buFont typeface="Arial" charset="0"/>
                        <a:buNone/>
                      </a:pPr>
                      <a:endParaRPr lang="en-US" dirty="0"/>
                    </a:p>
                    <a:p>
                      <a:pPr marL="0" lvl="0" indent="0">
                        <a:buFont typeface="Arial" charset="0"/>
                        <a:buNone/>
                      </a:pP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[1] </a:t>
                      </a: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https://www.usenix.org/system/files/conference/fast17/fast17-ganesan.pdf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marL="0" lvl="0" indent="0">
                        <a:buFont typeface="Arial" charset="0"/>
                        <a:buNone/>
                      </a:pP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[2] </a:t>
                      </a: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https://www.usenix.org/system/files/conference/fast18/fast18-alagappan.pd</a:t>
                      </a: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f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75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098020"/>
              </p:ext>
            </p:extLst>
          </p:nvPr>
        </p:nvGraphicFramePr>
        <p:xfrm>
          <a:off x="0" y="365761"/>
          <a:ext cx="12192000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Обработка повреждений ФС в различных приложениях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Font typeface="Arial" charset="0"/>
                        <a:buNone/>
                      </a:pPr>
                      <a:r>
                        <a:rPr lang="ru-RU" dirty="0"/>
                        <a:t>В работе </a:t>
                      </a:r>
                      <a:r>
                        <a:rPr lang="en-US" dirty="0"/>
                        <a:t>[1] </a:t>
                      </a:r>
                      <a:r>
                        <a:rPr lang="ru-RU" dirty="0"/>
                        <a:t>данные следующих приложений располагали на ФС, случайно подменяющей содержимое блоков:</a:t>
                      </a: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Redis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ZooKeeper</a:t>
                      </a:r>
                      <a:r>
                        <a:rPr lang="en-US" dirty="0"/>
                        <a:t>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Проверяет наличие ошибки во всех данных, но делает это с помощью </a:t>
                      </a:r>
                      <a:r>
                        <a:rPr lang="en-US" dirty="0"/>
                        <a:t>assert(),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Забыли рассмотреть случай, когда </a:t>
                      </a:r>
                      <a:r>
                        <a:rPr lang="en-US" dirty="0"/>
                        <a:t>IO </a:t>
                      </a:r>
                      <a:r>
                        <a:rPr lang="ru-RU" dirty="0"/>
                        <a:t>завершается неудачно и в заголовке транзакции, и в журнале</a:t>
                      </a:r>
                      <a:r>
                        <a:rPr lang="en-US" dirty="0"/>
                        <a:t>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Использует </a:t>
                      </a:r>
                      <a:r>
                        <a:rPr lang="en-US" dirty="0"/>
                        <a:t>Adler32 </a:t>
                      </a:r>
                      <a:r>
                        <a:rPr lang="ru-RU" dirty="0"/>
                        <a:t>для проверки целостности данных</a:t>
                      </a:r>
                      <a:r>
                        <a:rPr lang="en-US" dirty="0"/>
                        <a:t>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Cassandra,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Kafka,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RethinkDB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LogCabin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lvl="0" indent="0">
                        <a:buFont typeface="Arial" charset="0"/>
                        <a:buNone/>
                      </a:pPr>
                      <a:endParaRPr lang="en-US" dirty="0"/>
                    </a:p>
                    <a:p>
                      <a:pPr marL="0" lvl="0" indent="0">
                        <a:buFont typeface="Arial" charset="0"/>
                        <a:buNone/>
                      </a:pPr>
                      <a:endParaRPr lang="en-US" dirty="0"/>
                    </a:p>
                    <a:p>
                      <a:pPr marL="0" lvl="0" indent="0">
                        <a:buFont typeface="Arial" charset="0"/>
                        <a:buNone/>
                      </a:pP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[1] </a:t>
                      </a: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https://www.usenix.org/system/files/conference/fast17/fast17-ganesan.pdf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marL="0" lvl="0" indent="0">
                        <a:buFont typeface="Arial" charset="0"/>
                        <a:buNone/>
                      </a:pP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[2] </a:t>
                      </a: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https://www.usenix.org/system/files/conference/fast18/fast18-alagappan.pd</a:t>
                      </a: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f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45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338160"/>
              </p:ext>
            </p:extLst>
          </p:nvPr>
        </p:nvGraphicFramePr>
        <p:xfrm>
          <a:off x="0" y="365761"/>
          <a:ext cx="12192000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Обработка повреждений ФС в различных приложениях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Font typeface="Arial" charset="0"/>
                        <a:buNone/>
                      </a:pPr>
                      <a:r>
                        <a:rPr lang="ru-RU" dirty="0"/>
                        <a:t>В работе </a:t>
                      </a:r>
                      <a:r>
                        <a:rPr lang="en-US" dirty="0"/>
                        <a:t>[1] </a:t>
                      </a:r>
                      <a:r>
                        <a:rPr lang="ru-RU" dirty="0"/>
                        <a:t>данные следующих приложений располагали на ФС, случайно подменяющей содержимое блоков:</a:t>
                      </a: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Redis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ZooKeeper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Cassandra,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Забыли о контрольных суммах для несжатых данных,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При несоответствии данных и контрольной суммы выбирает последнюю запись как правильную, поэтому может распространять повреждения между репликами,</a:t>
                      </a: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Kafka,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RethinkDB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LogCabin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lvl="0" indent="0">
                        <a:buFont typeface="Arial" charset="0"/>
                        <a:buNone/>
                      </a:pPr>
                      <a:endParaRPr lang="en-US" dirty="0"/>
                    </a:p>
                    <a:p>
                      <a:pPr marL="0" lvl="0" indent="0">
                        <a:buFont typeface="Arial" charset="0"/>
                        <a:buNone/>
                      </a:pPr>
                      <a:endParaRPr lang="en-US" dirty="0"/>
                    </a:p>
                    <a:p>
                      <a:pPr marL="0" lvl="0" indent="0">
                        <a:buFont typeface="Arial" charset="0"/>
                        <a:buNone/>
                      </a:pP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[1] </a:t>
                      </a: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https://www.usenix.org/system/files/conference/fast17/fast17-ganesan.pdf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marL="0" lvl="0" indent="0">
                        <a:buFont typeface="Arial" charset="0"/>
                        <a:buNone/>
                      </a:pP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[2] </a:t>
                      </a: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https://www.usenix.org/system/files/conference/fast18/fast18-alagappan.pd</a:t>
                      </a: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f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67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7545</TotalTime>
  <Words>1878</Words>
  <Application>Microsoft Office PowerPoint</Application>
  <PresentationFormat>Widescreen</PresentationFormat>
  <Paragraphs>532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Consolas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Roman Zavodskikh</cp:lastModifiedBy>
  <cp:revision>186</cp:revision>
  <cp:lastPrinted>2017-11-27T09:09:54Z</cp:lastPrinted>
  <dcterms:created xsi:type="dcterms:W3CDTF">2016-09-20T13:25:15Z</dcterms:created>
  <dcterms:modified xsi:type="dcterms:W3CDTF">2019-10-23T09:47:00Z</dcterms:modified>
</cp:coreProperties>
</file>