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80" r:id="rId3"/>
    <p:sldId id="340" r:id="rId4"/>
    <p:sldId id="316" r:id="rId5"/>
    <p:sldId id="318" r:id="rId6"/>
    <p:sldId id="321" r:id="rId7"/>
    <p:sldId id="320" r:id="rId8"/>
    <p:sldId id="319" r:id="rId9"/>
    <p:sldId id="323" r:id="rId10"/>
    <p:sldId id="322" r:id="rId11"/>
    <p:sldId id="341" r:id="rId12"/>
    <p:sldId id="342" r:id="rId13"/>
    <p:sldId id="343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3" r:id="rId22"/>
    <p:sldId id="358" r:id="rId23"/>
    <p:sldId id="354" r:id="rId24"/>
    <p:sldId id="355" r:id="rId25"/>
    <p:sldId id="356" r:id="rId26"/>
    <p:sldId id="359" r:id="rId27"/>
    <p:sldId id="360" r:id="rId28"/>
    <p:sldId id="361" r:id="rId29"/>
    <p:sldId id="362" r:id="rId30"/>
    <p:sldId id="363" r:id="rId31"/>
    <p:sldId id="364" r:id="rId32"/>
    <p:sldId id="365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3687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6831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1162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6927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68938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9597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87790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1474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0740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273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510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14131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62143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8370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48253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42592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5582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30099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8967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2835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74470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34498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1490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433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2917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535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8426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2316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4892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8939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Итого, надо сделать записи в </a:t>
                      </a:r>
                      <a:r>
                        <a:rPr lang="ru-RU" b="1" baseline="0" dirty="0"/>
                        <a:t>четыре</a:t>
                      </a:r>
                      <a:r>
                        <a:rPr lang="ru-RU" baseline="0" dirty="0"/>
                        <a:t> области диска, не идущие подряд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т.е. нужны 4 перемещения головки диска.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3BEA210-25A0-F94A-9E0A-015F206945D8}"/>
              </a:ext>
            </a:extLst>
          </p:cNvPr>
          <p:cNvSpPr/>
          <p:nvPr/>
        </p:nvSpPr>
        <p:spPr>
          <a:xfrm>
            <a:off x="9066881" y="2346593"/>
            <a:ext cx="231354" cy="1082407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2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86754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точки зрения пользователя всё просто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  <a:p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fd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= open(“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fes.c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”, O_RDWR|O_CREAT|O_EXCL, S_IRUSR|S_IWUSR);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 точки зрения ФС (для примера возьмём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ext2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Отыскать незанятую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файла,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Пометить найденные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 блок как используемые,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Заполнить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файла.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Итого, надо сделать записи в четыре области диска, не идущие подряд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т.е. нужны 4 перемещения головки диска.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У файловых систем с </a:t>
                      </a:r>
                      <a:r>
                        <a:rPr lang="ru-RU" baseline="0" dirty="0" err="1"/>
                        <a:t>журналированием</a:t>
                      </a:r>
                      <a:r>
                        <a:rPr lang="ru-RU" baseline="0" dirty="0"/>
                        <a:t> получается лучше: транзакцию можно подтвердить как успешную сразу после записи в журнал. Т.е., задержка на вызов </a:t>
                      </a:r>
                      <a:r>
                        <a:rPr lang="en-US" baseline="0" dirty="0"/>
                        <a:t>open() </a:t>
                      </a:r>
                      <a:r>
                        <a:rPr lang="ru-RU" baseline="0" dirty="0"/>
                        <a:t>составляет одно перемещение головки диска.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затем в фоне всё равно надо унести данные из журнала.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3BEA210-25A0-F94A-9E0A-015F206945D8}"/>
              </a:ext>
            </a:extLst>
          </p:cNvPr>
          <p:cNvSpPr/>
          <p:nvPr/>
        </p:nvSpPr>
        <p:spPr>
          <a:xfrm>
            <a:off x="9066881" y="2346593"/>
            <a:ext cx="231354" cy="1082407"/>
          </a:xfrm>
          <a:prstGeom prst="rightBrac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7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71782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точки зрения пользователя всё просто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  <a:p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fd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= open(“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fes.c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”, O_RDWR|O_CREAT|O_EXCL, S_IRUSR|S_IWUSR);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 точки зрения ФС (для примера возьмём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ext2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Отыскать незанятую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файла,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Пометить найденные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 блок как используемые,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Заполнить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файла.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Итого, надо сделать записи в четыре области диска, не идущие подряд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т.е. нужны 4 перемещения головки диска.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У файловых систем с </a:t>
                      </a:r>
                      <a:r>
                        <a:rPr lang="ru-RU" baseline="0" dirty="0" err="1"/>
                        <a:t>журналированием</a:t>
                      </a:r>
                      <a:r>
                        <a:rPr lang="ru-RU" baseline="0" dirty="0"/>
                        <a:t> получается лучше: транзакцию можно подтвердить как успешную сразу после записи в журнал. Т.е., задержка на вызов </a:t>
                      </a:r>
                      <a:r>
                        <a:rPr lang="en-US" baseline="0" dirty="0"/>
                        <a:t>open() </a:t>
                      </a:r>
                      <a:r>
                        <a:rPr lang="ru-RU" baseline="0" dirty="0"/>
                        <a:t>составляет одно перемещение головки диска.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затем в фоне всё равно надо унести данные из журнала.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="1" baseline="0" dirty="0"/>
                        <a:t>Идея:</a:t>
                      </a:r>
                      <a:r>
                        <a:rPr lang="ru-RU" baseline="0" dirty="0"/>
                        <a:t> зачем уносить данные из журнала в обычные области ФС? Можно ли всё доступное место трактовать как журнал?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3BEA210-25A0-F94A-9E0A-015F206945D8}"/>
              </a:ext>
            </a:extLst>
          </p:cNvPr>
          <p:cNvSpPr/>
          <p:nvPr/>
        </p:nvSpPr>
        <p:spPr>
          <a:xfrm>
            <a:off x="9066881" y="2346593"/>
            <a:ext cx="231354" cy="1082407"/>
          </a:xfrm>
          <a:prstGeom prst="rightBrac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6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74598"/>
              </p:ext>
            </p:extLst>
          </p:nvPr>
        </p:nvGraphicFramePr>
        <p:xfrm>
          <a:off x="0" y="365760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76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67322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Можно сканировать журнал в поиске операций добавления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удаления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переименования файлов.</a:t>
                      </a:r>
                      <a:br>
                        <a:rPr lang="ru-RU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Это плохо, поскольку просканировать историю ФС от момента её создания займёт много времени.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4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27710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Можно сканировать журнал в поиске операций добавления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удаления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переименования файлов.</a:t>
                      </a:r>
                      <a:b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</a:b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Это плохо, поскольку просканировать историю ФС от момента её создания займёт много времени.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78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91366"/>
              </p:ext>
            </p:extLst>
          </p:nvPr>
        </p:nvGraphicFramePr>
        <p:xfrm>
          <a:off x="0" y="365760"/>
          <a:ext cx="12192000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Для простоты будем считать, что заголовок имеет длину 1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26834-F862-D34F-826D-565B15B1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00022"/>
              </p:ext>
            </p:extLst>
          </p:nvPr>
        </p:nvGraphicFramePr>
        <p:xfrm>
          <a:off x="115065" y="3429000"/>
          <a:ext cx="5980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20">
                  <a:extLst>
                    <a:ext uri="{9D8B030D-6E8A-4147-A177-3AD203B41FA5}">
                      <a16:colId xmlns:a16="http://schemas.microsoft.com/office/drawing/2014/main" val="1134912801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333299112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897477798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160791883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502091045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032799856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27007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40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3F678E-022D-4742-A86D-F1923B104633}"/>
              </a:ext>
            </a:extLst>
          </p:cNvPr>
          <p:cNvSpPr txBox="1"/>
          <p:nvPr/>
        </p:nvSpPr>
        <p:spPr>
          <a:xfrm>
            <a:off x="6233397" y="3152755"/>
            <a:ext cx="582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>
                <a:solidFill>
                  <a:srgbClr val="FF0000"/>
                </a:solidFill>
              </a:rPr>
              <a:t>Создадим файлы </a:t>
            </a:r>
            <a:r>
              <a:rPr lang="en-US" dirty="0">
                <a:solidFill>
                  <a:srgbClr val="FF0000"/>
                </a:solidFill>
              </a:rPr>
              <a:t>file0, file1 </a:t>
            </a:r>
            <a:r>
              <a:rPr lang="ru-RU" dirty="0">
                <a:solidFill>
                  <a:srgbClr val="FF0000"/>
                </a:solidFill>
              </a:rPr>
              <a:t>и </a:t>
            </a:r>
            <a:r>
              <a:rPr lang="en-US" dirty="0">
                <a:solidFill>
                  <a:srgbClr val="FF0000"/>
                </a:solidFill>
              </a:rPr>
              <a:t>file2 </a:t>
            </a:r>
            <a:r>
              <a:rPr lang="ru-RU" dirty="0">
                <a:solidFill>
                  <a:srgbClr val="FF0000"/>
                </a:solidFill>
              </a:rPr>
              <a:t>длиной 1</a:t>
            </a:r>
            <a:r>
              <a:rPr lang="en-US" dirty="0" err="1">
                <a:solidFill>
                  <a:srgbClr val="FF0000"/>
                </a:solidFill>
              </a:rPr>
              <a:t>Kb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каждый.</a:t>
            </a:r>
          </a:p>
          <a:p>
            <a:r>
              <a:rPr lang="ru-RU" dirty="0"/>
              <a:t>2. Удалим </a:t>
            </a:r>
            <a:r>
              <a:rPr lang="en-US" dirty="0"/>
              <a:t>file1.</a:t>
            </a:r>
          </a:p>
          <a:p>
            <a:r>
              <a:rPr lang="ru-RU" dirty="0"/>
              <a:t>3. Создадим файл </a:t>
            </a:r>
            <a:r>
              <a:rPr lang="en-US" dirty="0"/>
              <a:t>file3 </a:t>
            </a:r>
            <a:r>
              <a:rPr lang="ru-RU" dirty="0"/>
              <a:t>длиной </a:t>
            </a:r>
            <a:r>
              <a:rPr lang="en-US" dirty="0"/>
              <a:t>3Kb.</a:t>
            </a:r>
            <a:endParaRPr lang="ru-RU" dirty="0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8A7D584F-1A44-CD43-9444-0E10C3EE6573}"/>
              </a:ext>
            </a:extLst>
          </p:cNvPr>
          <p:cNvSpPr/>
          <p:nvPr/>
        </p:nvSpPr>
        <p:spPr>
          <a:xfrm flipH="1" flipV="1">
            <a:off x="2368445" y="3803253"/>
            <a:ext cx="509665" cy="2728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C32145EF-D53D-FC42-B6D3-03C7D70F72BC}"/>
              </a:ext>
            </a:extLst>
          </p:cNvPr>
          <p:cNvSpPr/>
          <p:nvPr/>
        </p:nvSpPr>
        <p:spPr>
          <a:xfrm flipH="1" flipV="1">
            <a:off x="1588956" y="3799840"/>
            <a:ext cx="1527739" cy="3708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409E642E-A801-9449-AF61-128F303205DC}"/>
              </a:ext>
            </a:extLst>
          </p:cNvPr>
          <p:cNvSpPr/>
          <p:nvPr/>
        </p:nvSpPr>
        <p:spPr>
          <a:xfrm flipH="1" flipV="1">
            <a:off x="734518" y="3791982"/>
            <a:ext cx="2673860" cy="4635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3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1779"/>
              </p:ext>
            </p:extLst>
          </p:nvPr>
        </p:nvGraphicFramePr>
        <p:xfrm>
          <a:off x="0" y="365760"/>
          <a:ext cx="12192000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Для простоты будем считать, что заголовок имеет длину 1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26834-F862-D34F-826D-565B15B1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10429"/>
              </p:ext>
            </p:extLst>
          </p:nvPr>
        </p:nvGraphicFramePr>
        <p:xfrm>
          <a:off x="115065" y="3429000"/>
          <a:ext cx="5980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20">
                  <a:extLst>
                    <a:ext uri="{9D8B030D-6E8A-4147-A177-3AD203B41FA5}">
                      <a16:colId xmlns:a16="http://schemas.microsoft.com/office/drawing/2014/main" val="1134912801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333299112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897477798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160791883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502091045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032799856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27007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40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3F678E-022D-4742-A86D-F1923B104633}"/>
              </a:ext>
            </a:extLst>
          </p:cNvPr>
          <p:cNvSpPr txBox="1"/>
          <p:nvPr/>
        </p:nvSpPr>
        <p:spPr>
          <a:xfrm>
            <a:off x="6233397" y="3152755"/>
            <a:ext cx="582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Создадим файлы </a:t>
            </a:r>
            <a:r>
              <a:rPr lang="en-US" dirty="0"/>
              <a:t>file0, file1 </a:t>
            </a:r>
            <a:r>
              <a:rPr lang="ru-RU" dirty="0"/>
              <a:t>и </a:t>
            </a:r>
            <a:r>
              <a:rPr lang="en-US" dirty="0"/>
              <a:t>file2 </a:t>
            </a:r>
            <a:r>
              <a:rPr lang="ru-RU" dirty="0"/>
              <a:t>длиной 1</a:t>
            </a:r>
            <a:r>
              <a:rPr lang="en-US" dirty="0" err="1"/>
              <a:t>Kb</a:t>
            </a:r>
            <a:r>
              <a:rPr lang="en-US" dirty="0"/>
              <a:t> </a:t>
            </a:r>
            <a:r>
              <a:rPr lang="ru-RU" dirty="0"/>
              <a:t>каждый.</a:t>
            </a:r>
          </a:p>
          <a:p>
            <a:r>
              <a:rPr lang="ru-RU" dirty="0"/>
              <a:t>2. </a:t>
            </a:r>
            <a:r>
              <a:rPr lang="ru-RU" dirty="0">
                <a:solidFill>
                  <a:srgbClr val="FF0000"/>
                </a:solidFill>
              </a:rPr>
              <a:t>Удалим </a:t>
            </a:r>
            <a:r>
              <a:rPr lang="en-US" dirty="0">
                <a:solidFill>
                  <a:srgbClr val="FF0000"/>
                </a:solidFill>
              </a:rPr>
              <a:t>file1.</a:t>
            </a:r>
          </a:p>
          <a:p>
            <a:r>
              <a:rPr lang="ru-RU" dirty="0"/>
              <a:t>3. Создадим файл </a:t>
            </a:r>
            <a:r>
              <a:rPr lang="en-US" dirty="0"/>
              <a:t>file3 </a:t>
            </a:r>
            <a:r>
              <a:rPr lang="ru-RU" dirty="0"/>
              <a:t>длиной </a:t>
            </a:r>
            <a:r>
              <a:rPr lang="en-US" dirty="0"/>
              <a:t>3Kb.</a:t>
            </a:r>
            <a:endParaRPr lang="ru-RU" dirty="0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8A7D584F-1A44-CD43-9444-0E10C3EE6573}"/>
              </a:ext>
            </a:extLst>
          </p:cNvPr>
          <p:cNvSpPr/>
          <p:nvPr/>
        </p:nvSpPr>
        <p:spPr>
          <a:xfrm flipH="1" flipV="1">
            <a:off x="2368444" y="3803252"/>
            <a:ext cx="1366273" cy="2728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409E642E-A801-9449-AF61-128F303205DC}"/>
              </a:ext>
            </a:extLst>
          </p:cNvPr>
          <p:cNvSpPr/>
          <p:nvPr/>
        </p:nvSpPr>
        <p:spPr>
          <a:xfrm flipH="1" flipV="1">
            <a:off x="734518" y="3791981"/>
            <a:ext cx="3506976" cy="4635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6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22923"/>
              </p:ext>
            </p:extLst>
          </p:nvPr>
        </p:nvGraphicFramePr>
        <p:xfrm>
          <a:off x="0" y="365760"/>
          <a:ext cx="12192000" cy="5699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26834-F862-D34F-826D-565B15B1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31980"/>
              </p:ext>
            </p:extLst>
          </p:nvPr>
        </p:nvGraphicFramePr>
        <p:xfrm>
          <a:off x="115065" y="3429000"/>
          <a:ext cx="5980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20">
                  <a:extLst>
                    <a:ext uri="{9D8B030D-6E8A-4147-A177-3AD203B41FA5}">
                      <a16:colId xmlns:a16="http://schemas.microsoft.com/office/drawing/2014/main" val="1134912801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333299112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897477798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160791883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502091045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032799856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27007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file3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hdr2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40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3F678E-022D-4742-A86D-F1923B104633}"/>
              </a:ext>
            </a:extLst>
          </p:cNvPr>
          <p:cNvSpPr txBox="1"/>
          <p:nvPr/>
        </p:nvSpPr>
        <p:spPr>
          <a:xfrm>
            <a:off x="6233397" y="3152755"/>
            <a:ext cx="582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Создадим файлы </a:t>
            </a:r>
            <a:r>
              <a:rPr lang="en-US" dirty="0"/>
              <a:t>file0, file1 </a:t>
            </a:r>
            <a:r>
              <a:rPr lang="ru-RU" dirty="0"/>
              <a:t>и </a:t>
            </a:r>
            <a:r>
              <a:rPr lang="en-US" dirty="0"/>
              <a:t>file2 </a:t>
            </a:r>
            <a:r>
              <a:rPr lang="ru-RU" dirty="0"/>
              <a:t>длиной 1</a:t>
            </a:r>
            <a:r>
              <a:rPr lang="en-US" dirty="0" err="1"/>
              <a:t>Kb</a:t>
            </a:r>
            <a:r>
              <a:rPr lang="en-US" dirty="0"/>
              <a:t> </a:t>
            </a:r>
            <a:r>
              <a:rPr lang="ru-RU" dirty="0"/>
              <a:t>каждый.</a:t>
            </a:r>
          </a:p>
          <a:p>
            <a:r>
              <a:rPr lang="ru-RU" dirty="0"/>
              <a:t>2. Удалим </a:t>
            </a:r>
            <a:r>
              <a:rPr lang="en-US" dirty="0"/>
              <a:t>file1.</a:t>
            </a:r>
          </a:p>
          <a:p>
            <a:r>
              <a:rPr lang="ru-RU" dirty="0"/>
              <a:t>3. </a:t>
            </a:r>
            <a:r>
              <a:rPr lang="ru-RU" dirty="0">
                <a:solidFill>
                  <a:srgbClr val="FF0000"/>
                </a:solidFill>
              </a:rPr>
              <a:t>Создадим файл </a:t>
            </a:r>
            <a:r>
              <a:rPr lang="en-US" dirty="0">
                <a:solidFill>
                  <a:srgbClr val="FF0000"/>
                </a:solidFill>
              </a:rPr>
              <a:t>file3 </a:t>
            </a:r>
            <a:r>
              <a:rPr lang="ru-RU" dirty="0">
                <a:solidFill>
                  <a:srgbClr val="FF0000"/>
                </a:solidFill>
              </a:rPr>
              <a:t>длиной </a:t>
            </a:r>
            <a:r>
              <a:rPr lang="en-US" dirty="0">
                <a:solidFill>
                  <a:srgbClr val="FF0000"/>
                </a:solidFill>
              </a:rPr>
              <a:t>3Kb.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8A7D584F-1A44-CD43-9444-0E10C3EE6573}"/>
              </a:ext>
            </a:extLst>
          </p:cNvPr>
          <p:cNvSpPr/>
          <p:nvPr/>
        </p:nvSpPr>
        <p:spPr>
          <a:xfrm flipH="1" flipV="1">
            <a:off x="2368443" y="3803251"/>
            <a:ext cx="3040838" cy="2728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409E642E-A801-9449-AF61-128F303205DC}"/>
              </a:ext>
            </a:extLst>
          </p:cNvPr>
          <p:cNvSpPr/>
          <p:nvPr/>
        </p:nvSpPr>
        <p:spPr>
          <a:xfrm flipH="1" flipV="1">
            <a:off x="734518" y="3791980"/>
            <a:ext cx="5224086" cy="4635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0DF06F70-7049-1E42-BB00-F809D0FA7BE1}"/>
              </a:ext>
            </a:extLst>
          </p:cNvPr>
          <p:cNvSpPr/>
          <p:nvPr/>
        </p:nvSpPr>
        <p:spPr>
          <a:xfrm flipH="1">
            <a:off x="5056740" y="3249599"/>
            <a:ext cx="661011" cy="1515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959CB85C-A8F6-0749-91E2-374FE77D4268}"/>
              </a:ext>
            </a:extLst>
          </p:cNvPr>
          <p:cNvSpPr/>
          <p:nvPr/>
        </p:nvSpPr>
        <p:spPr>
          <a:xfrm flipH="1">
            <a:off x="1617642" y="3152754"/>
            <a:ext cx="1207419" cy="247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C8521025-B5DA-2F47-B75D-1C1B96AC2B7A}"/>
              </a:ext>
            </a:extLst>
          </p:cNvPr>
          <p:cNvSpPr/>
          <p:nvPr/>
        </p:nvSpPr>
        <p:spPr>
          <a:xfrm flipH="1">
            <a:off x="3316076" y="3163771"/>
            <a:ext cx="1207419" cy="247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8962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Наблюдение: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создание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привело к случайному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IO: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пришлось записать в три области на диске, не идущие подряд.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Вопрос: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почему блок, содержавший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hdr1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был помечен как пустой, но не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переиспользован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для записи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file3?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526834-F862-D34F-826D-565B15B1FE66}"/>
              </a:ext>
            </a:extLst>
          </p:cNvPr>
          <p:cNvGraphicFramePr>
            <a:graphicFrameLocks noGrp="1"/>
          </p:cNvGraphicFramePr>
          <p:nvPr/>
        </p:nvGraphicFramePr>
        <p:xfrm>
          <a:off x="115065" y="3429000"/>
          <a:ext cx="5980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420">
                  <a:extLst>
                    <a:ext uri="{9D8B030D-6E8A-4147-A177-3AD203B41FA5}">
                      <a16:colId xmlns:a16="http://schemas.microsoft.com/office/drawing/2014/main" val="1134912801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333299112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897477798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160791883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502091045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1032799856"/>
                    </a:ext>
                  </a:extLst>
                </a:gridCol>
                <a:gridCol w="854420">
                  <a:extLst>
                    <a:ext uri="{9D8B030D-6E8A-4147-A177-3AD203B41FA5}">
                      <a16:colId xmlns:a16="http://schemas.microsoft.com/office/drawing/2014/main" val="227007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file3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hdr2</a:t>
                      </a:r>
                      <a:endParaRPr lang="ru-RU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406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3F678E-022D-4742-A86D-F1923B104633}"/>
              </a:ext>
            </a:extLst>
          </p:cNvPr>
          <p:cNvSpPr txBox="1"/>
          <p:nvPr/>
        </p:nvSpPr>
        <p:spPr>
          <a:xfrm>
            <a:off x="6233397" y="3152755"/>
            <a:ext cx="582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Создадим файлы </a:t>
            </a:r>
            <a:r>
              <a:rPr lang="en-US" dirty="0"/>
              <a:t>file0, file1 </a:t>
            </a:r>
            <a:r>
              <a:rPr lang="ru-RU" dirty="0"/>
              <a:t>и </a:t>
            </a:r>
            <a:r>
              <a:rPr lang="en-US" dirty="0"/>
              <a:t>file2 </a:t>
            </a:r>
            <a:r>
              <a:rPr lang="ru-RU" dirty="0"/>
              <a:t>длиной 1</a:t>
            </a:r>
            <a:r>
              <a:rPr lang="en-US" dirty="0" err="1"/>
              <a:t>Kb</a:t>
            </a:r>
            <a:r>
              <a:rPr lang="en-US" dirty="0"/>
              <a:t> </a:t>
            </a:r>
            <a:r>
              <a:rPr lang="ru-RU" dirty="0"/>
              <a:t>каждый.</a:t>
            </a:r>
          </a:p>
          <a:p>
            <a:r>
              <a:rPr lang="ru-RU" dirty="0"/>
              <a:t>2. Удалим </a:t>
            </a:r>
            <a:r>
              <a:rPr lang="en-US" dirty="0"/>
              <a:t>file1.</a:t>
            </a:r>
          </a:p>
          <a:p>
            <a:r>
              <a:rPr lang="ru-RU" dirty="0"/>
              <a:t>3. Создадим файл </a:t>
            </a:r>
            <a:r>
              <a:rPr lang="en-US" dirty="0"/>
              <a:t>file3 </a:t>
            </a:r>
            <a:r>
              <a:rPr lang="ru-RU" dirty="0"/>
              <a:t>длиной </a:t>
            </a:r>
            <a:r>
              <a:rPr lang="en-US" dirty="0"/>
              <a:t>3Kb.</a:t>
            </a:r>
            <a:endParaRPr lang="ru-RU" dirty="0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8A7D584F-1A44-CD43-9444-0E10C3EE6573}"/>
              </a:ext>
            </a:extLst>
          </p:cNvPr>
          <p:cNvSpPr/>
          <p:nvPr/>
        </p:nvSpPr>
        <p:spPr>
          <a:xfrm flipH="1" flipV="1">
            <a:off x="2368443" y="3803251"/>
            <a:ext cx="3040838" cy="2728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409E642E-A801-9449-AF61-128F303205DC}"/>
              </a:ext>
            </a:extLst>
          </p:cNvPr>
          <p:cNvSpPr/>
          <p:nvPr/>
        </p:nvSpPr>
        <p:spPr>
          <a:xfrm flipH="1" flipV="1">
            <a:off x="734518" y="3791980"/>
            <a:ext cx="5224086" cy="4635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0DF06F70-7049-1E42-BB00-F809D0FA7BE1}"/>
              </a:ext>
            </a:extLst>
          </p:cNvPr>
          <p:cNvSpPr/>
          <p:nvPr/>
        </p:nvSpPr>
        <p:spPr>
          <a:xfrm flipH="1">
            <a:off x="5056740" y="3249599"/>
            <a:ext cx="661011" cy="1515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5253E56-A4A6-174D-9940-F7A13A69EC9E}"/>
              </a:ext>
            </a:extLst>
          </p:cNvPr>
          <p:cNvSpPr/>
          <p:nvPr/>
        </p:nvSpPr>
        <p:spPr>
          <a:xfrm flipH="1">
            <a:off x="3316076" y="3163771"/>
            <a:ext cx="1207419" cy="247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959CB85C-A8F6-0749-91E2-374FE77D4268}"/>
              </a:ext>
            </a:extLst>
          </p:cNvPr>
          <p:cNvSpPr/>
          <p:nvPr/>
        </p:nvSpPr>
        <p:spPr>
          <a:xfrm flipH="1">
            <a:off x="1617642" y="3152754"/>
            <a:ext cx="1207419" cy="2479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3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6BE46D-BE9D-944A-BFD6-796D29CE90D3}"/>
              </a:ext>
            </a:extLst>
          </p:cNvPr>
          <p:cNvSpPr txBox="1"/>
          <p:nvPr/>
        </p:nvSpPr>
        <p:spPr>
          <a:xfrm>
            <a:off x="3705339" y="1751682"/>
            <a:ext cx="478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Log-structured File System*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BDA7C-8222-E64C-832D-6641F54CFF29}"/>
              </a:ext>
            </a:extLst>
          </p:cNvPr>
          <p:cNvSpPr txBox="1"/>
          <p:nvPr/>
        </p:nvSpPr>
        <p:spPr>
          <a:xfrm>
            <a:off x="0" y="5947829"/>
            <a:ext cx="9606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M. Rosenblum, J. 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Ousterhout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: The design and implementation of a log-structured file system,</a:t>
            </a:r>
          </a:p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* https://</a:t>
            </a:r>
            <a:r>
              <a:rPr lang="en-US" sz="1600" i="1" dirty="0" err="1">
                <a:solidFill>
                  <a:schemeClr val="bg1">
                    <a:lumMod val="75000"/>
                  </a:schemeClr>
                </a:solidFill>
              </a:rPr>
              <a:t>www.usenix.org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/system/files/conference/fast15/fast15-paper-lee.pdf</a:t>
            </a:r>
            <a:endParaRPr lang="ru-RU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62089"/>
              </p:ext>
            </p:extLst>
          </p:nvPr>
        </p:nvGraphicFramePr>
        <p:xfrm>
          <a:off x="0" y="365760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Длины записей в журнале должны быть ограничены снизу.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Например, диск можно разбить на сегменты, каждый из которых можно перезаписывать только целиком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F2B7B6-0C1C-5B4B-A547-AF9B6D9647E7}"/>
              </a:ext>
            </a:extLst>
          </p:cNvPr>
          <p:cNvSpPr txBox="1"/>
          <p:nvPr/>
        </p:nvSpPr>
        <p:spPr>
          <a:xfrm>
            <a:off x="0" y="6153686"/>
            <a:ext cx="10532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* Обратите внимание на схожесть организации диска в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LFS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и того, как </a:t>
            </a:r>
            <a:r>
              <a:rPr lang="ru-RU" sz="1600" i="1" dirty="0" err="1">
                <a:solidFill>
                  <a:schemeClr val="bg1">
                    <a:lumMod val="75000"/>
                  </a:schemeClr>
                </a:solidFill>
              </a:rPr>
              <a:t>флеш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-память разбивается на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erase blocks.</a:t>
            </a:r>
            <a:endParaRPr lang="ru-RU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0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13403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Длины записей в журнале должны быть ограничены снизу.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Например, диск можно разбить на сегменты, каждый из которых можно перезаписывать только целиком.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обрабатывать удаление файлов, которые короче одного сегмента журнала?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4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96861"/>
              </p:ext>
            </p:extLst>
          </p:nvPr>
        </p:nvGraphicFramePr>
        <p:xfrm>
          <a:off x="0" y="365760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обрабатывать удаление файлов, которые короче одного сегмента журнала?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745D5-082C-654E-AD21-DD8CA5F5B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94956"/>
              </p:ext>
            </p:extLst>
          </p:nvPr>
        </p:nvGraphicFramePr>
        <p:xfrm>
          <a:off x="149953" y="332506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67">
                  <a:extLst>
                    <a:ext uri="{9D8B030D-6E8A-4147-A177-3AD203B41FA5}">
                      <a16:colId xmlns:a16="http://schemas.microsoft.com/office/drawing/2014/main" val="301280426"/>
                    </a:ext>
                  </a:extLst>
                </a:gridCol>
                <a:gridCol w="1377108">
                  <a:extLst>
                    <a:ext uri="{9D8B030D-6E8A-4147-A177-3AD203B41FA5}">
                      <a16:colId xmlns:a16="http://schemas.microsoft.com/office/drawing/2014/main" val="24608186"/>
                    </a:ext>
                  </a:extLst>
                </a:gridCol>
                <a:gridCol w="643058">
                  <a:extLst>
                    <a:ext uri="{9D8B030D-6E8A-4147-A177-3AD203B41FA5}">
                      <a16:colId xmlns:a16="http://schemas.microsoft.com/office/drawing/2014/main" val="3162283121"/>
                    </a:ext>
                  </a:extLst>
                </a:gridCol>
                <a:gridCol w="1373029">
                  <a:extLst>
                    <a:ext uri="{9D8B030D-6E8A-4147-A177-3AD203B41FA5}">
                      <a16:colId xmlns:a16="http://schemas.microsoft.com/office/drawing/2014/main" val="1860338115"/>
                    </a:ext>
                  </a:extLst>
                </a:gridCol>
                <a:gridCol w="705080">
                  <a:extLst>
                    <a:ext uri="{9D8B030D-6E8A-4147-A177-3AD203B41FA5}">
                      <a16:colId xmlns:a16="http://schemas.microsoft.com/office/drawing/2014/main" val="2066157477"/>
                    </a:ext>
                  </a:extLst>
                </a:gridCol>
                <a:gridCol w="631224">
                  <a:extLst>
                    <a:ext uri="{9D8B030D-6E8A-4147-A177-3AD203B41FA5}">
                      <a16:colId xmlns:a16="http://schemas.microsoft.com/office/drawing/2014/main" val="22518983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36521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237567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12845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2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7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28BDFC-3828-3049-9D9D-0153928D6919}"/>
              </a:ext>
            </a:extLst>
          </p:cNvPr>
          <p:cNvSpPr txBox="1"/>
          <p:nvPr/>
        </p:nvSpPr>
        <p:spPr>
          <a:xfrm>
            <a:off x="8427904" y="3095740"/>
            <a:ext cx="2678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Создадим </a:t>
            </a:r>
            <a:r>
              <a:rPr lang="en-US" dirty="0">
                <a:solidFill>
                  <a:srgbClr val="FF0000"/>
                </a:solidFill>
              </a:rPr>
              <a:t>file0 </a:t>
            </a:r>
            <a:r>
              <a:rPr lang="ru-RU" dirty="0">
                <a:solidFill>
                  <a:srgbClr val="FF0000"/>
                </a:solidFill>
              </a:rPr>
              <a:t>и </a:t>
            </a:r>
            <a:r>
              <a:rPr lang="en-US" dirty="0">
                <a:solidFill>
                  <a:srgbClr val="FF0000"/>
                </a:solidFill>
              </a:rPr>
              <a:t>file1,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Создадим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ru-RU" dirty="0">
                <a:solidFill>
                  <a:srgbClr val="FF0000"/>
                </a:solidFill>
              </a:rPr>
              <a:t>2 и </a:t>
            </a:r>
            <a:r>
              <a:rPr lang="en-US" dirty="0">
                <a:solidFill>
                  <a:srgbClr val="FF0000"/>
                </a:solidFill>
              </a:rPr>
              <a:t>file3,</a:t>
            </a:r>
            <a:endParaRPr lang="ru-RU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ru-RU" dirty="0"/>
              <a:t>Удалим </a:t>
            </a:r>
            <a:r>
              <a:rPr lang="en-US" dirty="0"/>
              <a:t>file1 </a:t>
            </a:r>
            <a:r>
              <a:rPr lang="ru-RU" dirty="0"/>
              <a:t>и </a:t>
            </a:r>
            <a:r>
              <a:rPr lang="en-US" dirty="0"/>
              <a:t>file2,</a:t>
            </a:r>
          </a:p>
          <a:p>
            <a:pPr marL="342900" indent="-342900">
              <a:buAutoNum type="arabicPeriod"/>
            </a:pPr>
            <a:r>
              <a:rPr lang="ru-RU" dirty="0"/>
              <a:t>Создадим </a:t>
            </a:r>
            <a:r>
              <a:rPr lang="en-US" dirty="0"/>
              <a:t>file4 </a:t>
            </a:r>
            <a:r>
              <a:rPr lang="ru-RU" dirty="0"/>
              <a:t>и </a:t>
            </a:r>
            <a:r>
              <a:rPr lang="en-US" dirty="0"/>
              <a:t>file5.</a:t>
            </a:r>
            <a:endParaRPr lang="ru-RU" dirty="0"/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1E0B5016-F660-1443-B2A5-AED368422975}"/>
              </a:ext>
            </a:extLst>
          </p:cNvPr>
          <p:cNvSpPr/>
          <p:nvPr/>
        </p:nvSpPr>
        <p:spPr>
          <a:xfrm flipH="1" flipV="1">
            <a:off x="1828799" y="4066744"/>
            <a:ext cx="517793" cy="2293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4F871578-1CE1-3C46-876E-4D24F1EAB7D3}"/>
              </a:ext>
            </a:extLst>
          </p:cNvPr>
          <p:cNvSpPr/>
          <p:nvPr/>
        </p:nvSpPr>
        <p:spPr>
          <a:xfrm flipH="1" flipV="1">
            <a:off x="605928" y="4092256"/>
            <a:ext cx="2153796" cy="3255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1B45DECC-C731-934F-91CF-6AAE77B343CA}"/>
              </a:ext>
            </a:extLst>
          </p:cNvPr>
          <p:cNvSpPr/>
          <p:nvPr/>
        </p:nvSpPr>
        <p:spPr>
          <a:xfrm flipH="1" flipV="1">
            <a:off x="4744118" y="4053890"/>
            <a:ext cx="358217" cy="2293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50DDA842-0C22-6B42-A31D-2A43ADC97BE4}"/>
              </a:ext>
            </a:extLst>
          </p:cNvPr>
          <p:cNvSpPr/>
          <p:nvPr/>
        </p:nvSpPr>
        <p:spPr>
          <a:xfrm flipH="1" flipV="1">
            <a:off x="4025438" y="4079403"/>
            <a:ext cx="1490030" cy="3255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09524"/>
              </p:ext>
            </p:extLst>
          </p:nvPr>
        </p:nvGraphicFramePr>
        <p:xfrm>
          <a:off x="0" y="365760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обрабатывать удаление файлов, которые короче одного сегмента журнала?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Рассмотрим такой пример: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ru-RU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Проблема: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файлы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file4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file5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уместились бы в областях, которые занимали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file1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file2,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но мы не имеем права перезаписать сегменты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поскольку там всё ещё есть данные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других файлов.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745D5-082C-654E-AD21-DD8CA5F5B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60439"/>
              </p:ext>
            </p:extLst>
          </p:nvPr>
        </p:nvGraphicFramePr>
        <p:xfrm>
          <a:off x="149953" y="332506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67">
                  <a:extLst>
                    <a:ext uri="{9D8B030D-6E8A-4147-A177-3AD203B41FA5}">
                      <a16:colId xmlns:a16="http://schemas.microsoft.com/office/drawing/2014/main" val="301280426"/>
                    </a:ext>
                  </a:extLst>
                </a:gridCol>
                <a:gridCol w="1377108">
                  <a:extLst>
                    <a:ext uri="{9D8B030D-6E8A-4147-A177-3AD203B41FA5}">
                      <a16:colId xmlns:a16="http://schemas.microsoft.com/office/drawing/2014/main" val="24608186"/>
                    </a:ext>
                  </a:extLst>
                </a:gridCol>
                <a:gridCol w="643058">
                  <a:extLst>
                    <a:ext uri="{9D8B030D-6E8A-4147-A177-3AD203B41FA5}">
                      <a16:colId xmlns:a16="http://schemas.microsoft.com/office/drawing/2014/main" val="3162283121"/>
                    </a:ext>
                  </a:extLst>
                </a:gridCol>
                <a:gridCol w="1373029">
                  <a:extLst>
                    <a:ext uri="{9D8B030D-6E8A-4147-A177-3AD203B41FA5}">
                      <a16:colId xmlns:a16="http://schemas.microsoft.com/office/drawing/2014/main" val="1860338115"/>
                    </a:ext>
                  </a:extLst>
                </a:gridCol>
                <a:gridCol w="705080">
                  <a:extLst>
                    <a:ext uri="{9D8B030D-6E8A-4147-A177-3AD203B41FA5}">
                      <a16:colId xmlns:a16="http://schemas.microsoft.com/office/drawing/2014/main" val="2066157477"/>
                    </a:ext>
                  </a:extLst>
                </a:gridCol>
                <a:gridCol w="631224">
                  <a:extLst>
                    <a:ext uri="{9D8B030D-6E8A-4147-A177-3AD203B41FA5}">
                      <a16:colId xmlns:a16="http://schemas.microsoft.com/office/drawing/2014/main" val="22518983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36521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237567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12845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2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hdr2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7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28BDFC-3828-3049-9D9D-0153928D6919}"/>
              </a:ext>
            </a:extLst>
          </p:cNvPr>
          <p:cNvSpPr txBox="1"/>
          <p:nvPr/>
        </p:nvSpPr>
        <p:spPr>
          <a:xfrm>
            <a:off x="8427904" y="3095740"/>
            <a:ext cx="2678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Создадим </a:t>
            </a:r>
            <a:r>
              <a:rPr lang="en-US" dirty="0"/>
              <a:t>file0 </a:t>
            </a:r>
            <a:r>
              <a:rPr lang="ru-RU" dirty="0"/>
              <a:t>и </a:t>
            </a:r>
            <a:r>
              <a:rPr lang="en-US" dirty="0"/>
              <a:t>file1,</a:t>
            </a:r>
          </a:p>
          <a:p>
            <a:pPr marL="342900" indent="-342900">
              <a:buAutoNum type="arabicPeriod"/>
            </a:pPr>
            <a:r>
              <a:rPr lang="ru-RU" dirty="0"/>
              <a:t>Создадим </a:t>
            </a:r>
            <a:r>
              <a:rPr lang="en-US" dirty="0"/>
              <a:t>file</a:t>
            </a:r>
            <a:r>
              <a:rPr lang="ru-RU" dirty="0"/>
              <a:t>2 и </a:t>
            </a:r>
            <a:r>
              <a:rPr lang="en-US" dirty="0"/>
              <a:t>file3,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Удалим </a:t>
            </a:r>
            <a:r>
              <a:rPr lang="en-US" dirty="0">
                <a:solidFill>
                  <a:srgbClr val="FF0000"/>
                </a:solidFill>
              </a:rPr>
              <a:t>file1 </a:t>
            </a:r>
            <a:r>
              <a:rPr lang="ru-RU" dirty="0">
                <a:solidFill>
                  <a:srgbClr val="FF0000"/>
                </a:solidFill>
              </a:rPr>
              <a:t>и </a:t>
            </a:r>
            <a:r>
              <a:rPr lang="en-US" dirty="0">
                <a:solidFill>
                  <a:srgbClr val="FF0000"/>
                </a:solidFill>
              </a:rPr>
              <a:t>file2,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Создадим </a:t>
            </a:r>
            <a:r>
              <a:rPr lang="en-US" dirty="0">
                <a:solidFill>
                  <a:srgbClr val="FF0000"/>
                </a:solidFill>
              </a:rPr>
              <a:t>file4 </a:t>
            </a:r>
            <a:r>
              <a:rPr lang="ru-RU" dirty="0">
                <a:solidFill>
                  <a:srgbClr val="FF0000"/>
                </a:solidFill>
              </a:rPr>
              <a:t>и </a:t>
            </a:r>
            <a:r>
              <a:rPr lang="en-US" dirty="0">
                <a:solidFill>
                  <a:srgbClr val="FF0000"/>
                </a:solidFill>
              </a:rPr>
              <a:t>file5.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44BDE661-32E6-2142-8C6B-731212D8BD01}"/>
              </a:ext>
            </a:extLst>
          </p:cNvPr>
          <p:cNvSpPr/>
          <p:nvPr/>
        </p:nvSpPr>
        <p:spPr>
          <a:xfrm flipH="1" flipV="1">
            <a:off x="605928" y="4092256"/>
            <a:ext cx="2153796" cy="3255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1014647F-4BCF-CB46-B796-8C3FAA7C263A}"/>
              </a:ext>
            </a:extLst>
          </p:cNvPr>
          <p:cNvSpPr/>
          <p:nvPr/>
        </p:nvSpPr>
        <p:spPr>
          <a:xfrm flipH="1" flipV="1">
            <a:off x="4744118" y="4053890"/>
            <a:ext cx="358217" cy="2293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B1EB6CA5-F8F8-6046-A18B-4C50B4F2E5CD}"/>
              </a:ext>
            </a:extLst>
          </p:cNvPr>
          <p:cNvSpPr/>
          <p:nvPr/>
        </p:nvSpPr>
        <p:spPr>
          <a:xfrm flipH="1" flipV="1">
            <a:off x="7137093" y="4094949"/>
            <a:ext cx="517793" cy="2293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5B2671A3-F696-0A40-B92D-23A1B4E9BA15}"/>
              </a:ext>
            </a:extLst>
          </p:cNvPr>
          <p:cNvSpPr/>
          <p:nvPr/>
        </p:nvSpPr>
        <p:spPr>
          <a:xfrm flipH="1" flipV="1">
            <a:off x="6220857" y="4066744"/>
            <a:ext cx="1832471" cy="3255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97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03059"/>
              </p:ext>
            </p:extLst>
          </p:nvPr>
        </p:nvGraphicFramePr>
        <p:xfrm>
          <a:off x="0" y="365760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Организация ФС в виде лога ставит несколько вопросов: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находить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такой ФС? В частности, где найти файл, содержащий список элементов в корневом каталоге?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журнал можно писать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таблицы со ссылками на области дисков, содержащие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 А указатели на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maps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хранить в некоторой фиксированной области диска.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в журнал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ext3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происходит быстро потому, что она линейная. Журнал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тоже должен обеспечивать линейные записи, он не должен фрагментироваться.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Длины записей в журнале должны быть ограничены снизу.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Например, диск можно разбить на сегменты, каждый из которых можно перезаписывать только целиком.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обрабатывать удаление файлов, которые короче одного сегмента журнала?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Для сегментов журнала требуется сборка мусора.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154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9282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Слежение за свободным местом в </a:t>
                      </a:r>
                      <a:r>
                        <a:rPr lang="en-US" sz="2400" dirty="0"/>
                        <a:t>LFS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отличие от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ext2,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нет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 bitmap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или списка свободных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занятых блоков.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Для слежения за свободным местом используются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summary block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summary block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содержит список пар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extent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которые хранятся в данном сегменте. По номеру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может получить список всех экстентов в файле и проверить, входит ли в него экстент, сохранённый в данном сегменте.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Простая оптимизация на случай удаления файла: хранить тройки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generation, extent),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где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generation –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это целое число, которое увеличивается каждый раз, когда файл, соответствующий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иноде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удаляется или обрезается до нулевого размера. Все блоки, у которых поколение меньше поколения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гарантированно являются мусором.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3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05269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Checkpointing </a:t>
                      </a:r>
                      <a:r>
                        <a:rPr lang="ru-RU" sz="2400" dirty="0"/>
                        <a:t>и восстановление после сбоев в </a:t>
                      </a:r>
                      <a:r>
                        <a:rPr lang="en-US" sz="2400" dirty="0"/>
                        <a:t>LFS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После записи сегмента журнала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обновляет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котором хранится указатель на последнюю транзакцию в журнале.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имеется две штуки и они перезаписываются по порядку. Помимо указателя на голову журнала, регион содержит монотонно растущий номер транзакции. При монтировании ФС выбирается тот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region,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 которого номер транзакции выше.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Вопрос: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зачем надо два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2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90888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en-US" sz="2400" dirty="0"/>
                        <a:t>Wandering tree problem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реализовать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 отдельный файл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LFS? –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Записать целую транзакцию в журнал.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Проблема: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приложения вроде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часто вызывают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после записи небольшой порции данных.</a:t>
                      </a: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Что будет происходить с журналом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LFS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такой ситуации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– В нём будут появляться много коротких транзакций и размер метаданных ФС станет сопоставим (или больше) с размером пользовательских данных.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Источники накладных расходов: помимо пользовательских данных и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иноды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 журнал надо записать содержимое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Каталога, содержащего изменившийся файл, и его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иноду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так до корня по всему пути к файлу,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summary block,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заголовок транзакции.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F2FS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при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 отдельный файл в журнал выписываются только блоки данных файла и его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</a:rPr>
                        <a:t>инода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а длина этой записи сохраняется в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 region (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 путать с указателем на голову транзакции!). Позже, при записи транзакции она форматируется так, чтобы выписанные при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fsync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блоки данных составляли часть транзакции.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Такое решение требует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roll forward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 монтировании файловой системы: после нахождения последней успешно применённой транзакции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ФС должна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применить изменения в страницах данных из неполной транзакции,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дописать транзакцию до полной.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59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32790"/>
              </p:ext>
            </p:extLst>
          </p:nvPr>
        </p:nvGraphicFramePr>
        <p:xfrm>
          <a:off x="0" y="365760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Стратегии сбора мусора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выбирать сегменты, в которых собрать мусор?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тех сегментов, где его больше всего,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наиболее фрагментированных сегментов.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перегруппировывать данные из сегментов?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хватит ли просто сливать несколько фрагментированных сегментов в один?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83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02510"/>
              </p:ext>
            </p:extLst>
          </p:nvPr>
        </p:nvGraphicFramePr>
        <p:xfrm>
          <a:off x="0" y="365760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Стратегии сбора мусора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выбирать сегменты, в которых собрать мусор?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тех сегментов, где его больше всего,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наиболее фрагментированных сегментов.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перегруппировывать данные из сегментов?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хватит ли просто сливать несколько фрагментированных сегментов в один?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Наблюдение: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Если просто объединять сегменты, в которых оказалось много незанятого места (например,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&gt;= 50%)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в один, то мы получаем большой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write amplification: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одни и те же данные приходится копировать во многих циклах сборки мусора.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4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65278"/>
              </p:ext>
            </p:extLst>
          </p:nvPr>
        </p:nvGraphicFramePr>
        <p:xfrm>
          <a:off x="0" y="365760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76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84561"/>
              </p:ext>
            </p:extLst>
          </p:nvPr>
        </p:nvGraphicFramePr>
        <p:xfrm>
          <a:off x="0" y="365760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Стратегии сбора мусора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выбирать сегменты, в которых собрать мусор?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тех сегментов, где его больше всего,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наиболее фрагментированных сегментов.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перегруппировывать данные из сегментов?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хватит ли просто сливать несколько фрагментированных сегментов в один?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Наблюдение: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Если просто объединять сегменты, в которых оказалось много незанятого места (например,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&gt;= 50%)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в один, то мы получаем большой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write amplification: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одни и те же данные приходится копировать во многих циклах сборки мусора.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Объяснение: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Файлы, которые редко изменяются (т.н. холодные данные), имеют тенденцию накапливаться в сегментах, которые заполнены лишь немного больше, чем до порога уборки мусора.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Таких сегментов накапливается много и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GC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приходится их обрабатывать не тогда, когда в них будет достаточно мусора, а тогда, когда на всей ФС будет оставаться мало места.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Новые сегменты с холодными данными снова будут подолгу подходить к порогу сборки мусора и их придётся очищать из-за исчерпания места на ФС, и т.д.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28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61601"/>
              </p:ext>
            </p:extLst>
          </p:nvPr>
        </p:nvGraphicFramePr>
        <p:xfrm>
          <a:off x="0" y="365760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Стратегии сбора мусора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выбирать сегменты, в которых собрать мусор?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тех сегментов, где его больше всего,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убирать мусор из наиболее фрагментированных сегментов.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Как перегруппировывать данные из сегментов?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хватит ли просто сливать несколько фрагментированных сегментов в один?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Идея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generational garbage collection):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для сегментов следует отслеживать, как давно были изменены данные в них,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 сборке мусора надо группировать в выходные сегменты данные близких времён модификации.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Таким образом мы автоматически получаем разделение сегментов на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горячие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данные часто перезаписываются, сегмент с большой вероятностью оказывается мусором целиком задолго до того, как система решит, что нужна сборка мусора,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холодные: данные редко (или даже никогда) не перезаписываются и лежат в сегментах, которые заняты почти полностью; такие сегменты редко проходят через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GC.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Холодные данные иногда можно определить сразу: например, таковыми являются все файлы с мультимедиа.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8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16313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незанятую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251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13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94201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Пометить найденные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 блок как используемые,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74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01491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Заполнить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файла.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79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05709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10336" y="4547148"/>
          <a:ext cx="455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2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91845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количество требуемых для этого операций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09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7639</TotalTime>
  <Words>3802</Words>
  <Application>Microsoft Macintosh PowerPoint</Application>
  <PresentationFormat>Widescreen</PresentationFormat>
  <Paragraphs>606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162</cp:revision>
  <cp:lastPrinted>2017-12-11T09:07:21Z</cp:lastPrinted>
  <dcterms:created xsi:type="dcterms:W3CDTF">2016-09-20T13:25:15Z</dcterms:created>
  <dcterms:modified xsi:type="dcterms:W3CDTF">2018-11-26T07:48:01Z</dcterms:modified>
</cp:coreProperties>
</file>