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80" r:id="rId3"/>
    <p:sldId id="285" r:id="rId4"/>
    <p:sldId id="286" r:id="rId5"/>
    <p:sldId id="290" r:id="rId6"/>
    <p:sldId id="291" r:id="rId7"/>
    <p:sldId id="292" r:id="rId8"/>
    <p:sldId id="293" r:id="rId9"/>
    <p:sldId id="294" r:id="rId10"/>
    <p:sldId id="289" r:id="rId11"/>
    <p:sldId id="295" r:id="rId12"/>
    <p:sldId id="296" r:id="rId13"/>
    <p:sldId id="288" r:id="rId14"/>
    <p:sldId id="297" r:id="rId15"/>
    <p:sldId id="298" r:id="rId16"/>
    <p:sldId id="299" r:id="rId17"/>
    <p:sldId id="287" r:id="rId18"/>
    <p:sldId id="302" r:id="rId19"/>
    <p:sldId id="301" r:id="rId20"/>
    <p:sldId id="303" r:id="rId21"/>
    <p:sldId id="304" r:id="rId22"/>
    <p:sldId id="300" r:id="rId23"/>
    <p:sldId id="306" r:id="rId24"/>
    <p:sldId id="307" r:id="rId25"/>
    <p:sldId id="305" r:id="rId26"/>
    <p:sldId id="309" r:id="rId27"/>
    <p:sldId id="310" r:id="rId28"/>
    <p:sldId id="308" r:id="rId29"/>
    <p:sldId id="31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9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2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55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7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2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3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92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8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4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71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32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9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12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40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37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5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3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74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7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wn.net/Articles/322823/" TargetMode="External"/><Relationship Id="rId5" Type="http://schemas.openxmlformats.org/officeDocument/2006/relationships/hyperlink" Target="http://wiki.osdev.org/Ext2" TargetMode="External"/><Relationship Id="rId4" Type="http://schemas.openxmlformats.org/officeDocument/2006/relationships/hyperlink" Target="https://ext4.wiki.kernel.org/index.php/Ext4_Disk_Layou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11771"/>
              </p:ext>
            </p:extLst>
          </p:nvPr>
        </p:nvGraphicFramePr>
        <p:xfrm>
          <a:off x="0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Примечание</a:t>
                      </a:r>
                      <a:r>
                        <a:rPr lang="ru-RU" baseline="0" dirty="0" smtClean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 smtClean="0"/>
                        <a:t>rec_len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Ещё примечание</a:t>
                      </a:r>
                      <a:r>
                        <a:rPr lang="ru-RU" baseline="0" dirty="0" smtClean="0"/>
                        <a:t>: если поле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50301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49357"/>
              </p:ext>
            </p:extLst>
          </p:nvPr>
        </p:nvGraphicFramePr>
        <p:xfrm>
          <a:off x="0" y="365762"/>
          <a:ext cx="12192000" cy="539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Примечание</a:t>
                      </a:r>
                      <a:r>
                        <a:rPr lang="ru-RU" baseline="0" dirty="0" smtClean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 smtClean="0"/>
                        <a:t>rec_len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Ещё примечание</a:t>
                      </a:r>
                      <a:r>
                        <a:rPr lang="ru-RU" baseline="0" dirty="0" smtClean="0"/>
                        <a:t>: если поле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Как быть с удалением элементов каталога?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50301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71001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</a:t>
                      </a:r>
                      <a:r>
                        <a:rPr lang="en-US" sz="2400" baseline="0" dirty="0" smtClean="0"/>
                        <a:t> tree directories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больших</a:t>
                      </a:r>
                      <a:r>
                        <a:rPr lang="ru-RU" baseline="0" dirty="0" smtClean="0"/>
                        <a:t> каталогов используется следующее представление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15921"/>
              </p:ext>
            </p:extLst>
          </p:nvPr>
        </p:nvGraphicFramePr>
        <p:xfrm>
          <a:off x="350110" y="1411487"/>
          <a:ext cx="114917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78"/>
                <a:gridCol w="1149178"/>
                <a:gridCol w="914398"/>
                <a:gridCol w="1482811"/>
                <a:gridCol w="1252151"/>
                <a:gridCol w="947352"/>
                <a:gridCol w="1149178"/>
                <a:gridCol w="1149178"/>
                <a:gridCol w="1149178"/>
                <a:gridCol w="1149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“..”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(u32)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dx_root_info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92886"/>
              </p:ext>
            </p:extLst>
          </p:nvPr>
        </p:nvGraphicFramePr>
        <p:xfrm>
          <a:off x="164754" y="2457212"/>
          <a:ext cx="3418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27"/>
                <a:gridCol w="1116225"/>
                <a:gridCol w="1165656"/>
                <a:gridCol w="543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728"/>
              </p:ext>
            </p:extLst>
          </p:nvPr>
        </p:nvGraphicFramePr>
        <p:xfrm>
          <a:off x="3748212" y="2457212"/>
          <a:ext cx="3418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5"/>
                <a:gridCol w="1090244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4492"/>
              </p:ext>
            </p:extLst>
          </p:nvPr>
        </p:nvGraphicFramePr>
        <p:xfrm>
          <a:off x="7331668" y="2446366"/>
          <a:ext cx="3418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7"/>
                <a:gridCol w="1090243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50110" y="1782327"/>
            <a:ext cx="5210432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68814" y="1782327"/>
            <a:ext cx="2969737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52270" y="1782327"/>
            <a:ext cx="226541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92065" y="1782327"/>
            <a:ext cx="2889423" cy="66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48055"/>
              </p:ext>
            </p:extLst>
          </p:nvPr>
        </p:nvGraphicFramePr>
        <p:xfrm>
          <a:off x="0" y="365762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</a:t>
                      </a:r>
                      <a:r>
                        <a:rPr lang="en-US" sz="2400" baseline="0" dirty="0" smtClean="0"/>
                        <a:t> tree directories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больших</a:t>
                      </a:r>
                      <a:r>
                        <a:rPr lang="ru-RU" baseline="0" dirty="0" smtClean="0"/>
                        <a:t> каталогов используется следующее представление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хеш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хеш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хеши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15921"/>
              </p:ext>
            </p:extLst>
          </p:nvPr>
        </p:nvGraphicFramePr>
        <p:xfrm>
          <a:off x="350110" y="1411487"/>
          <a:ext cx="114917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78"/>
                <a:gridCol w="1149178"/>
                <a:gridCol w="914398"/>
                <a:gridCol w="1482811"/>
                <a:gridCol w="1252151"/>
                <a:gridCol w="947352"/>
                <a:gridCol w="1149178"/>
                <a:gridCol w="1149178"/>
                <a:gridCol w="1149178"/>
                <a:gridCol w="1149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“..”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(u32)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dx_root_info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92886"/>
              </p:ext>
            </p:extLst>
          </p:nvPr>
        </p:nvGraphicFramePr>
        <p:xfrm>
          <a:off x="164754" y="2457212"/>
          <a:ext cx="3418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27"/>
                <a:gridCol w="1116225"/>
                <a:gridCol w="1165656"/>
                <a:gridCol w="543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728"/>
              </p:ext>
            </p:extLst>
          </p:nvPr>
        </p:nvGraphicFramePr>
        <p:xfrm>
          <a:off x="3748212" y="2457212"/>
          <a:ext cx="3418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5"/>
                <a:gridCol w="1090244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4492"/>
              </p:ext>
            </p:extLst>
          </p:nvPr>
        </p:nvGraphicFramePr>
        <p:xfrm>
          <a:off x="7331668" y="2446366"/>
          <a:ext cx="3418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7"/>
                <a:gridCol w="1090243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64754" y="1782327"/>
            <a:ext cx="5395788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68814" y="1782327"/>
            <a:ext cx="2969737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52270" y="1782327"/>
            <a:ext cx="226541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92065" y="1782327"/>
            <a:ext cx="2889423" cy="66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93751"/>
              </p:ext>
            </p:extLst>
          </p:nvPr>
        </p:nvGraphicFramePr>
        <p:xfrm>
          <a:off x="0" y="365762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</a:t>
                      </a:r>
                      <a:r>
                        <a:rPr lang="en-US" sz="2400" baseline="0" dirty="0" smtClean="0"/>
                        <a:t> tree directories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больших</a:t>
                      </a:r>
                      <a:r>
                        <a:rPr lang="ru-RU" baseline="0" dirty="0" smtClean="0"/>
                        <a:t> каталогов используется следующее представление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хеш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хеш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хеши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Изображённые</a:t>
                      </a:r>
                      <a:r>
                        <a:rPr lang="ru-RU" baseline="0" dirty="0" smtClean="0"/>
                        <a:t> выше блоки на диске располагаются подряд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 составляют один файл</a:t>
                      </a:r>
                      <a:r>
                        <a:rPr lang="en-US" baseline="0" dirty="0" smtClean="0"/>
                        <a:t>)</a:t>
                      </a:r>
                      <a:r>
                        <a:rPr lang="ru-RU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15921"/>
              </p:ext>
            </p:extLst>
          </p:nvPr>
        </p:nvGraphicFramePr>
        <p:xfrm>
          <a:off x="350110" y="1411487"/>
          <a:ext cx="114917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78"/>
                <a:gridCol w="1149178"/>
                <a:gridCol w="914398"/>
                <a:gridCol w="1482811"/>
                <a:gridCol w="1252151"/>
                <a:gridCol w="947352"/>
                <a:gridCol w="1149178"/>
                <a:gridCol w="1149178"/>
                <a:gridCol w="1149178"/>
                <a:gridCol w="1149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“..”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(u32)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dx_root_info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92886"/>
              </p:ext>
            </p:extLst>
          </p:nvPr>
        </p:nvGraphicFramePr>
        <p:xfrm>
          <a:off x="164754" y="2457212"/>
          <a:ext cx="3418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27"/>
                <a:gridCol w="1116225"/>
                <a:gridCol w="1165656"/>
                <a:gridCol w="543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728"/>
              </p:ext>
            </p:extLst>
          </p:nvPr>
        </p:nvGraphicFramePr>
        <p:xfrm>
          <a:off x="3748212" y="2457212"/>
          <a:ext cx="3418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5"/>
                <a:gridCol w="1090244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4492"/>
              </p:ext>
            </p:extLst>
          </p:nvPr>
        </p:nvGraphicFramePr>
        <p:xfrm>
          <a:off x="7331668" y="2446366"/>
          <a:ext cx="3418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7"/>
                <a:gridCol w="1090243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64754" y="1782327"/>
            <a:ext cx="5395788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68814" y="1782327"/>
            <a:ext cx="2969737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52270" y="1782327"/>
            <a:ext cx="226541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92065" y="1782327"/>
            <a:ext cx="2889423" cy="66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28675"/>
              </p:ext>
            </p:extLst>
          </p:nvPr>
        </p:nvGraphicFramePr>
        <p:xfrm>
          <a:off x="0" y="365762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</a:t>
                      </a:r>
                      <a:r>
                        <a:rPr lang="en-US" sz="2400" baseline="0" dirty="0" smtClean="0"/>
                        <a:t> tree directories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больших</a:t>
                      </a:r>
                      <a:r>
                        <a:rPr lang="ru-RU" baseline="0" dirty="0" smtClean="0"/>
                        <a:t> каталогов используется следующее представление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хеш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хеш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хеши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Изображённые</a:t>
                      </a:r>
                      <a:r>
                        <a:rPr lang="ru-RU" baseline="0" dirty="0" smtClean="0"/>
                        <a:t> выше блоки на диске располагаются подряд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 составляют один файл</a:t>
                      </a:r>
                      <a:r>
                        <a:rPr lang="en-US" baseline="0" dirty="0" smtClean="0"/>
                        <a:t>)</a:t>
                      </a:r>
                      <a:r>
                        <a:rPr lang="ru-RU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Нулевые записи в блоках нижнего уровня и нулевое</a:t>
                      </a:r>
                      <a:r>
                        <a:rPr lang="ru-RU" baseline="0" dirty="0" smtClean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увидел правильный список элементов (вспоминаем, что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элемент с нулевым полем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 – это признак «в этом блоке больше нет записей»).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15921"/>
              </p:ext>
            </p:extLst>
          </p:nvPr>
        </p:nvGraphicFramePr>
        <p:xfrm>
          <a:off x="350110" y="1411487"/>
          <a:ext cx="114917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78"/>
                <a:gridCol w="1149178"/>
                <a:gridCol w="914398"/>
                <a:gridCol w="1482811"/>
                <a:gridCol w="1252151"/>
                <a:gridCol w="947352"/>
                <a:gridCol w="1149178"/>
                <a:gridCol w="1149178"/>
                <a:gridCol w="1149178"/>
                <a:gridCol w="1149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“..” entry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(u32)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dx_root_info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92886"/>
              </p:ext>
            </p:extLst>
          </p:nvPr>
        </p:nvGraphicFramePr>
        <p:xfrm>
          <a:off x="164754" y="2457212"/>
          <a:ext cx="3418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27"/>
                <a:gridCol w="1116225"/>
                <a:gridCol w="1165656"/>
                <a:gridCol w="543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728"/>
              </p:ext>
            </p:extLst>
          </p:nvPr>
        </p:nvGraphicFramePr>
        <p:xfrm>
          <a:off x="3748212" y="2457212"/>
          <a:ext cx="3418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5"/>
                <a:gridCol w="1090244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4492"/>
              </p:ext>
            </p:extLst>
          </p:nvPr>
        </p:nvGraphicFramePr>
        <p:xfrm>
          <a:off x="7331668" y="2446366"/>
          <a:ext cx="3418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7"/>
                <a:gridCol w="1090243"/>
                <a:gridCol w="1103871"/>
                <a:gridCol w="518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501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64754" y="1782327"/>
            <a:ext cx="5395788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68814" y="1782327"/>
            <a:ext cx="2969737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52270" y="1782327"/>
            <a:ext cx="226541" cy="67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92065" y="1782327"/>
            <a:ext cx="2889423" cy="66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34504"/>
              </p:ext>
            </p:extLst>
          </p:nvPr>
        </p:nvGraphicFramePr>
        <p:xfrm>
          <a:off x="0" y="365762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28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Слежение за свободным и занятым местом</a:t>
                      </a:r>
                      <a:endParaRPr lang="ru-RU" sz="2400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r>
                        <a:rPr lang="ru-RU" dirty="0" smtClean="0"/>
                        <a:t>ФС</a:t>
                      </a:r>
                      <a:r>
                        <a:rPr lang="ru-RU" baseline="0" dirty="0" smtClean="0"/>
                        <a:t> разделена на группы блоков</a:t>
                      </a:r>
                      <a:r>
                        <a:rPr lang="en-US" baseline="0" dirty="0" smtClean="0"/>
                        <a:t>; </a:t>
                      </a:r>
                      <a:r>
                        <a:rPr lang="ru-RU" baseline="0" dirty="0" smtClean="0"/>
                        <a:t>учёт занятого места ведётся в пределах группы. Информация об одной группе умещается в памяти.</a:t>
                      </a:r>
                      <a:endParaRPr lang="ru-RU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Число блоков и инод в каждой группе одинаковое и задаётся при создании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Имеющиеся</a:t>
                      </a:r>
                      <a:r>
                        <a:rPr lang="ru-RU" baseline="0" dirty="0" smtClean="0"/>
                        <a:t> в одной группе иноды расположены непрерывным блоком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Блоки, на которые ссылается инода, ФС старается выделять из группы, которой та принадлежит.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52" y="1650515"/>
            <a:ext cx="8238095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7442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Устройство </a:t>
                      </a:r>
                      <a:r>
                        <a:rPr lang="en-US" sz="2400" dirty="0" smtClean="0"/>
                        <a:t>ext2 </a:t>
                      </a:r>
                      <a:r>
                        <a:rPr lang="ru-RU" sz="2400" dirty="0" smtClean="0"/>
                        <a:t>в целом</a:t>
                      </a:r>
                      <a:endParaRPr lang="ru-RU" sz="2400" dirty="0"/>
                    </a:p>
                  </a:txBody>
                  <a:tcPr/>
                </a:tc>
              </a:tr>
              <a:tr h="25308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58037"/>
              </p:ext>
            </p:extLst>
          </p:nvPr>
        </p:nvGraphicFramePr>
        <p:xfrm>
          <a:off x="153773" y="1140461"/>
          <a:ext cx="115604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178"/>
                <a:gridCol w="469557"/>
                <a:gridCol w="4637903"/>
                <a:gridCol w="4316627"/>
                <a:gridCol w="73316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Пустой</a:t>
                      </a:r>
                      <a:r>
                        <a:rPr lang="ru-RU" baseline="0" dirty="0" smtClean="0"/>
                        <a:t> блок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длиной 1Кб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 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group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4741"/>
              </p:ext>
            </p:extLst>
          </p:nvPr>
        </p:nvGraphicFramePr>
        <p:xfrm>
          <a:off x="2130854" y="1689101"/>
          <a:ext cx="446765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7632"/>
                <a:gridCol w="1046206"/>
                <a:gridCol w="1046755"/>
                <a:gridCol w="893531"/>
                <a:gridCol w="8935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29963"/>
              </p:ext>
            </p:extLst>
          </p:nvPr>
        </p:nvGraphicFramePr>
        <p:xfrm>
          <a:off x="6752283" y="1686974"/>
          <a:ext cx="417109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868"/>
                <a:gridCol w="930876"/>
                <a:gridCol w="975910"/>
                <a:gridCol w="834218"/>
                <a:gridCol w="83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6915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1040777"/>
            <a:ext cx="8904762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6915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90" y="1018254"/>
            <a:ext cx="884761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935"/>
              </p:ext>
            </p:extLst>
          </p:nvPr>
        </p:nvGraphicFramePr>
        <p:xfrm>
          <a:off x="1025611" y="929914"/>
          <a:ext cx="10140778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рассмотрим устройство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ФС </a:t>
                      </a:r>
                      <a:r>
                        <a:rPr lang="en-US" sz="3200" dirty="0" smtClean="0"/>
                        <a:t>ext2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sz="2000" dirty="0" smtClean="0"/>
                        <a:t>Немного терминологии: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– </a:t>
                      </a:r>
                      <a:r>
                        <a:rPr lang="ru-RU" sz="2000" dirty="0" smtClean="0"/>
                        <a:t>несколько подряд идущих секторов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</a:t>
                      </a:r>
                      <a:r>
                        <a:rPr lang="en-US" sz="2000" baseline="0" dirty="0" smtClean="0"/>
                        <a:t>ext2 </a:t>
                      </a:r>
                      <a:r>
                        <a:rPr lang="ru-RU" sz="2000" baseline="0" dirty="0" smtClean="0"/>
                        <a:t>является минимальной единицей места, выделяемого под файл.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Inode</a:t>
                      </a:r>
                      <a:r>
                        <a:rPr lang="en-US" sz="2000" baseline="0" dirty="0" smtClean="0"/>
                        <a:t> (index node) – </a:t>
                      </a:r>
                      <a:r>
                        <a:rPr lang="ru-RU" sz="2000" baseline="0" dirty="0" smtClean="0"/>
                        <a:t>структура, описывающая, как расположен на диске один файл.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93611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14" y="1017387"/>
            <a:ext cx="9828571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16709"/>
              </p:ext>
            </p:extLst>
          </p:nvPr>
        </p:nvGraphicFramePr>
        <p:xfrm>
          <a:off x="0" y="365762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92005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Ro-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EXT4_FEATURE_RO_COMPAT_BTREE_DIR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EXT4_FEATURE_RO_COMPAT_QUOTA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99564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Ro-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EXT4_FEATURE_RO_COMPAT_BTREE_DIR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Incompat</a:t>
                      </a:r>
                      <a:r>
                        <a:rPr lang="en-US" dirty="0" smtClean="0"/>
                        <a:t>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EXT4_FEATURE_INCOMPAT_ENCRYPT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14491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почти) </a:t>
                      </a:r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 feature: 32-</a:t>
                      </a:r>
                      <a:r>
                        <a:rPr lang="ru-RU" sz="2400" dirty="0" smtClean="0"/>
                        <a:t>битные </a:t>
                      </a:r>
                      <a:r>
                        <a:rPr lang="en-US" sz="2400" dirty="0" smtClean="0"/>
                        <a:t>UID </a:t>
                      </a:r>
                      <a:r>
                        <a:rPr lang="ru-RU" sz="2400" dirty="0" smtClean="0"/>
                        <a:t>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GID </a:t>
                      </a:r>
                      <a:r>
                        <a:rPr lang="ru-RU" sz="2400" baseline="0" dirty="0" smtClean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Напоминание: хвост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ext2_inode </a:t>
                      </a:r>
                      <a:r>
                        <a:rPr lang="ru-RU" baseline="0" dirty="0" smtClean="0"/>
                        <a:t>выглядит так: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Операционные</a:t>
                      </a:r>
                      <a:r>
                        <a:rPr lang="ru-RU" baseline="0" dirty="0" smtClean="0"/>
                        <a:t> системы, которые не используют поле </a:t>
                      </a:r>
                      <a:r>
                        <a:rPr lang="en-US" baseline="0" dirty="0" smtClean="0"/>
                        <a:t>osd2, </a:t>
                      </a:r>
                      <a:r>
                        <a:rPr lang="ru-RU" baseline="0" dirty="0" smtClean="0"/>
                        <a:t>должны сохранять его без изменений.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47" y="1313043"/>
            <a:ext cx="796190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2640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почти) </a:t>
                      </a:r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 feature: 32-</a:t>
                      </a:r>
                      <a:r>
                        <a:rPr lang="ru-RU" sz="2400" dirty="0" smtClean="0"/>
                        <a:t>битные </a:t>
                      </a:r>
                      <a:r>
                        <a:rPr lang="en-US" sz="2400" dirty="0" smtClean="0"/>
                        <a:t>UID </a:t>
                      </a:r>
                      <a:r>
                        <a:rPr lang="ru-RU" sz="2400" dirty="0" smtClean="0"/>
                        <a:t>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GID </a:t>
                      </a:r>
                      <a:r>
                        <a:rPr lang="ru-RU" sz="2400" baseline="0" dirty="0" smtClean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</a:t>
                      </a:r>
                      <a:r>
                        <a:rPr lang="en-US" dirty="0" err="1" smtClean="0"/>
                        <a:t>linux</a:t>
                      </a:r>
                      <a:r>
                        <a:rPr lang="ru-RU" dirty="0" smtClean="0"/>
                        <a:t> хвост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ext2_inode </a:t>
                      </a:r>
                      <a:r>
                        <a:rPr lang="ru-RU" baseline="0" dirty="0" smtClean="0"/>
                        <a:t>выглядит так: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09" y="1233800"/>
            <a:ext cx="7952381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16828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Дополнительное чтение</a:t>
                      </a:r>
                      <a:endParaRPr lang="ru-RU" sz="2400" dirty="0"/>
                    </a:p>
                  </a:txBody>
                  <a:tcPr/>
                </a:tc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3"/>
                        </a:rPr>
                        <a:t>http://www.nongnu.org/ext2-doc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4"/>
                        </a:rPr>
                        <a:t>https://ext4.wiki.kernel.org/index.php/Ext4_Disk_Layout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5"/>
                        </a:rPr>
                        <a:t>http://wiki.osdev.org/Ext2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6"/>
                        </a:rPr>
                        <a:t>https://lwn.net/Articles/322823/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94241"/>
              </p:ext>
            </p:extLst>
          </p:nvPr>
        </p:nvGraphicFramePr>
        <p:xfrm>
          <a:off x="0" y="382238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Почему </a:t>
                      </a:r>
                      <a:r>
                        <a:rPr lang="en-US" dirty="0" err="1" smtClean="0"/>
                        <a:t>htree</a:t>
                      </a:r>
                      <a:r>
                        <a:rPr lang="en-US" dirty="0" smtClean="0"/>
                        <a:t> directories (EXT4_FEATURE_COMPAT_DIR_INDEX) – </a:t>
                      </a:r>
                      <a:r>
                        <a:rPr lang="ru-RU" dirty="0" smtClean="0"/>
                        <a:t>это 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Разобраться</a:t>
                      </a:r>
                      <a:r>
                        <a:rPr lang="ru-RU" baseline="0" dirty="0" smtClean="0"/>
                        <a:t> с </a:t>
                      </a:r>
                      <a:r>
                        <a:rPr lang="en-US" baseline="0" dirty="0" smtClean="0"/>
                        <a:t>mkfs.ext2, </a:t>
                      </a:r>
                      <a:r>
                        <a:rPr lang="ru-RU" baseline="0" dirty="0" smtClean="0"/>
                        <a:t>создать образ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, 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написать программу, которая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Перечислит элементы в любом каталоге по номеру его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Перечислит элементы в любом каталоге, заданном путём,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Прочтёт файл, заданный номером его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(***) </a:t>
                      </a:r>
                      <a:r>
                        <a:rPr lang="ru-RU" baseline="0" dirty="0" smtClean="0"/>
                        <a:t>Реализовать модуль для </a:t>
                      </a:r>
                      <a:r>
                        <a:rPr lang="en-US" baseline="0" dirty="0" smtClean="0"/>
                        <a:t>FUSE, </a:t>
                      </a:r>
                      <a:r>
                        <a:rPr lang="ru-RU" baseline="0" dirty="0" smtClean="0"/>
                        <a:t>который примонтирует образ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в режиме только для чтения.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246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 информация 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свойствах файла и его расположении на диске локализована в самом файле: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390006"/>
            <a:ext cx="7991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246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 информация 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свойствах файла и его расположении на диске локализована в самом файле: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27" y="1466721"/>
            <a:ext cx="7991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453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87829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</a:t>
                      </a:r>
                      <a:r>
                        <a:rPr lang="en-US" baseline="0" dirty="0" smtClean="0"/>
                        <a:t>5</a:t>
                      </a:r>
                      <a:r>
                        <a:rPr lang="ru-RU" baseline="0" dirty="0" smtClean="0"/>
                        <a:t>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</a:t>
                      </a:r>
                      <a:r>
                        <a:rPr lang="en-US" baseline="0" dirty="0" smtClean="0"/>
                        <a:t>5</a:t>
                      </a:r>
                      <a:r>
                        <a:rPr lang="ru-RU" baseline="0" dirty="0" smtClean="0"/>
                        <a:t> блоков?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1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24920"/>
              </p:ext>
            </p:extLst>
          </p:nvPr>
        </p:nvGraphicFramePr>
        <p:xfrm>
          <a:off x="0" y="365760"/>
          <a:ext cx="12192000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15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Последние три элемента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err="1" smtClean="0"/>
                        <a:t>i_block</a:t>
                      </a:r>
                      <a:r>
                        <a:rPr lang="en-US" baseline="0" dirty="0" smtClean="0"/>
                        <a:t>[] </a:t>
                      </a:r>
                      <a:r>
                        <a:rPr lang="ru-RU" baseline="0" dirty="0" smtClean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48522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15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Последние три элемента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err="1" smtClean="0"/>
                        <a:t>i_block</a:t>
                      </a:r>
                      <a:r>
                        <a:rPr lang="en-US" baseline="0" dirty="0" smtClean="0"/>
                        <a:t>[] </a:t>
                      </a:r>
                      <a:r>
                        <a:rPr lang="ru-RU" baseline="0" dirty="0" smtClean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 smtClean="0"/>
                        <a:t>Они имеют уровни косвенности </a:t>
                      </a:r>
                      <a:r>
                        <a:rPr lang="en-US" baseline="0" dirty="0" smtClean="0"/>
                        <a:t>1, 2 </a:t>
                      </a:r>
                      <a:r>
                        <a:rPr lang="ru-RU" baseline="0" dirty="0" smtClean="0"/>
                        <a:t>и 3, соответственно.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506774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1173"/>
              </p:ext>
            </p:extLst>
          </p:nvPr>
        </p:nvGraphicFramePr>
        <p:xfrm>
          <a:off x="0" y="365762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42063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1527</Words>
  <Application>Microsoft Office PowerPoint</Application>
  <PresentationFormat>Widescreen</PresentationFormat>
  <Paragraphs>479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79</cp:revision>
  <dcterms:created xsi:type="dcterms:W3CDTF">2016-09-20T13:25:15Z</dcterms:created>
  <dcterms:modified xsi:type="dcterms:W3CDTF">2016-10-12T09:17:51Z</dcterms:modified>
</cp:coreProperties>
</file>