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267" r:id="rId11"/>
    <p:sldId id="269" r:id="rId12"/>
    <p:sldId id="277" r:id="rId13"/>
    <p:sldId id="276" r:id="rId14"/>
    <p:sldId id="268" r:id="rId15"/>
    <p:sldId id="278" r:id="rId16"/>
    <p:sldId id="272" r:id="rId17"/>
    <p:sldId id="279" r:id="rId18"/>
    <p:sldId id="283" r:id="rId19"/>
    <p:sldId id="282" r:id="rId20"/>
    <p:sldId id="281" r:id="rId21"/>
    <p:sldId id="259" r:id="rId22"/>
    <p:sldId id="270" r:id="rId23"/>
    <p:sldId id="275" r:id="rId24"/>
    <p:sldId id="274" r:id="rId25"/>
    <p:sldId id="273" r:id="rId26"/>
    <p:sldId id="286" r:id="rId27"/>
    <p:sldId id="285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24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7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323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 надо</a:t>
                      </a:r>
                      <a:r>
                        <a:rPr lang="ru-RU" baseline="0" dirty="0" smtClean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</a:t>
                      </a:r>
                      <a:r>
                        <a:rPr lang="ru-RU" baseline="0" dirty="0" smtClean="0"/>
                        <a:t> надо 4 сравнения.</a:t>
                      </a:r>
                      <a:r>
                        <a:rPr lang="en-US" baseline="0" dirty="0" smtClean="0"/>
                        <a:t> Win?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 надо</a:t>
                      </a:r>
                      <a:r>
                        <a:rPr lang="ru-RU" baseline="0" dirty="0" smtClean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</a:t>
                      </a:r>
                      <a:r>
                        <a:rPr lang="ru-RU" baseline="0" dirty="0" smtClean="0"/>
                        <a:t> надо 4 сравнения.</a:t>
                      </a:r>
                      <a:r>
                        <a:rPr lang="en-US" baseline="0" dirty="0" smtClean="0"/>
                        <a:t> Win?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 smtClean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Скорость линейного чтения ≈100 </a:t>
            </a:r>
            <a:r>
              <a:rPr lang="en-US" dirty="0" smtClean="0"/>
              <a:t>MB/sec, </a:t>
            </a:r>
            <a:r>
              <a:rPr lang="ru-RU" dirty="0" smtClean="0"/>
              <a:t>т.е. </a:t>
            </a:r>
            <a:r>
              <a:rPr lang="ru-RU" dirty="0" smtClean="0"/>
              <a:t>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ru-RU" dirty="0" smtClean="0"/>
              <a:t>на 1 </a:t>
            </a:r>
            <a:r>
              <a:rPr lang="en-US" dirty="0" smtClean="0"/>
              <a:t>MB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Время позиционирования головки</a:t>
            </a:r>
            <a:r>
              <a:rPr lang="en-US" dirty="0" smtClean="0"/>
              <a:t> </a:t>
            </a:r>
            <a:r>
              <a:rPr lang="ru-RU" dirty="0" smtClean="0"/>
              <a:t>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/>
                <a:gridCol w="2603157"/>
                <a:gridCol w="6096000"/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 на начало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Чтение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Поиск (список уместился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10msec</a:t>
                      </a:r>
                    </a:p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1msec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1MB)</a:t>
                      </a:r>
                    </a:p>
                    <a:p>
                      <a:r>
                        <a:rPr lang="en-US" dirty="0" smtClean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 smtClean="0"/>
                        <a:t>меньше, чем в </a:t>
                      </a:r>
                      <a:r>
                        <a:rPr lang="en-US" dirty="0" smtClean="0"/>
                        <a:t>40msec </a:t>
                      </a:r>
                      <a:r>
                        <a:rPr lang="ru-RU" dirty="0" smtClean="0"/>
                        <a:t>мы не уложимся.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Image result for disk defragm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554481"/>
            <a:ext cx="63341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3849"/>
              </p:ext>
            </p:extLst>
          </p:nvPr>
        </p:nvGraphicFramePr>
        <p:xfrm>
          <a:off x="0" y="365761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7556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Та же проблема с</a:t>
                      </a:r>
                      <a:r>
                        <a:rPr lang="ru-RU" sz="2400" baseline="0" dirty="0" smtClean="0"/>
                        <a:t> содержимым файлов: их надо располагать так, чтобы не создавать случайного доступа к диску.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1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5423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r>
                        <a:rPr lang="en-US" baseline="0" dirty="0" smtClean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 + </a:t>
                      </a:r>
                      <a:r>
                        <a:rPr lang="ru-RU" baseline="0" dirty="0" smtClean="0"/>
                        <a:t>компьютер, который прячет сложность работы с </a:t>
                      </a:r>
                      <a:r>
                        <a:rPr lang="en-US" baseline="0" dirty="0" smtClean="0"/>
                        <a:t>“rewrite blocks”.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+ быстрый линейный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ru-RU" baseline="0" dirty="0" smtClean="0"/>
                        <a:t>500</a:t>
                      </a:r>
                      <a:r>
                        <a:rPr lang="en-US" baseline="0" dirty="0" smtClean="0"/>
                        <a:t> MB/sec sequential read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быстрый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произвольный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en-US" baseline="0" dirty="0" smtClean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деградация производительности со временем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желательна специальной поддержки со стороны ОС, например, </a:t>
                      </a:r>
                      <a:r>
                        <a:rPr lang="en-US" baseline="0" dirty="0" smtClean="0"/>
                        <a:t>ATA TRIM.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1575"/>
              </p:ext>
            </p:extLst>
          </p:nvPr>
        </p:nvGraphicFramePr>
        <p:xfrm>
          <a:off x="0" y="365760"/>
          <a:ext cx="12192000" cy="55769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r>
                        <a:rPr lang="en-US" baseline="0" dirty="0" smtClean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 + </a:t>
                      </a:r>
                      <a:r>
                        <a:rPr lang="ru-RU" baseline="0" dirty="0" smtClean="0"/>
                        <a:t>компьютер, который прячет сложность работы с </a:t>
                      </a:r>
                      <a:r>
                        <a:rPr lang="en-US" baseline="0" dirty="0" smtClean="0"/>
                        <a:t>“rewrite blocks”.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+ быстрый линейный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ru-RU" baseline="0" dirty="0" smtClean="0"/>
                        <a:t>500</a:t>
                      </a:r>
                      <a:r>
                        <a:rPr lang="en-US" baseline="0" dirty="0" smtClean="0"/>
                        <a:t> MB/sec sequential read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быстрый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произвольный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en-US" baseline="0" dirty="0" smtClean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деградация производительности со временем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желательна специальной поддержки со стороны ОС, например, </a:t>
                      </a:r>
                      <a:r>
                        <a:rPr lang="en-US" baseline="0" dirty="0" smtClean="0"/>
                        <a:t>ATA TRIM.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NVM</a:t>
                      </a:r>
                      <a:r>
                        <a:rPr lang="en-US" baseline="0" dirty="0" smtClean="0"/>
                        <a:t> (Non-Volatile Memory)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r>
                        <a:rPr lang="ru-RU" baseline="0" dirty="0" smtClean="0"/>
                        <a:t> с произвольным доступом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которая</a:t>
                      </a:r>
                      <a:r>
                        <a:rPr lang="ru-RU" baseline="0" dirty="0" smtClean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 smtClean="0"/>
                        <a:t>+ по скорости сопоставима с </a:t>
                      </a:r>
                      <a:r>
                        <a:rPr lang="en-US" baseline="0" dirty="0" smtClean="0"/>
                        <a:t>DRAM,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объём – единицы терабайт,</a:t>
                      </a:r>
                    </a:p>
                    <a:p>
                      <a:r>
                        <a:rPr lang="ru-RU" baseline="0" dirty="0" smtClean="0"/>
                        <a:t>- пока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разработчики не понимают, как поддержать </a:t>
                      </a:r>
                      <a:r>
                        <a:rPr lang="en-US" baseline="0" dirty="0" smtClean="0"/>
                        <a:t>NVM </a:t>
                      </a:r>
                      <a:r>
                        <a:rPr lang="ru-RU" baseline="0" dirty="0" smtClean="0"/>
                        <a:t>со стороны ОС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endParaRPr 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API </a:t>
                      </a:r>
                      <a:r>
                        <a:rPr lang="ru-RU" sz="3200" dirty="0" smtClean="0"/>
                        <a:t>для чтения/записи файлов</a:t>
                      </a:r>
                      <a:r>
                        <a:rPr lang="en-US" sz="3200" dirty="0" smtClean="0"/>
                        <a:t>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 smtClean="0"/>
            </a:br>
            <a:r>
              <a:rPr lang="ru-RU" sz="2000" dirty="0" smtClean="0"/>
              <a:t>разных устройствах.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44161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– древовидная с одним корнем: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24598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– древовидная с одним корнем: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65297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– древовидная с одним корнем: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Filesystem Hierarchy Standard:</a:t>
                      </a:r>
                    </a:p>
                    <a:p>
                      <a:r>
                        <a:rPr lang="en-US" dirty="0" smtClean="0"/>
                        <a:t>Linux: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http://refspecs.linuxfoundation.org/FHS_2.3/fhs-2.3.pdf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FreeBSD: </a:t>
                      </a:r>
                      <a:r>
                        <a:rPr lang="en-US" dirty="0" smtClean="0">
                          <a:hlinkClick r:id="rId4"/>
                        </a:rPr>
                        <a:t>https://www.freebsd.org/doc/handbook/dirstructure.html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29648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– древовидная с одним корнем: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Filesystem Hierarchy Standard:</a:t>
                      </a:r>
                    </a:p>
                    <a:p>
                      <a:r>
                        <a:rPr lang="en-US" dirty="0" smtClean="0"/>
                        <a:t>Linux: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http://refspecs.linuxfoundation.org/FHS_2.3/fhs-2.3.pdf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FreeBSD: </a:t>
                      </a:r>
                      <a:r>
                        <a:rPr lang="en-US" dirty="0" smtClean="0">
                          <a:hlinkClick r:id="rId4"/>
                        </a:rPr>
                        <a:t>https://www.freebsd.org/doc/handbook/dirstructure.html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\Global??\C:\foo\bar.txt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Проблема</a:t>
                      </a:r>
                      <a:r>
                        <a:rPr lang="ru-RU" baseline="0" dirty="0" smtClean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ФС – видимая</a:t>
                      </a:r>
                      <a:r>
                        <a:rPr lang="ru-RU" baseline="0" dirty="0" smtClean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– механизм</a:t>
                      </a:r>
                      <a:r>
                        <a:rPr lang="ru-RU" baseline="0" dirty="0" smtClean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endParaRPr 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Если файлов тысячи, то</a:t>
            </a:r>
            <a:br>
              <a:rPr lang="ru-RU" dirty="0" smtClean="0"/>
            </a:br>
            <a:r>
              <a:rPr lang="ru-RU" dirty="0" smtClean="0"/>
              <a:t>список становится неудобным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r>
                        <a:rPr lang="en-US" sz="4000" dirty="0" smtClean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упорядочивать их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r>
                        <a:rPr lang="en-US" sz="4000" dirty="0" smtClean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упорядочивать их</a:t>
                      </a:r>
                      <a:r>
                        <a:rPr lang="en-US" sz="4000" dirty="0" smtClean="0"/>
                        <a:t>,</a:t>
                      </a:r>
                      <a:endParaRPr lang="ru-RU" sz="40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предоставлять</a:t>
                      </a:r>
                      <a:r>
                        <a:rPr lang="ru-RU" sz="4000" baseline="0" dirty="0" smtClean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/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ru-RU" sz="3600" dirty="0" smtClean="0"/>
                        <a:t>хранят данные на том компьютере, где исполняется ОС.</a:t>
                      </a:r>
                      <a:endParaRPr lang="ru-RU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 smtClean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есть</a:t>
                      </a:r>
                      <a:r>
                        <a:rPr lang="ru-RU" sz="2400" baseline="0" dirty="0" smtClean="0"/>
                        <a:t> у жёсткого диска</a:t>
                      </a:r>
                      <a:r>
                        <a:rPr lang="ru-RU" sz="2400" dirty="0" smtClean="0"/>
                        <a:t>:</a:t>
                      </a:r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* прочесть сектор</a:t>
                      </a:r>
                      <a:r>
                        <a:rPr lang="en-US" sz="2000" baseline="30000" dirty="0" smtClean="0"/>
                        <a:t>*</a:t>
                      </a:r>
                      <a:r>
                        <a:rPr lang="ru-RU" sz="2000" dirty="0" smtClean="0"/>
                        <a:t> номер </a:t>
                      </a:r>
                      <a:r>
                        <a:rPr lang="en-US" sz="2000" dirty="0" smtClean="0"/>
                        <a:t>N</a:t>
                      </a:r>
                      <a:r>
                        <a:rPr lang="ru-RU" sz="2000" dirty="0" smtClean="0"/>
                        <a:t>,</a:t>
                      </a:r>
                    </a:p>
                    <a:p>
                      <a:r>
                        <a:rPr lang="ru-RU" sz="2000" dirty="0" smtClean="0"/>
                        <a:t>* записать</a:t>
                      </a:r>
                      <a:r>
                        <a:rPr lang="ru-RU" sz="2000" baseline="0" dirty="0" smtClean="0"/>
                        <a:t> сектор номер </a:t>
                      </a:r>
                      <a:r>
                        <a:rPr lang="en-US" sz="2000" baseline="0" dirty="0" smtClean="0"/>
                        <a:t>M</a:t>
                      </a:r>
                      <a:r>
                        <a:rPr lang="ru-RU" sz="2000" dirty="0" smtClean="0"/>
                        <a:t>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7780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4064000"/>
                <a:gridCol w="4064000"/>
                <a:gridCol w="2032000"/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есть</a:t>
                      </a:r>
                      <a:r>
                        <a:rPr lang="ru-RU" sz="2400" baseline="0" dirty="0" smtClean="0"/>
                        <a:t> у жёсткого диска</a:t>
                      </a:r>
                      <a:r>
                        <a:rPr lang="ru-RU" sz="2400" dirty="0" smtClean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* прочесть сектор</a:t>
                      </a:r>
                      <a:r>
                        <a:rPr lang="en-US" sz="2000" baseline="30000" dirty="0" smtClean="0"/>
                        <a:t>*</a:t>
                      </a:r>
                      <a:r>
                        <a:rPr lang="ru-RU" sz="2000" dirty="0" smtClean="0"/>
                        <a:t> номер </a:t>
                      </a:r>
                      <a:r>
                        <a:rPr lang="en-US" sz="2000" dirty="0" smtClean="0"/>
                        <a:t>N</a:t>
                      </a:r>
                      <a:r>
                        <a:rPr lang="ru-RU" sz="2000" dirty="0" smtClean="0"/>
                        <a:t>,</a:t>
                      </a:r>
                    </a:p>
                    <a:p>
                      <a:r>
                        <a:rPr lang="ru-RU" sz="2000" dirty="0" smtClean="0"/>
                        <a:t>* записать</a:t>
                      </a:r>
                      <a:r>
                        <a:rPr lang="ru-RU" sz="2000" baseline="0" dirty="0" smtClean="0"/>
                        <a:t> сектор номер </a:t>
                      </a:r>
                      <a:r>
                        <a:rPr lang="en-US" sz="2000" baseline="0" dirty="0" smtClean="0"/>
                        <a:t>M</a:t>
                      </a:r>
                      <a:r>
                        <a:rPr lang="ru-RU" sz="2000" dirty="0" smtClean="0"/>
                        <a:t>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Задача ФС: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создавать каталоги и файлы,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отыскивать каталоги и файлы по имени,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писать данные в файлы и читать их,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делать вышеперечисленное надёжно и эффективно.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1670</Words>
  <Application>Microsoft Office PowerPoint</Application>
  <PresentationFormat>Widescreen</PresentationFormat>
  <Paragraphs>402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22</cp:revision>
  <dcterms:created xsi:type="dcterms:W3CDTF">2016-09-20T13:25:15Z</dcterms:created>
  <dcterms:modified xsi:type="dcterms:W3CDTF">2016-09-21T09:13:00Z</dcterms:modified>
</cp:coreProperties>
</file>