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80" r:id="rId3"/>
    <p:sldId id="369" r:id="rId4"/>
    <p:sldId id="377" r:id="rId5"/>
    <p:sldId id="367" r:id="rId6"/>
    <p:sldId id="370" r:id="rId7"/>
    <p:sldId id="372" r:id="rId8"/>
    <p:sldId id="371" r:id="rId9"/>
    <p:sldId id="375" r:id="rId10"/>
    <p:sldId id="374" r:id="rId11"/>
    <p:sldId id="373" r:id="rId12"/>
    <p:sldId id="376" r:id="rId13"/>
    <p:sldId id="363" r:id="rId14"/>
    <p:sldId id="385" r:id="rId15"/>
    <p:sldId id="365" r:id="rId16"/>
    <p:sldId id="379" r:id="rId17"/>
    <p:sldId id="360" r:id="rId18"/>
    <p:sldId id="380" r:id="rId19"/>
    <p:sldId id="381" r:id="rId20"/>
    <p:sldId id="382" r:id="rId21"/>
    <p:sldId id="383" r:id="rId22"/>
    <p:sldId id="366" r:id="rId23"/>
    <p:sldId id="38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529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384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3915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08917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359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3580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0758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24931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87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039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23101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4761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540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1472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4377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560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656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181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33balance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460/pdf/p650-lehman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44.2782&amp;rep=rep1&amp;type=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enstopford.com/2015/02/14/log-structured-merge-tree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73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9729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8642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5612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63471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59368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2565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090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6464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9016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2632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9279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5954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3966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719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917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50027" y="4386653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1670"/>
              </p:ext>
            </p:extLst>
          </p:nvPr>
        </p:nvGraphicFramePr>
        <p:xfrm>
          <a:off x="9014155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4964"/>
              </p:ext>
            </p:extLst>
          </p:nvPr>
        </p:nvGraphicFramePr>
        <p:xfrm>
          <a:off x="7259933" y="4651593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38370"/>
              </p:ext>
            </p:extLst>
          </p:nvPr>
        </p:nvGraphicFramePr>
        <p:xfrm>
          <a:off x="9014156" y="4657452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9632"/>
              </p:ext>
            </p:extLst>
          </p:nvPr>
        </p:nvGraphicFramePr>
        <p:xfrm>
          <a:off x="10982097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7573"/>
              </p:ext>
            </p:extLst>
          </p:nvPr>
        </p:nvGraphicFramePr>
        <p:xfrm>
          <a:off x="8587726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4450"/>
              </p:ext>
            </p:extLst>
          </p:nvPr>
        </p:nvGraphicFramePr>
        <p:xfrm>
          <a:off x="952119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3734"/>
              </p:ext>
            </p:extLst>
          </p:nvPr>
        </p:nvGraphicFramePr>
        <p:xfrm>
          <a:off x="765425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001"/>
              </p:ext>
            </p:extLst>
          </p:nvPr>
        </p:nvGraphicFramePr>
        <p:xfrm>
          <a:off x="678940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30077"/>
              </p:ext>
            </p:extLst>
          </p:nvPr>
        </p:nvGraphicFramePr>
        <p:xfrm>
          <a:off x="1045466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4088"/>
              </p:ext>
            </p:extLst>
          </p:nvPr>
        </p:nvGraphicFramePr>
        <p:xfrm>
          <a:off x="11388131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Straight Arrow Connector 119"/>
          <p:cNvCxnSpPr/>
          <p:nvPr/>
        </p:nvCxnSpPr>
        <p:spPr>
          <a:xfrm flipH="1">
            <a:off x="7578058" y="4374924"/>
            <a:ext cx="1455587" cy="2766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384069" y="4374924"/>
            <a:ext cx="3593" cy="2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757575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107533" y="5023701"/>
            <a:ext cx="152399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890329" y="5023701"/>
            <a:ext cx="82054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8905851" y="5048825"/>
            <a:ext cx="104402" cy="280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734918" y="5048825"/>
            <a:ext cx="104402" cy="273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0772788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1618347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54885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6764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01819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52392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6482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7304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1076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334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084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939216"/>
              </p:ext>
            </p:extLst>
          </p:nvPr>
        </p:nvGraphicFramePr>
        <p:xfrm>
          <a:off x="-1" y="365761"/>
          <a:ext cx="1219200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2-3-деревья взаимно</a:t>
                      </a:r>
                      <a:r>
                        <a:rPr lang="ru-RU" baseline="0" dirty="0"/>
                        <a:t>-однозначно соответствуют красно-чёрным: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В деталях рассказано здесь:</a:t>
                      </a:r>
                      <a:br>
                        <a:rPr lang="ru-RU" baseline="0" dirty="0"/>
                      </a:br>
                      <a:r>
                        <a:rPr lang="en-US" baseline="0" dirty="0">
                          <a:hlinkClick r:id="rId3"/>
                        </a:rPr>
                        <a:t>https://algs4.cs.princeton.edu/33balanced/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04082"/>
              </p:ext>
            </p:extLst>
          </p:nvPr>
        </p:nvGraphicFramePr>
        <p:xfrm>
          <a:off x="3561854" y="1369948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riangle 11"/>
          <p:cNvSpPr/>
          <p:nvPr/>
        </p:nvSpPr>
        <p:spPr>
          <a:xfrm>
            <a:off x="730548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2902467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5059396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1458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3377" y="1731627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4244901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019"/>
              </p:ext>
            </p:extLst>
          </p:nvPr>
        </p:nvGraphicFramePr>
        <p:xfrm>
          <a:off x="3561854" y="3748214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riangle 18"/>
          <p:cNvSpPr/>
          <p:nvPr/>
        </p:nvSpPr>
        <p:spPr>
          <a:xfrm>
            <a:off x="730548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21" name="Triangle 20"/>
          <p:cNvSpPr/>
          <p:nvPr/>
        </p:nvSpPr>
        <p:spPr>
          <a:xfrm>
            <a:off x="2902467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23" name="Triangle 22"/>
          <p:cNvSpPr/>
          <p:nvPr/>
        </p:nvSpPr>
        <p:spPr>
          <a:xfrm>
            <a:off x="5059396" y="4609733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44901" y="4109893"/>
            <a:ext cx="1830395" cy="49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5280"/>
              </p:ext>
            </p:extLst>
          </p:nvPr>
        </p:nvGraphicFramePr>
        <p:xfrm>
          <a:off x="2477488" y="4307972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746448" y="4673732"/>
            <a:ext cx="731040" cy="37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0535" y="4673732"/>
            <a:ext cx="737386" cy="36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2819011" y="4097173"/>
            <a:ext cx="742842" cy="210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782659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br>
              <a:rPr lang="ru-RU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94365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200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Есть проблемы: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Вставки</a:t>
                      </a:r>
                      <a:r>
                        <a:rPr lang="ru-RU" baseline="0" dirty="0"/>
                        <a:t> и удаления создают случайное </a:t>
                      </a:r>
                      <a:r>
                        <a:rPr lang="en-US" baseline="0" dirty="0"/>
                        <a:t>IO,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Удаление зачастую реализуется нетривиально, или оставляет много мусора,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многопоточной среде надо брать блокировки сразу на весь путь до листа.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31063" y="922231"/>
            <a:ext cx="546245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узлах хранятся массивы</a:t>
            </a:r>
            <a:r>
              <a:rPr lang="en-US" dirty="0"/>
              <a:t> </a:t>
            </a:r>
            <a:r>
              <a:rPr lang="ru-RU" dirty="0"/>
              <a:t>пар </a:t>
            </a:r>
            <a:r>
              <a:rPr lang="en-US" dirty="0"/>
              <a:t>(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),</a:t>
            </a:r>
            <a:br>
              <a:rPr lang="en-US" dirty="0"/>
            </a:br>
            <a:r>
              <a:rPr lang="ru-RU" dirty="0"/>
              <a:t>упорядоченные по возрастанию ключей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Массивы</a:t>
            </a:r>
            <a:r>
              <a:rPr lang="en-US" dirty="0"/>
              <a:t> </a:t>
            </a:r>
            <a:r>
              <a:rPr lang="ru-RU" dirty="0"/>
              <a:t>имеют ограниченную длину:</a:t>
            </a:r>
            <a:br>
              <a:rPr lang="ru-RU" dirty="0"/>
            </a:br>
            <a:r>
              <a:rPr lang="ru-RU" dirty="0"/>
              <a:t>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2L </a:t>
            </a:r>
            <a:r>
              <a:rPr lang="ru-RU" dirty="0"/>
              <a:t>элементов,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Указатели на страницы данных хранятся в листьях,</a:t>
            </a:r>
            <a:br>
              <a:rPr lang="ru-RU" dirty="0"/>
            </a:br>
            <a:r>
              <a:rPr lang="ru-RU" dirty="0"/>
              <a:t>во внутренних узлах – ссылки на страницы</a:t>
            </a:r>
            <a:br>
              <a:rPr lang="ru-RU" dirty="0"/>
            </a:br>
            <a:r>
              <a:rPr lang="ru-RU" dirty="0"/>
              <a:t>с узлами-потомками,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листья расположены на одной глубине,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Указатель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ссылается на поддерево с ключами</a:t>
            </a:r>
            <a:br>
              <a:rPr lang="en-US" dirty="0"/>
            </a:br>
            <a:r>
              <a:rPr lang="ru-RU" dirty="0"/>
              <a:t>в диапазоне </a:t>
            </a:r>
            <a:r>
              <a:rPr lang="en-US" dirty="0"/>
              <a:t>[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, k</a:t>
            </a:r>
            <a:r>
              <a:rPr lang="en-US" baseline="-25000" dirty="0"/>
              <a:t>i+1</a:t>
            </a:r>
            <a:r>
              <a:rPr lang="en-US" dirty="0"/>
              <a:t>) (</a:t>
            </a:r>
            <a:r>
              <a:rPr lang="ru-RU" dirty="0"/>
              <a:t>внимание: </a:t>
            </a:r>
            <a:r>
              <a:rPr lang="en-US" dirty="0"/>
              <a:t>k</a:t>
            </a:r>
            <a:r>
              <a:rPr lang="en-US" baseline="-25000" dirty="0"/>
              <a:t>m+1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при вставке происходит переполнение узла,</a:t>
            </a:r>
            <a:br>
              <a:rPr lang="ru-RU" dirty="0"/>
            </a:br>
            <a:r>
              <a:rPr lang="ru-RU" dirty="0"/>
              <a:t>то он разделяется на два узла длины </a:t>
            </a:r>
            <a:r>
              <a:rPr lang="en-US" dirty="0"/>
              <a:t>L, </a:t>
            </a:r>
            <a:r>
              <a:rPr lang="ru-RU" dirty="0"/>
              <a:t>а средний</a:t>
            </a:r>
            <a:br>
              <a:rPr lang="ru-RU" dirty="0"/>
            </a:br>
            <a:r>
              <a:rPr lang="ru-RU" dirty="0"/>
              <a:t>элемент перемещается в родительский узел.</a:t>
            </a:r>
          </a:p>
        </p:txBody>
      </p:sp>
    </p:spTree>
    <p:extLst>
      <p:ext uri="{BB962C8B-B14F-4D97-AF65-F5344CB8AC3E}">
        <p14:creationId xmlns:p14="http://schemas.microsoft.com/office/powerpoint/2010/main" val="31599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1783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30000" dirty="0"/>
                        <a:t>link</a:t>
                      </a:r>
                      <a:r>
                        <a:rPr lang="en-US" sz="2400" dirty="0"/>
                        <a:t>-</a:t>
                      </a:r>
                      <a:r>
                        <a:rPr lang="ru-RU" sz="2400" dirty="0"/>
                        <a:t>деревья</a:t>
                      </a:r>
                      <a:r>
                        <a:rPr lang="en-US" sz="2400" dirty="0"/>
                        <a:t> (Lehman, Yao)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При расщеплении узла не обязательно модифицировать родителя</a:t>
                      </a:r>
                      <a:r>
                        <a:rPr lang="ru-RU" baseline="0" dirty="0"/>
                        <a:t> – хватит проставить ссылку на правого соседа,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а родительский узел можно модифицировать потом.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aseline="0" dirty="0"/>
                        <a:t>В итоге, в каждый момент времени достаточно держать блокировку только на одном узле.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>
                          <a:hlinkClick r:id="rId3"/>
                        </a:rPr>
                        <a:t>https://www.csd.uoc.gr/~hy460/pdf/p650-lehman.pdf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31313"/>
              </p:ext>
            </p:extLst>
          </p:nvPr>
        </p:nvGraphicFramePr>
        <p:xfrm>
          <a:off x="174367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98812"/>
              </p:ext>
            </p:extLst>
          </p:nvPr>
        </p:nvGraphicFramePr>
        <p:xfrm>
          <a:off x="3325342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55163"/>
              </p:ext>
            </p:extLst>
          </p:nvPr>
        </p:nvGraphicFramePr>
        <p:xfrm>
          <a:off x="4907007" y="347156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88672" y="347156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3666"/>
              </p:ext>
            </p:extLst>
          </p:nvPr>
        </p:nvGraphicFramePr>
        <p:xfrm>
          <a:off x="7127103" y="347698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1852"/>
              </p:ext>
            </p:extLst>
          </p:nvPr>
        </p:nvGraphicFramePr>
        <p:xfrm>
          <a:off x="332534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0966"/>
              </p:ext>
            </p:extLst>
          </p:nvPr>
        </p:nvGraphicFramePr>
        <p:xfrm>
          <a:off x="6488672" y="278102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2395839" y="3151863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977504" y="3151863"/>
            <a:ext cx="0" cy="3251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456670" y="3151863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7628238" y="3151863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58633" y="277710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00395"/>
              </p:ext>
            </p:extLst>
          </p:nvPr>
        </p:nvGraphicFramePr>
        <p:xfrm>
          <a:off x="4079024" y="2090484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3977504" y="2461324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22789" y="2461324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19244"/>
              </p:ext>
            </p:extLst>
          </p:nvPr>
        </p:nvGraphicFramePr>
        <p:xfrm>
          <a:off x="5350395" y="132835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943277" y="208811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4731186" y="1699192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88672" y="1688212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3048001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ight Arrow 28"/>
          <p:cNvSpPr/>
          <p:nvPr/>
        </p:nvSpPr>
        <p:spPr>
          <a:xfrm>
            <a:off x="4622553" y="359993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Right Arrow 30"/>
          <p:cNvSpPr/>
          <p:nvPr/>
        </p:nvSpPr>
        <p:spPr>
          <a:xfrm>
            <a:off x="6216054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Right Arrow 33"/>
          <p:cNvSpPr/>
          <p:nvPr/>
        </p:nvSpPr>
        <p:spPr>
          <a:xfrm>
            <a:off x="6849762" y="360466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ight Arrow 34"/>
          <p:cNvSpPr/>
          <p:nvPr/>
        </p:nvSpPr>
        <p:spPr>
          <a:xfrm>
            <a:off x="4626839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Right Arrow 35"/>
          <p:cNvSpPr/>
          <p:nvPr/>
        </p:nvSpPr>
        <p:spPr>
          <a:xfrm>
            <a:off x="6216053" y="2888487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Right Arrow 36"/>
          <p:cNvSpPr/>
          <p:nvPr/>
        </p:nvSpPr>
        <p:spPr>
          <a:xfrm>
            <a:off x="5383348" y="2203475"/>
            <a:ext cx="277341" cy="146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0" y="6194050"/>
            <a:ext cx="383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</a:t>
            </a:r>
            <a:r>
              <a:rPr lang="ru-RU" sz="1600" i="1" dirty="0">
                <a:solidFill>
                  <a:schemeClr val="bg1">
                    <a:lumMod val="65000"/>
                  </a:schemeClr>
                </a:solidFill>
              </a:rPr>
              <a:t>Используются, например, в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PostgreSQL.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7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644042"/>
              </p:ext>
            </p:extLst>
          </p:nvPr>
        </p:nvGraphicFramePr>
        <p:xfrm>
          <a:off x="0" y="365761"/>
          <a:ext cx="12192000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Слияние двух </a:t>
                      </a:r>
                      <a:r>
                        <a:rPr lang="en-US" sz="2400" dirty="0"/>
                        <a:t>B-</a:t>
                      </a:r>
                      <a:r>
                        <a:rPr lang="ru-RU" sz="2400" dirty="0"/>
                        <a:t>деревьев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Заметим,</a:t>
                      </a:r>
                      <a:r>
                        <a:rPr lang="ru-RU" baseline="0" dirty="0"/>
                        <a:t> что два множества, представленные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деревьями, легко объединить за линейное время: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итерирование по листьям даёт элементы в порядке возрастания ключей; отсортированные списки ключей из двух деревьев можно объединить в один, как в сортировке слиянием,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отсортированный объединённый список выписываем в страницы, расположенные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Для каждых </a:t>
                      </a:r>
                      <a:r>
                        <a:rPr lang="en-US" baseline="0" dirty="0"/>
                        <a:t>2L-1 </a:t>
                      </a:r>
                      <a:r>
                        <a:rPr lang="ru-RU" baseline="0" dirty="0"/>
                        <a:t>подряд идущих страниц-узлов делаем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страницу; разные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тоже выписываем последовательно,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Аналогично создаём </a:t>
                      </a:r>
                      <a:r>
                        <a:rPr lang="ru-RU" baseline="0" dirty="0" err="1"/>
                        <a:t>директорные</a:t>
                      </a:r>
                      <a:r>
                        <a:rPr lang="ru-RU" baseline="0" dirty="0"/>
                        <a:t> страницы более высокого уровня,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Повторяем до тех пор, пока не напишем одну </a:t>
                      </a:r>
                      <a:r>
                        <a:rPr lang="ru-RU" baseline="0" dirty="0" err="1"/>
                        <a:t>директорную</a:t>
                      </a:r>
                      <a:r>
                        <a:rPr lang="ru-RU" baseline="0" dirty="0"/>
                        <a:t> страницу, которую объявляем корнем объединённого дерева.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Важные свойства: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Обход листьев объединяемых деревьев генерирует преимущественно линейное чтение,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Страницы-листы объединённого дерева выписываются линейно.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8415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LSM-</a:t>
                      </a:r>
                      <a:r>
                        <a:rPr lang="ru-RU" dirty="0"/>
                        <a:t>дерево – это иерархия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Поиск элемента делается по очереди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Вставки делаются только в 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Дерево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возможно, несколько первых</a:t>
                      </a:r>
                      <a:r>
                        <a:rPr lang="en-US" baseline="0" dirty="0"/>
                        <a:t>) </a:t>
                      </a:r>
                      <a:r>
                        <a:rPr lang="ru-RU" baseline="0" dirty="0"/>
                        <a:t>располагается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</a:t>
                      </a:r>
                      <a:r>
                        <a:rPr lang="en-US" baseline="0" dirty="0"/>
                        <a:t> RAM, </a:t>
                      </a:r>
                      <a:r>
                        <a:rPr lang="ru-RU" baseline="0" dirty="0"/>
                        <a:t>гарантируя быструю вставку,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При переполнении дерева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сливается с деревом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ru-RU" baseline="0" dirty="0"/>
                        <a:t>;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полученное дерево объявляется новым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i+1</a:t>
                      </a:r>
                      <a:r>
                        <a:rPr lang="en-US" baseline="0" dirty="0"/>
                        <a:t>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Удаление элемента реализуется как вставка элемента,</a:t>
                      </a:r>
                      <a:br>
                        <a:rPr lang="ru-RU" dirty="0"/>
                      </a:br>
                      <a:r>
                        <a:rPr lang="ru-RU" dirty="0"/>
                        <a:t>помеченного флагом «удалённый»</a:t>
                      </a:r>
                      <a:r>
                        <a:rPr lang="en-US" dirty="0"/>
                        <a:t>*</a:t>
                      </a:r>
                      <a:r>
                        <a:rPr lang="ru-RU" dirty="0"/>
                        <a:t>. Фактическое удаление</a:t>
                      </a:r>
                      <a:br>
                        <a:rPr lang="ru-RU" dirty="0"/>
                      </a:br>
                      <a:r>
                        <a:rPr lang="ru-RU" dirty="0"/>
                        <a:t>произойдёт при слиянии деревьев.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Факт: оптимальная производительность вставок 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дерево (наименьшие накладные расходы на слияния)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достигается, если число элементов в деревьях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 </a:t>
                      </a:r>
                      <a:r>
                        <a:rPr lang="ru-RU" baseline="0" dirty="0"/>
                        <a:t>образует геометрическую прогрессию.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3"/>
                        </a:rPr>
                        <a:t>http://citeseerx.ist.psu.edu/viewdoc/download?doi=10.1.1.44.2782&amp;rep=rep1&amp;type=pdf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4"/>
                        </a:rPr>
                        <a:t>http://www.benstopford.com/2015/02/14/log-structured-merge-trees/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163272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Такой элемент называется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“tombstone”.</a:t>
            </a:r>
          </a:p>
        </p:txBody>
      </p:sp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390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353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83741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 таком подходе вставки и удаления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почти всегда получаются</a:t>
                      </a:r>
                      <a:br>
                        <a:rPr lang="ru-RU" dirty="0"/>
                      </a:br>
                      <a:r>
                        <a:rPr lang="ru-RU" dirty="0"/>
                        <a:t>очень быстрыми,</a:t>
                      </a:r>
                      <a:r>
                        <a:rPr lang="ru-RU" baseline="0" dirty="0"/>
                        <a:t> </a:t>
                      </a:r>
                      <a:r>
                        <a:rPr lang="ru-RU" dirty="0"/>
                        <a:t>поскольку работают только с деревом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/>
                        <a:t>RAM.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/>
                        <a:t>Но теперь необходимо иногда выполнять слияние деревьев.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Как мы обсудили, это можно сделать быстро и генерировать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только эффективные последовательности чтений и записей.</a:t>
                      </a:r>
                      <a:br>
                        <a:rPr lang="ru-RU" baseline="0" dirty="0"/>
                      </a:br>
                      <a:br>
                        <a:rPr lang="ru-RU" baseline="0" dirty="0"/>
                      </a:br>
                      <a:r>
                        <a:rPr lang="ru-RU" baseline="0" dirty="0"/>
                        <a:t>Остаются две большие проблемы: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Поиск необходимо выполнять не в одном дереве, 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во многих.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</a:t>
                      </a:r>
                      <a:r>
                        <a:rPr lang="ru-RU" baseline="0" dirty="0"/>
                        <a:t>и непредсказуемые задержки: у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мало амортизированное время вставки в дерево, но вставки,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которые приводят к слиянию деревьев, будут исполняться на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несколько порядков дольше, чем типичные вставки, и создадут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много </a:t>
                      </a:r>
                      <a:r>
                        <a:rPr lang="en-US" baseline="0" dirty="0"/>
                        <a:t>IO.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/>
          <p:cNvSpPr/>
          <p:nvPr/>
        </p:nvSpPr>
        <p:spPr>
          <a:xfrm>
            <a:off x="7578811" y="2512541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/>
          <p:cNvSpPr/>
          <p:nvPr/>
        </p:nvSpPr>
        <p:spPr>
          <a:xfrm>
            <a:off x="8468497" y="2117124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/>
          <p:cNvSpPr/>
          <p:nvPr/>
        </p:nvSpPr>
        <p:spPr>
          <a:xfrm>
            <a:off x="9860692" y="1556951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/>
          <p:cNvSpPr/>
          <p:nvPr/>
        </p:nvSpPr>
        <p:spPr>
          <a:xfrm>
            <a:off x="8106033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/>
          <p:cNvSpPr/>
          <p:nvPr/>
        </p:nvSpPr>
        <p:spPr>
          <a:xfrm>
            <a:off x="9489989" y="2574324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7671656" y="3139573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2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72195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75375"/>
              </p:ext>
            </p:extLst>
          </p:nvPr>
        </p:nvGraphicFramePr>
        <p:xfrm>
          <a:off x="1025611" y="929914"/>
          <a:ext cx="10140778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Сегодня мы рассмотрим задачу эффективного</a:t>
                      </a:r>
                      <a:br>
                        <a:rPr lang="ru-RU" sz="3200" dirty="0"/>
                      </a:br>
                      <a:r>
                        <a:rPr lang="ru-RU" sz="3200" dirty="0"/>
                        <a:t>хранения</a:t>
                      </a:r>
                      <a:r>
                        <a:rPr lang="ru-RU" sz="3200" baseline="0" dirty="0"/>
                        <a:t> списков файлов и экстентов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0404"/>
              </p:ext>
            </p:extLst>
          </p:nvPr>
        </p:nvGraphicFramePr>
        <p:xfrm>
          <a:off x="0" y="365761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ru-RU" baseline="0" dirty="0"/>
                        <a:t>Поиск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</a:t>
                      </a:r>
                      <a:r>
                        <a:rPr lang="en-US" baseline="0" dirty="0"/>
                        <a:t>LSM-</a:t>
                      </a:r>
                      <a:r>
                        <a:rPr lang="ru-RU" baseline="0" dirty="0"/>
                        <a:t>дереве приходится реализовывать как несколько поисков по его составляющим разных уровней.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Можно избежать поиска во многих деревьях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ru-RU" baseline="0" dirty="0"/>
                        <a:t>, если научиться быстро определять, что искомого ключа в </a:t>
                      </a:r>
                      <a:r>
                        <a:rPr lang="en-US" baseline="0" dirty="0" err="1"/>
                        <a:t>T</a:t>
                      </a:r>
                      <a:r>
                        <a:rPr lang="en-US" baseline="-25000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содержится.  Это делает фильтр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, вероятностная структура данных, которая по множеству и ключу может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выдавать ответы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элемента в множестве нет,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элемент в множестве может присутствовать.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Конструкция фильтра </a:t>
                      </a:r>
                      <a:r>
                        <a:rPr lang="ru-RU" baseline="0" dirty="0" err="1"/>
                        <a:t>Блума</a:t>
                      </a:r>
                      <a:r>
                        <a:rPr lang="ru-RU" baseline="0" dirty="0"/>
                        <a:t>: пусть имеется битовый массив длиной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и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независимых хеш-функций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, принимающих значения в диапазоне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При вставке элемента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установим в 1 биты, стоящие на местах </a:t>
                      </a:r>
                      <a:r>
                        <a:rPr lang="en-US" baseline="0" dirty="0"/>
                        <a:t>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Для проверки отсутствия элемента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проверим,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установлены ли биты на позициях</a:t>
                      </a:r>
                      <a:r>
                        <a:rPr lang="en-US" baseline="0" dirty="0"/>
                        <a:t>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Если элементы </a:t>
                      </a:r>
                      <a:r>
                        <a:rPr lang="en-US" baseline="0" dirty="0"/>
                        <a:t>x</a:t>
                      </a:r>
                      <a:r>
                        <a:rPr lang="ru-RU" baseline="0" dirty="0"/>
                        <a:t> берутся из множества мощностью </a:t>
                      </a:r>
                      <a:r>
                        <a:rPr lang="en-US" b="1" baseline="0" dirty="0"/>
                        <a:t>N</a:t>
                      </a:r>
                      <a:r>
                        <a:rPr lang="ru-RU" baseline="0" dirty="0"/>
                        <a:t> и вероятность неправильного ответа «может присутствовать» не должна превышать </a:t>
                      </a:r>
                      <a:r>
                        <a:rPr lang="en-US" b="1" baseline="0" dirty="0"/>
                        <a:t>p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то для построения фильтра надо взять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k &gt;= -log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(p)</a:t>
                      </a:r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ru-RU" baseline="0" dirty="0"/>
                        <a:t>хеш-функций и битовый массив длины</a:t>
                      </a:r>
                      <a:endParaRPr lang="en-US" baseline="0" dirty="0"/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m &gt;= k*N / ln(2)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6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70352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Написать </a:t>
                      </a:r>
                      <a:r>
                        <a:rPr lang="en-US" dirty="0"/>
                        <a:t>B-</a:t>
                      </a:r>
                      <a:r>
                        <a:rPr lang="ru-RU" dirty="0"/>
                        <a:t>дерево,</a:t>
                      </a:r>
                      <a:r>
                        <a:rPr lang="ru-RU" baseline="0" dirty="0"/>
                        <a:t> которое хранит пары из 64-битного ключа и 64-битного значения. Удаление сделать как вставку</a:t>
                      </a:r>
                      <a:br>
                        <a:rPr lang="ru-RU" baseline="0" dirty="0"/>
                      </a:br>
                      <a:r>
                        <a:rPr lang="ru-RU" baseline="0" dirty="0"/>
                        <a:t>маркера удаления.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Написать функцию для слияния двух </a:t>
                      </a:r>
                      <a:r>
                        <a:rPr lang="en-US" baseline="0" dirty="0"/>
                        <a:t>B-</a:t>
                      </a:r>
                      <a:r>
                        <a:rPr lang="ru-RU" baseline="0" dirty="0"/>
                        <a:t>деревьев.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/>
                        <a:t>Померять скорость вставки элементов со случайными ключами.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8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96290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ru-RU" sz="2400" baseline="0" dirty="0"/>
                        <a:t>Напоминание: </a:t>
                      </a:r>
                      <a:r>
                        <a:rPr lang="ru-RU" sz="2400" u="sng" baseline="0" dirty="0"/>
                        <a:t>как организовать список файлов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ru-RU" dirty="0"/>
                        <a:t>Линейный список, где файлы идут в порядке создания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ru-RU" dirty="0"/>
                        <a:t>Переход на начало списка:</a:t>
                      </a:r>
                      <a:endParaRPr lang="en-US" dirty="0"/>
                    </a:p>
                    <a:p>
                      <a:r>
                        <a:rPr lang="ru-RU" dirty="0"/>
                        <a:t>Чтение списка:</a:t>
                      </a:r>
                      <a:endParaRPr lang="en-US" dirty="0"/>
                    </a:p>
                    <a:p>
                      <a:r>
                        <a:rPr lang="ru-RU" dirty="0"/>
                        <a:t>Поиск (список уместился 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RAM):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10msec</a:t>
                      </a:r>
                    </a:p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 1msec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1MB)</a:t>
                      </a:r>
                    </a:p>
                    <a:p>
                      <a:r>
                        <a:rPr lang="en-US" dirty="0"/>
                        <a:t>&lt;&lt; 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Тут нужны 4 позиционирования читающей головки, т.е.</a:t>
                      </a:r>
                    </a:p>
                    <a:p>
                      <a:r>
                        <a:rPr lang="ru-RU" dirty="0"/>
                        <a:t>меньше, чем в </a:t>
                      </a:r>
                      <a:r>
                        <a:rPr lang="en-US" dirty="0"/>
                        <a:t>40msec </a:t>
                      </a:r>
                      <a:r>
                        <a:rPr lang="ru-RU" dirty="0"/>
                        <a:t>мы не уложимся.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для простоты пусть каждый прямоугольник на рисунке будет непрерывным блоком на диске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5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53379"/>
              </p:ext>
            </p:extLst>
          </p:nvPr>
        </p:nvGraphicFramePr>
        <p:xfrm>
          <a:off x="-1" y="365761"/>
          <a:ext cx="12192001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2-3-</a:t>
                      </a:r>
                      <a:r>
                        <a:rPr lang="ru-RU" dirty="0"/>
                        <a:t>дерево</a:t>
                      </a:r>
                      <a:r>
                        <a:rPr lang="ru-RU" baseline="0" dirty="0"/>
                        <a:t> </a:t>
                      </a:r>
                      <a:r>
                        <a:rPr lang="mr-IN" baseline="0" dirty="0"/>
                        <a:t>–</a:t>
                      </a:r>
                      <a:r>
                        <a:rPr lang="ru-RU" baseline="0" dirty="0"/>
                        <a:t> один из способов хранить множество элементов.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Оно определяется следующими свойствами: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каждый узел содержит один или два элемента из множества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узлы имеют 0, 2 или 3 потомка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дерево идеально сбалансировано,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ru-RU" baseline="0" dirty="0"/>
                        <a:t>значения элементов в узлах упорядочены: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3393"/>
              </p:ext>
            </p:extLst>
          </p:nvPr>
        </p:nvGraphicFramePr>
        <p:xfrm>
          <a:off x="8493613" y="246330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037"/>
              </p:ext>
            </p:extLst>
          </p:nvPr>
        </p:nvGraphicFramePr>
        <p:xfrm>
          <a:off x="1949861" y="2454139"/>
          <a:ext cx="683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riangle 3"/>
          <p:cNvSpPr/>
          <p:nvPr/>
        </p:nvSpPr>
        <p:spPr>
          <a:xfrm>
            <a:off x="141774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8" name="Triangle 7"/>
          <p:cNvSpPr/>
          <p:nvPr/>
        </p:nvSpPr>
        <p:spPr>
          <a:xfrm>
            <a:off x="23095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 </a:t>
            </a:r>
            <a:r>
              <a:rPr lang="en-US" dirty="0"/>
              <a:t>A</a:t>
            </a:r>
          </a:p>
        </p:txBody>
      </p:sp>
      <p:sp>
        <p:nvSpPr>
          <p:cNvPr id="12" name="Triangle 11"/>
          <p:cNvSpPr/>
          <p:nvPr/>
        </p:nvSpPr>
        <p:spPr>
          <a:xfrm>
            <a:off x="56623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Меньше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7834226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Между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9991155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Больше</a:t>
            </a:r>
            <a:r>
              <a:rPr lang="en-US" dirty="0"/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39552" y="2824979"/>
            <a:ext cx="810309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8845" y="2824979"/>
            <a:ext cx="67844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63217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35136" y="2824979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9176660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2816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2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1463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94615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2958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15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979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0278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1557299" y="1698645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0"/>
          </p:cNvCxnSpPr>
          <p:nvPr/>
        </p:nvCxnSpPr>
        <p:spPr>
          <a:xfrm>
            <a:off x="3299490" y="1698645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677" y="3848350"/>
            <a:ext cx="1937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br>
              <a:rPr lang="ru-RU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6" idx="0"/>
            <a:endCxn id="30" idx="2"/>
          </p:cNvCxnSpPr>
          <p:nvPr/>
        </p:nvCxnSpPr>
        <p:spPr>
          <a:xfrm flipV="1">
            <a:off x="1804596" y="3050015"/>
            <a:ext cx="792450" cy="79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9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391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одним элементом: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8353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957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2826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3838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67299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16942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3863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95617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57299" y="1714055"/>
            <a:ext cx="1105941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99490" y="1714055"/>
            <a:ext cx="986864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28958"/>
              </p:ext>
            </p:extLst>
          </p:nvPr>
        </p:nvGraphicFramePr>
        <p:xfrm>
          <a:off x="8661766" y="130847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9040"/>
              </p:ext>
            </p:extLst>
          </p:nvPr>
        </p:nvGraphicFramePr>
        <p:xfrm>
          <a:off x="7237700" y="191328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05104"/>
              </p:ext>
            </p:extLst>
          </p:nvPr>
        </p:nvGraphicFramePr>
        <p:xfrm>
          <a:off x="7237700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98488"/>
              </p:ext>
            </p:extLst>
          </p:nvPr>
        </p:nvGraphicFramePr>
        <p:xfrm>
          <a:off x="9966755" y="191328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7537"/>
              </p:ext>
            </p:extLst>
          </p:nvPr>
        </p:nvGraphicFramePr>
        <p:xfrm>
          <a:off x="6197953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9506"/>
              </p:ext>
            </p:extLst>
          </p:nvPr>
        </p:nvGraphicFramePr>
        <p:xfrm>
          <a:off x="8277447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353"/>
              </p:ext>
            </p:extLst>
          </p:nvPr>
        </p:nvGraphicFramePr>
        <p:xfrm>
          <a:off x="9317194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2195"/>
              </p:ext>
            </p:extLst>
          </p:nvPr>
        </p:nvGraphicFramePr>
        <p:xfrm>
          <a:off x="10356941" y="2649888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7555825" y="1679318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98016" y="1679318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516078" y="2284128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55824" y="2286618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73950" y="2284128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35319" y="2279048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03005" y="2279048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419828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0573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3097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7432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71977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6265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17964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7936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2640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6398" y="4011610"/>
            <a:ext cx="1953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 элемента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br>
              <a:rPr lang="en-US" dirty="0"/>
            </a:br>
            <a:r>
              <a:rPr lang="ru-RU" dirty="0"/>
              <a:t>закончится тут</a:t>
            </a:r>
            <a:endParaRPr lang="en-US" dirty="0"/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920503" y="3186138"/>
            <a:ext cx="142829" cy="82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9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129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9756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5035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65813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48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8410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878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6687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91830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0040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540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563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5292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42240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51529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94874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2433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747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95883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</a:t>
                      </a:r>
                      <a:r>
                        <a:rPr lang="ru-RU" sz="2400" dirty="0"/>
                        <a:t>деревья и красно-чёрные деревья (напоминание)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aseline="0" dirty="0"/>
                        <a:t>Вставка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в узел с двумя элементами: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72018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98751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764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129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47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12511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353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32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2389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07427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418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524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3753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948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222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4375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127422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4941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1665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5004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4988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5237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2958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018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79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8978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4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18134</TotalTime>
  <Words>1272</Words>
  <Application>Microsoft Macintosh PowerPoint</Application>
  <PresentationFormat>Widescreen</PresentationFormat>
  <Paragraphs>546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Artem Anisimov</cp:lastModifiedBy>
  <cp:revision>181</cp:revision>
  <dcterms:created xsi:type="dcterms:W3CDTF">2016-09-20T13:25:15Z</dcterms:created>
  <dcterms:modified xsi:type="dcterms:W3CDTF">2018-11-11T16:24:11Z</dcterms:modified>
</cp:coreProperties>
</file>