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80" r:id="rId3"/>
    <p:sldId id="340" r:id="rId4"/>
    <p:sldId id="347" r:id="rId5"/>
    <p:sldId id="355" r:id="rId6"/>
    <p:sldId id="364" r:id="rId7"/>
    <p:sldId id="365" r:id="rId8"/>
    <p:sldId id="366" r:id="rId9"/>
    <p:sldId id="346" r:id="rId10"/>
    <p:sldId id="348" r:id="rId11"/>
    <p:sldId id="345" r:id="rId12"/>
    <p:sldId id="349" r:id="rId13"/>
    <p:sldId id="351" r:id="rId14"/>
    <p:sldId id="363" r:id="rId15"/>
    <p:sldId id="352" r:id="rId16"/>
    <p:sldId id="342" r:id="rId17"/>
    <p:sldId id="343" r:id="rId18"/>
    <p:sldId id="344" r:id="rId19"/>
    <p:sldId id="356" r:id="rId20"/>
    <p:sldId id="354" r:id="rId21"/>
    <p:sldId id="367" r:id="rId22"/>
    <p:sldId id="358" r:id="rId23"/>
    <p:sldId id="369" r:id="rId24"/>
    <p:sldId id="370" r:id="rId25"/>
    <p:sldId id="341" r:id="rId26"/>
    <p:sldId id="368" r:id="rId27"/>
    <p:sldId id="37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38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689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923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586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963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27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030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429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823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95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472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25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55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911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053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03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11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5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8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13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9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88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7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39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4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10.12.17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wn.net/Articles/665299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ackblaze.com/blog/hard-drive-reliability-q3-2015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98732"/>
              </p:ext>
            </p:extLst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/>
                <a:gridCol w="977831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Уровни </a:t>
                      </a:r>
                      <a:r>
                        <a:rPr lang="en-US" sz="2400" dirty="0" smtClean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RAID0 (stipe)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r>
                        <a:rPr lang="ru-RU" baseline="0" dirty="0" smtClean="0"/>
                        <a:t> разрезаются на последовательные куски длины </a:t>
                      </a:r>
                      <a:r>
                        <a:rPr lang="en-US" baseline="0" dirty="0" smtClean="0"/>
                        <a:t>N * B, </a:t>
                      </a:r>
                      <a:r>
                        <a:rPr lang="ru-RU" baseline="0" dirty="0" smtClean="0"/>
                        <a:t>каждый кусок разделяется на </a:t>
                      </a:r>
                      <a:r>
                        <a:rPr lang="en-US" baseline="0" dirty="0" smtClean="0"/>
                        <a:t>N </a:t>
                      </a:r>
                      <a:r>
                        <a:rPr lang="ru-RU" baseline="0" dirty="0" smtClean="0"/>
                        <a:t>частей, которые записываются на различные диски:</a:t>
                      </a:r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12883"/>
              </p:ext>
            </p:extLst>
          </p:nvPr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32605"/>
              </p:ext>
            </p:extLst>
          </p:nvPr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97536"/>
              </p:ext>
            </p:extLst>
          </p:nvPr>
        </p:nvGraphicFramePr>
        <p:xfrm>
          <a:off x="815889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Диск 0             Диск 1                </a:t>
            </a:r>
            <a:r>
              <a:rPr lang="en-US" dirty="0" smtClean="0"/>
              <a:t>……</a:t>
            </a:r>
            <a:r>
              <a:rPr lang="ru-RU" dirty="0" smtClean="0"/>
              <a:t>                  Диск </a:t>
            </a:r>
            <a:r>
              <a:rPr lang="en-US" dirty="0" smtClean="0"/>
              <a:t>N-1</a:t>
            </a:r>
            <a:endParaRPr lang="ru-RU" dirty="0"/>
          </a:p>
        </p:txBody>
      </p:sp>
      <p:sp>
        <p:nvSpPr>
          <p:cNvPr id="9" name="Right Arrow 8"/>
          <p:cNvSpPr/>
          <p:nvPr/>
        </p:nvSpPr>
        <p:spPr>
          <a:xfrm>
            <a:off x="5049795" y="2957384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ight Arrow 9"/>
          <p:cNvSpPr/>
          <p:nvPr/>
        </p:nvSpPr>
        <p:spPr>
          <a:xfrm>
            <a:off x="6340733" y="2957383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>
            <a:off x="7804664" y="2957382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>
            <a:off x="5049795" y="2585137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ight Arrow 12"/>
          <p:cNvSpPr/>
          <p:nvPr/>
        </p:nvSpPr>
        <p:spPr>
          <a:xfrm>
            <a:off x="6332151" y="2585136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ight Arrow 13"/>
          <p:cNvSpPr/>
          <p:nvPr/>
        </p:nvSpPr>
        <p:spPr>
          <a:xfrm>
            <a:off x="7816335" y="2585408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ight Arrow 14"/>
          <p:cNvSpPr/>
          <p:nvPr/>
        </p:nvSpPr>
        <p:spPr>
          <a:xfrm>
            <a:off x="5049795" y="18238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ight Arrow 15"/>
          <p:cNvSpPr/>
          <p:nvPr/>
        </p:nvSpPr>
        <p:spPr>
          <a:xfrm>
            <a:off x="6358310" y="182181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ight Arrow 16"/>
          <p:cNvSpPr/>
          <p:nvPr/>
        </p:nvSpPr>
        <p:spPr>
          <a:xfrm>
            <a:off x="7792235" y="18197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83928"/>
              </p:ext>
            </p:extLst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/>
                <a:gridCol w="977831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Уровни </a:t>
                      </a:r>
                      <a:r>
                        <a:rPr lang="en-US" sz="2400" dirty="0" smtClean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RAID1 (mirror)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Каждый диск в массиве содержит</a:t>
                      </a:r>
                      <a:r>
                        <a:rPr lang="ru-RU" baseline="0" dirty="0" smtClean="0"/>
                        <a:t> одни и те же данные:</a:t>
                      </a:r>
                      <a:br>
                        <a:rPr lang="ru-RU" baseline="0" dirty="0" smtClean="0"/>
                      </a:br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54433"/>
              </p:ext>
            </p:extLst>
          </p:nvPr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32605"/>
              </p:ext>
            </p:extLst>
          </p:nvPr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97536"/>
              </p:ext>
            </p:extLst>
          </p:nvPr>
        </p:nvGraphicFramePr>
        <p:xfrm>
          <a:off x="815889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Диск 0             Диск 1                </a:t>
            </a:r>
            <a:r>
              <a:rPr lang="en-US" dirty="0" smtClean="0"/>
              <a:t>……</a:t>
            </a:r>
            <a:r>
              <a:rPr lang="ru-RU" dirty="0" smtClean="0"/>
              <a:t>                  Диск </a:t>
            </a:r>
            <a:r>
              <a:rPr lang="en-US" dirty="0" smtClean="0"/>
              <a:t>N-1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965183" y="2834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03059" y="2834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743393" y="2834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959645" y="2481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97521" y="24655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971188" y="17165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304599" y="1726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743393" y="24696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745027" y="1726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8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58335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/>
                <a:gridCol w="977831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Уровни </a:t>
                      </a:r>
                      <a:r>
                        <a:rPr lang="en-US" sz="2400" dirty="0" smtClean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Массив состоит из </a:t>
                      </a:r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+1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дисков.</a:t>
                      </a:r>
                      <a:r>
                        <a:rPr lang="ru-RU" baseline="0" dirty="0" smtClean="0"/>
                        <a:t> На первых </a:t>
                      </a:r>
                      <a:r>
                        <a:rPr lang="en-US" baseline="0" dirty="0" smtClean="0"/>
                        <a:t>N </a:t>
                      </a:r>
                      <a:r>
                        <a:rPr lang="ru-RU" baseline="0" dirty="0" smtClean="0"/>
                        <a:t>дисках данные хранятся, как на </a:t>
                      </a:r>
                      <a:r>
                        <a:rPr lang="en-US" baseline="0" dirty="0" smtClean="0"/>
                        <a:t>RAID0.</a:t>
                      </a:r>
                      <a:r>
                        <a:rPr lang="ru-RU" baseline="0" dirty="0" smtClean="0"/>
                        <a:t/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На последнем диске каждый блок вычисляется как </a:t>
                      </a:r>
                      <a:r>
                        <a:rPr lang="en-US" baseline="0" dirty="0" smtClean="0"/>
                        <a:t>XOR </a:t>
                      </a:r>
                      <a:r>
                        <a:rPr lang="ru-RU" baseline="0" dirty="0" smtClean="0"/>
                        <a:t>соответствующих блоков на</a:t>
                      </a:r>
                      <a:r>
                        <a:rPr lang="en-US" baseline="0" dirty="0" smtClean="0"/>
                        <a:t> N </a:t>
                      </a:r>
                      <a:r>
                        <a:rPr lang="ru-RU" baseline="0" dirty="0" smtClean="0"/>
                        <a:t>дисках.</a:t>
                      </a:r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 потере любого диска массив</a:t>
                      </a:r>
                      <a:r>
                        <a:rPr lang="ru-RU" baseline="0" dirty="0" smtClean="0"/>
                        <a:t> остаётся работоспособным.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82834"/>
              </p:ext>
            </p:extLst>
          </p:nvPr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b10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40897"/>
              </p:ext>
            </p:extLst>
          </p:nvPr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78738"/>
              </p:ext>
            </p:extLst>
          </p:nvPr>
        </p:nvGraphicFramePr>
        <p:xfrm>
          <a:off x="8158891" y="1732324"/>
          <a:ext cx="15040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093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b10 + b11 + …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b00 + b01</a:t>
                      </a:r>
                      <a:r>
                        <a:rPr lang="en-US" baseline="0" dirty="0" smtClean="0"/>
                        <a:t> + …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Диск 0             Диск 1                </a:t>
            </a:r>
            <a:r>
              <a:rPr lang="en-US" dirty="0" smtClean="0"/>
              <a:t>……</a:t>
            </a:r>
            <a:r>
              <a:rPr lang="ru-RU" dirty="0" smtClean="0"/>
              <a:t>              </a:t>
            </a:r>
            <a:r>
              <a:rPr lang="en-US" dirty="0" smtClean="0"/>
              <a:t>     </a:t>
            </a:r>
            <a:r>
              <a:rPr lang="ru-RU" dirty="0" smtClean="0"/>
              <a:t>    Диск </a:t>
            </a:r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18" name="Right Arrow 17"/>
          <p:cNvSpPr/>
          <p:nvPr/>
        </p:nvSpPr>
        <p:spPr>
          <a:xfrm>
            <a:off x="5049795" y="2957384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ight Arrow 18"/>
          <p:cNvSpPr/>
          <p:nvPr/>
        </p:nvSpPr>
        <p:spPr>
          <a:xfrm>
            <a:off x="6340733" y="2957383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ight Arrow 19"/>
          <p:cNvSpPr/>
          <p:nvPr/>
        </p:nvSpPr>
        <p:spPr>
          <a:xfrm>
            <a:off x="5049795" y="2585137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ight Arrow 20"/>
          <p:cNvSpPr/>
          <p:nvPr/>
        </p:nvSpPr>
        <p:spPr>
          <a:xfrm>
            <a:off x="6332151" y="2585136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ight Arrow 21"/>
          <p:cNvSpPr/>
          <p:nvPr/>
        </p:nvSpPr>
        <p:spPr>
          <a:xfrm>
            <a:off x="5049795" y="18238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ight Arrow 22"/>
          <p:cNvSpPr/>
          <p:nvPr/>
        </p:nvSpPr>
        <p:spPr>
          <a:xfrm>
            <a:off x="6358310" y="182181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1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82996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/>
                <a:gridCol w="977831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Уровни </a:t>
                      </a:r>
                      <a:r>
                        <a:rPr lang="en-US" sz="2400" dirty="0" smtClean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Массив состоит из </a:t>
                      </a:r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+1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дисков.</a:t>
                      </a:r>
                      <a:r>
                        <a:rPr lang="ru-RU" baseline="0" dirty="0" smtClean="0"/>
                        <a:t> На первых </a:t>
                      </a:r>
                      <a:r>
                        <a:rPr lang="en-US" baseline="0" dirty="0" smtClean="0"/>
                        <a:t>N </a:t>
                      </a:r>
                      <a:r>
                        <a:rPr lang="ru-RU" baseline="0" dirty="0" smtClean="0"/>
                        <a:t>дисках данные хранятся, как на </a:t>
                      </a:r>
                      <a:r>
                        <a:rPr lang="en-US" baseline="0" dirty="0" smtClean="0"/>
                        <a:t>RAID0.</a:t>
                      </a:r>
                      <a:r>
                        <a:rPr lang="ru-RU" baseline="0" dirty="0" smtClean="0"/>
                        <a:t/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На последнем диске каждый блок вычисляется как </a:t>
                      </a:r>
                      <a:r>
                        <a:rPr lang="en-US" baseline="0" dirty="0" smtClean="0"/>
                        <a:t>XOR </a:t>
                      </a:r>
                      <a:r>
                        <a:rPr lang="ru-RU" baseline="0" dirty="0" smtClean="0"/>
                        <a:t>соответствующих блоков на</a:t>
                      </a:r>
                      <a:r>
                        <a:rPr lang="en-US" baseline="0" dirty="0" smtClean="0"/>
                        <a:t> N </a:t>
                      </a:r>
                      <a:r>
                        <a:rPr lang="ru-RU" baseline="0" dirty="0" smtClean="0"/>
                        <a:t>дисках.</a:t>
                      </a:r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 потере любого диска массив</a:t>
                      </a:r>
                      <a:r>
                        <a:rPr lang="ru-RU" baseline="0" dirty="0" smtClean="0"/>
                        <a:t> остаётся работоспособным.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ru-RU" baseline="0" dirty="0" smtClean="0"/>
                        <a:t>Такой массив имеет концептуальный недостаток: диск с блоками чётности будет изнашиваться быстрее других дисков.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82834"/>
              </p:ext>
            </p:extLst>
          </p:nvPr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b10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40897"/>
              </p:ext>
            </p:extLst>
          </p:nvPr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78738"/>
              </p:ext>
            </p:extLst>
          </p:nvPr>
        </p:nvGraphicFramePr>
        <p:xfrm>
          <a:off x="8158891" y="1732324"/>
          <a:ext cx="15040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093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b10 + b11 + …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b00 + b01</a:t>
                      </a:r>
                      <a:r>
                        <a:rPr lang="en-US" baseline="0" dirty="0" smtClean="0"/>
                        <a:t> + …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Диск 0             Диск 1                </a:t>
            </a:r>
            <a:r>
              <a:rPr lang="en-US" dirty="0" smtClean="0"/>
              <a:t>……</a:t>
            </a:r>
            <a:r>
              <a:rPr lang="ru-RU" dirty="0" smtClean="0"/>
              <a:t>              </a:t>
            </a:r>
            <a:r>
              <a:rPr lang="en-US" dirty="0" smtClean="0"/>
              <a:t>     </a:t>
            </a:r>
            <a:r>
              <a:rPr lang="ru-RU" dirty="0" smtClean="0"/>
              <a:t>    Диск </a:t>
            </a:r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18" name="Right Arrow 17"/>
          <p:cNvSpPr/>
          <p:nvPr/>
        </p:nvSpPr>
        <p:spPr>
          <a:xfrm>
            <a:off x="5049795" y="2957384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ight Arrow 18"/>
          <p:cNvSpPr/>
          <p:nvPr/>
        </p:nvSpPr>
        <p:spPr>
          <a:xfrm>
            <a:off x="6340733" y="2957383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ight Arrow 19"/>
          <p:cNvSpPr/>
          <p:nvPr/>
        </p:nvSpPr>
        <p:spPr>
          <a:xfrm>
            <a:off x="5049795" y="2585137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ight Arrow 20"/>
          <p:cNvSpPr/>
          <p:nvPr/>
        </p:nvSpPr>
        <p:spPr>
          <a:xfrm>
            <a:off x="6332151" y="2585136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ight Arrow 21"/>
          <p:cNvSpPr/>
          <p:nvPr/>
        </p:nvSpPr>
        <p:spPr>
          <a:xfrm>
            <a:off x="5049795" y="18238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ight Arrow 22"/>
          <p:cNvSpPr/>
          <p:nvPr/>
        </p:nvSpPr>
        <p:spPr>
          <a:xfrm>
            <a:off x="6358310" y="182181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1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57142"/>
              </p:ext>
            </p:extLst>
          </p:nvPr>
        </p:nvGraphicFramePr>
        <p:xfrm>
          <a:off x="0" y="365762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/>
                <a:gridCol w="977831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Уровни </a:t>
                      </a:r>
                      <a:r>
                        <a:rPr lang="en-US" sz="2400" dirty="0" smtClean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Массив строится так же, как и </a:t>
                      </a:r>
                      <a:r>
                        <a:rPr lang="en-US" baseline="0" dirty="0" smtClean="0"/>
                        <a:t>RAID4, </a:t>
                      </a:r>
                      <a:r>
                        <a:rPr lang="ru-RU" baseline="0" dirty="0" smtClean="0"/>
                        <a:t>но блоки чётности в разных страйпах хранятся на разных дисках:</a:t>
                      </a:r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36482"/>
              </p:ext>
            </p:extLst>
          </p:nvPr>
        </p:nvGraphicFramePr>
        <p:xfrm>
          <a:off x="4058508" y="1612387"/>
          <a:ext cx="17821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1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b10 + 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30876"/>
              </p:ext>
            </p:extLst>
          </p:nvPr>
        </p:nvGraphicFramePr>
        <p:xfrm>
          <a:off x="6196227" y="1612387"/>
          <a:ext cx="17821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1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b20 + b21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b10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76047"/>
              </p:ext>
            </p:extLst>
          </p:nvPr>
        </p:nvGraphicFramePr>
        <p:xfrm>
          <a:off x="8333946" y="1612387"/>
          <a:ext cx="17821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1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b00 + 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37035"/>
              </p:ext>
            </p:extLst>
          </p:nvPr>
        </p:nvGraphicFramePr>
        <p:xfrm>
          <a:off x="0" y="365763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7124"/>
                <a:gridCol w="10074876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Уровни </a:t>
                      </a:r>
                      <a:r>
                        <a:rPr lang="en-US" sz="2400" dirty="0" smtClean="0"/>
                        <a:t>RAID</a:t>
                      </a:r>
                      <a:endParaRPr lang="ru-RU" sz="2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RAID0 (stripe)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большая скорость линейных</a:t>
                      </a:r>
                      <a:r>
                        <a:rPr lang="ru-RU" baseline="0" dirty="0" smtClean="0"/>
                        <a:t> записи и чтения,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оптимизирует случайные чтения,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теряет</a:t>
                      </a:r>
                      <a:r>
                        <a:rPr lang="ru-RU" baseline="0" dirty="0" smtClean="0"/>
                        <a:t> все данные при поломке одного диска.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RAID1 (mirror)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оптимизирует случайное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чтение,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скорость записи – как у одиночного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диска,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выживает</a:t>
                      </a:r>
                      <a:r>
                        <a:rPr lang="ru-RU" baseline="0" dirty="0" smtClean="0"/>
                        <a:t> при потере всех дисков, кроме одного,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слишком расточителен.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оптимизирует случайное чтение,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1" dirty="0" smtClean="0"/>
                        <a:t>что со скоростью записи?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позволяет потерять</a:t>
                      </a:r>
                      <a:r>
                        <a:rPr lang="ru-RU" baseline="0" dirty="0" smtClean="0"/>
                        <a:t> любой диск без потери работоспособности.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 </a:t>
                      </a:r>
                      <a:r>
                        <a:rPr lang="en-US" dirty="0" smtClean="0"/>
                        <a:t>RAID5, </a:t>
                      </a:r>
                      <a:r>
                        <a:rPr lang="ru-RU" dirty="0" smtClean="0"/>
                        <a:t>но вычисляет два разных блока чётности, поэтому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выдерживает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потерю любых двух дисков.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Пары дисков объединяются</a:t>
                      </a:r>
                      <a:r>
                        <a:rPr lang="ru-RU" baseline="0" dirty="0" smtClean="0"/>
                        <a:t> в </a:t>
                      </a:r>
                      <a:r>
                        <a:rPr lang="en-US" baseline="0" dirty="0" smtClean="0"/>
                        <a:t>RAID1, </a:t>
                      </a:r>
                      <a:r>
                        <a:rPr lang="ru-RU" baseline="0" dirty="0" smtClean="0"/>
                        <a:t>затем поверх этих </a:t>
                      </a:r>
                      <a:r>
                        <a:rPr lang="en-US" baseline="0" dirty="0" smtClean="0"/>
                        <a:t>RAID1</a:t>
                      </a:r>
                      <a:r>
                        <a:rPr lang="ru-RU" baseline="0" dirty="0" smtClean="0"/>
                        <a:t> собирается </a:t>
                      </a:r>
                      <a:r>
                        <a:rPr lang="en-US" baseline="0" dirty="0" smtClean="0"/>
                        <a:t>RAID0.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5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53066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4251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Трудности</a:t>
                      </a:r>
                      <a:r>
                        <a:rPr lang="ru-RU" sz="2400" baseline="0" dirty="0" smtClean="0"/>
                        <a:t> с </a:t>
                      </a:r>
                      <a:r>
                        <a:rPr lang="en-US" sz="2400" baseline="0" dirty="0" smtClean="0"/>
                        <a:t>RAID</a:t>
                      </a:r>
                      <a:endParaRPr lang="ru-RU" sz="2400" dirty="0"/>
                    </a:p>
                  </a:txBody>
                  <a:tcPr/>
                </a:tc>
              </a:tr>
              <a:tr h="14251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(</a:t>
                      </a:r>
                      <a:r>
                        <a:rPr lang="ru-RU" sz="1800" dirty="0" smtClean="0"/>
                        <a:t>небольшая) При перезагрузке устройства могут поменять имена.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/>
                        <a:t>(большая) </a:t>
                      </a:r>
                      <a:r>
                        <a:rPr lang="en-US" sz="1800" dirty="0" smtClean="0"/>
                        <a:t>Write holes.</a:t>
                      </a:r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02314"/>
              </p:ext>
            </p:extLst>
          </p:nvPr>
        </p:nvGraphicFramePr>
        <p:xfrm>
          <a:off x="0" y="365762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holes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Запись</a:t>
                      </a:r>
                      <a:r>
                        <a:rPr lang="ru-RU" baseline="0" dirty="0" smtClean="0"/>
                        <a:t> на разные диски будет происходить в разное время.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Рассмотрим такой сценарий: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начинается запись на </a:t>
                      </a:r>
                      <a:r>
                        <a:rPr lang="en-US" baseline="0" dirty="0" smtClean="0"/>
                        <a:t>RAID1,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диск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#0</a:t>
                      </a:r>
                      <a:r>
                        <a:rPr lang="ru-RU" baseline="0" dirty="0" smtClean="0"/>
                        <a:t> обработал запрос на запись сектора,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произошёл сбой питания,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на диске </a:t>
                      </a:r>
                      <a:r>
                        <a:rPr lang="en-US" baseline="0" dirty="0" smtClean="0"/>
                        <a:t>#1 </a:t>
                      </a:r>
                      <a:r>
                        <a:rPr lang="ru-RU" baseline="0" dirty="0" smtClean="0"/>
                        <a:t>сектор остался без изменений.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7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62982"/>
              </p:ext>
            </p:extLst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holes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Аппаратный способ решения: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BBU (Battery Backup Unit) </a:t>
                      </a:r>
                      <a:r>
                        <a:rPr lang="ru-RU" baseline="0" dirty="0" smtClean="0"/>
                        <a:t>в </a:t>
                      </a:r>
                      <a:r>
                        <a:rPr lang="en-US" baseline="0" dirty="0" smtClean="0"/>
                        <a:t>RAID-</a:t>
                      </a:r>
                      <a:r>
                        <a:rPr lang="ru-RU" baseline="0" dirty="0" smtClean="0"/>
                        <a:t>контроллерах.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ru-RU" baseline="0" dirty="0" smtClean="0"/>
                        <a:t>Программные способы решения: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write intent bitmap (</a:t>
                      </a:r>
                      <a:r>
                        <a:rPr lang="en-US" baseline="0" dirty="0" err="1" smtClean="0"/>
                        <a:t>linux</a:t>
                      </a:r>
                      <a:r>
                        <a:rPr lang="en-US" baseline="0" dirty="0" smtClean="0"/>
                        <a:t> md),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checksumming</a:t>
                      </a:r>
                      <a:r>
                        <a:rPr lang="en-US" baseline="0" dirty="0" smtClean="0"/>
                        <a:t> + COW (ZFS),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SSD journal: </a:t>
                      </a:r>
                      <a:r>
                        <a:rPr lang="en-US" baseline="0" dirty="0" smtClean="0">
                          <a:hlinkClick r:id="rId3"/>
                        </a:rPr>
                        <a:t>https://lwn.net/Articles/665299/</a:t>
                      </a:r>
                      <a:r>
                        <a:rPr lang="en-US" baseline="0" dirty="0" smtClean="0"/>
                        <a:t> 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Write intent bitmap, </a:t>
                      </a:r>
                      <a:r>
                        <a:rPr lang="ru-RU" baseline="0" dirty="0" smtClean="0"/>
                        <a:t>помимо исправления </a:t>
                      </a:r>
                      <a:r>
                        <a:rPr lang="en-US" baseline="0" dirty="0" smtClean="0"/>
                        <a:t>write holes, </a:t>
                      </a:r>
                      <a:r>
                        <a:rPr lang="ru-RU" baseline="0" dirty="0" smtClean="0"/>
                        <a:t>позволяет уменьшить время проверки и перестроения массива после аварийного выключения.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1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99404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0018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Скорость записи на </a:t>
                      </a:r>
                      <a:r>
                        <a:rPr lang="en-US" sz="2400" dirty="0" smtClean="0"/>
                        <a:t>RAID5</a:t>
                      </a:r>
                      <a:endParaRPr lang="ru-RU" sz="2400" dirty="0"/>
                    </a:p>
                  </a:txBody>
                  <a:tcPr/>
                </a:tc>
              </a:tr>
              <a:tr h="200180">
                <a:tc>
                  <a:txBody>
                    <a:bodyPr/>
                    <a:lstStyle/>
                    <a:p>
                      <a:r>
                        <a:rPr lang="ru-RU" dirty="0" smtClean="0"/>
                        <a:t>Из-за необходимости переживать аварийные выключения</a:t>
                      </a:r>
                      <a:r>
                        <a:rPr lang="ru-RU" baseline="0" dirty="0" smtClean="0"/>
                        <a:t> мы не имеем права одновременно изменять несколько блоков в одном страйпе. Значит, скорость записи на </a:t>
                      </a:r>
                      <a:r>
                        <a:rPr lang="en-US" baseline="0" dirty="0" smtClean="0"/>
                        <a:t>RAID5 </a:t>
                      </a:r>
                      <a:r>
                        <a:rPr lang="ru-RU" baseline="0" dirty="0" smtClean="0"/>
                        <a:t>получается такая же, как на одиночный диск.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6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69679"/>
              </p:ext>
            </p:extLst>
          </p:nvPr>
        </p:nvGraphicFramePr>
        <p:xfrm>
          <a:off x="2032000" y="1115082"/>
          <a:ext cx="8128000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Сегодня мы поговорим про </a:t>
                      </a:r>
                      <a:r>
                        <a:rPr lang="en-US" sz="3200" dirty="0" smtClean="0"/>
                        <a:t>RAID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RAID – Redundant Array of Independent (Inexpensive) Disks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Для чего нужен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Большая надёжность, чем у отдельных дисков</a:t>
                      </a:r>
                      <a:r>
                        <a:rPr lang="en-US" dirty="0" smtClean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Большая вместимость, чем у отдельных дисков</a:t>
                      </a:r>
                      <a:r>
                        <a:rPr lang="en-US" dirty="0" smtClean="0"/>
                        <a:t>.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21402"/>
              </p:ext>
            </p:extLst>
          </p:nvPr>
        </p:nvGraphicFramePr>
        <p:xfrm>
          <a:off x="0" y="365760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0018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Ещё одна проблема </a:t>
                      </a:r>
                      <a:r>
                        <a:rPr lang="en-US" sz="2400" dirty="0" smtClean="0"/>
                        <a:t>RAID5</a:t>
                      </a:r>
                      <a:endParaRPr lang="ru-RU" sz="2400" dirty="0"/>
                    </a:p>
                  </a:txBody>
                  <a:tcPr/>
                </a:tc>
              </a:tr>
              <a:tr h="200180">
                <a:tc>
                  <a:txBody>
                    <a:bodyPr/>
                    <a:lstStyle/>
                    <a:p>
                      <a:r>
                        <a:rPr lang="ru-RU" dirty="0" smtClean="0"/>
                        <a:t>Восстановление</a:t>
                      </a:r>
                      <a:r>
                        <a:rPr lang="ru-RU" baseline="0" dirty="0" smtClean="0"/>
                        <a:t> данных занимает достаточно долго времени</a:t>
                      </a:r>
                      <a:r>
                        <a:rPr lang="en-US" baseline="0" dirty="0" smtClean="0"/>
                        <a:t>*</a:t>
                      </a:r>
                      <a:r>
                        <a:rPr lang="ru-RU" baseline="0" dirty="0" smtClean="0"/>
                        <a:t>, притом в течение всего этого промежутка на оставшиеся диски создаётся высокая нагрузка, что повышает вероятность выхода из строя ещё одного диска во время перестроения </a:t>
                      </a:r>
                      <a:r>
                        <a:rPr lang="en-US" baseline="0" dirty="0" smtClean="0"/>
                        <a:t>RAID5.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ru-RU" baseline="0" dirty="0" smtClean="0"/>
                        <a:t>В практике наблюдалось достаточно количество ситуаций, когда во время перестроения массива отказывал второй диск. По этой причине на больших массивах от </a:t>
                      </a:r>
                      <a:r>
                        <a:rPr lang="en-US" baseline="0" dirty="0" smtClean="0"/>
                        <a:t>RAID5 </a:t>
                      </a:r>
                      <a:r>
                        <a:rPr lang="ru-RU" baseline="0" dirty="0" smtClean="0"/>
                        <a:t>отказались.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63272"/>
            <a:ext cx="873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i="1" dirty="0" smtClean="0">
                <a:solidFill>
                  <a:schemeClr val="bg1">
                    <a:lumMod val="65000"/>
                  </a:schemeClr>
                </a:solidFill>
              </a:rPr>
              <a:t>Перезаписать диск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10Tb</a:t>
            </a:r>
            <a:r>
              <a:rPr lang="ru-RU" i="1" dirty="0" smtClean="0">
                <a:solidFill>
                  <a:schemeClr val="bg1">
                    <a:lumMod val="65000"/>
                  </a:schemeClr>
                </a:solidFill>
              </a:rPr>
              <a:t> на скорости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100Mb/sec </a:t>
            </a:r>
            <a:r>
              <a:rPr lang="ru-RU" i="1" dirty="0" smtClean="0">
                <a:solidFill>
                  <a:schemeClr val="bg1">
                    <a:lumMod val="65000"/>
                  </a:schemeClr>
                </a:solidFill>
              </a:rPr>
              <a:t>займёт порядка полутора суток.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64657"/>
              </p:ext>
            </p:extLst>
          </p:nvPr>
        </p:nvGraphicFramePr>
        <p:xfrm>
          <a:off x="2032000" y="1215422"/>
          <a:ext cx="8128002" cy="488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5"/>
                <a:gridCol w="557597"/>
                <a:gridCol w="554636"/>
                <a:gridCol w="434715"/>
                <a:gridCol w="539646"/>
                <a:gridCol w="2098623"/>
                <a:gridCol w="1685007"/>
                <a:gridCol w="1354667"/>
              </a:tblGrid>
              <a:tr h="359628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642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Буферы библиотек</a:t>
                      </a:r>
                      <a:r>
                        <a:rPr lang="ru-RU" baseline="0" dirty="0" smtClean="0"/>
                        <a:t> (например, </a:t>
                      </a:r>
                      <a:r>
                        <a:rPr lang="en-US" baseline="0" dirty="0" err="1" smtClean="0"/>
                        <a:t>glibc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636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Pagecache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649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Filesystem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644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IO layer (requests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submittion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dirty="0" smtClean="0"/>
                        <a:t>scheduling)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6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DRBD,</a:t>
                      </a:r>
                    </a:p>
                    <a:p>
                      <a:pPr algn="ctr"/>
                      <a:r>
                        <a:rPr lang="en-US" dirty="0" err="1" smtClean="0"/>
                        <a:t>Bcache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Requests,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single-queue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Requests,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multi-queue</a:t>
                      </a:r>
                      <a:endParaRPr lang="en-US" dirty="0"/>
                    </a:p>
                  </a:txBody>
                  <a:tcPr/>
                </a:tc>
              </a:tr>
              <a:tr h="1208853">
                <a:tc>
                  <a:txBody>
                    <a:bodyPr/>
                    <a:lstStyle/>
                    <a:p>
                      <a:r>
                        <a:rPr lang="en-US" dirty="0" smtClean="0"/>
                        <a:t>RAID0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</a:t>
                      </a:r>
                      <a:r>
                        <a:rPr lang="en-US" dirty="0" smtClean="0"/>
                        <a:t>-snap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</a:t>
                      </a:r>
                      <a:r>
                        <a:rPr lang="en-US" dirty="0" smtClean="0"/>
                        <a:t>-crypt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</a:t>
                      </a:r>
                      <a:r>
                        <a:rPr lang="en-US" dirty="0" smtClean="0"/>
                        <a:t>-thin</a:t>
                      </a:r>
                      <a:endParaRPr lang="en-US" dirty="0"/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SCSI, ATA,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floppy,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NVMe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nbd</a:t>
                      </a:r>
                      <a:r>
                        <a:rPr lang="en-US" baseline="0" dirty="0" smtClean="0"/>
                        <a:t>, </a:t>
                      </a:r>
                      <a:r>
                        <a:rPr lang="mr-IN" baseline="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Volatile 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Stable storage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72867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72871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11127036" y="4880471"/>
            <a:ext cx="804231" cy="1221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1189" y="4170311"/>
            <a:ext cx="125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Storage</a:t>
            </a:r>
            <a:br>
              <a:rPr lang="en-US" smtClean="0"/>
            </a:br>
            <a:r>
              <a:rPr lang="en-US" smtClean="0"/>
              <a:t>device</a:t>
            </a:r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10267720" y="4880471"/>
            <a:ext cx="528810" cy="12215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39878"/>
              </p:ext>
            </p:extLst>
          </p:nvPr>
        </p:nvGraphicFramePr>
        <p:xfrm>
          <a:off x="0" y="343339"/>
          <a:ext cx="1215711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Путь</a:t>
                      </a:r>
                      <a:r>
                        <a:rPr lang="ru-RU" sz="2400" baseline="0" dirty="0" smtClean="0"/>
                        <a:t> данных от приложения до диска (обзорно)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6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64657"/>
              </p:ext>
            </p:extLst>
          </p:nvPr>
        </p:nvGraphicFramePr>
        <p:xfrm>
          <a:off x="2032000" y="1215422"/>
          <a:ext cx="8128002" cy="488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5"/>
                <a:gridCol w="557597"/>
                <a:gridCol w="554636"/>
                <a:gridCol w="434715"/>
                <a:gridCol w="539646"/>
                <a:gridCol w="2098623"/>
                <a:gridCol w="1685007"/>
                <a:gridCol w="1354667"/>
              </a:tblGrid>
              <a:tr h="359628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642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Буферы библиотек</a:t>
                      </a:r>
                      <a:r>
                        <a:rPr lang="ru-RU" baseline="0" dirty="0" smtClean="0"/>
                        <a:t> (например, </a:t>
                      </a:r>
                      <a:r>
                        <a:rPr lang="en-US" baseline="0" dirty="0" err="1" smtClean="0"/>
                        <a:t>glibc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636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Pagecache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649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Filesystem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644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IO layer (requests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submittion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dirty="0" smtClean="0"/>
                        <a:t>scheduling)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6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DRBD,</a:t>
                      </a:r>
                    </a:p>
                    <a:p>
                      <a:pPr algn="ctr"/>
                      <a:r>
                        <a:rPr lang="en-US" dirty="0" err="1" smtClean="0"/>
                        <a:t>Bcache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Requests,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single-queue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Requests,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multi-queue</a:t>
                      </a:r>
                      <a:endParaRPr lang="en-US" dirty="0"/>
                    </a:p>
                  </a:txBody>
                  <a:tcPr/>
                </a:tc>
              </a:tr>
              <a:tr h="1208853">
                <a:tc>
                  <a:txBody>
                    <a:bodyPr/>
                    <a:lstStyle/>
                    <a:p>
                      <a:r>
                        <a:rPr lang="en-US" dirty="0" smtClean="0"/>
                        <a:t>RAID0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</a:t>
                      </a:r>
                      <a:r>
                        <a:rPr lang="en-US" dirty="0" smtClean="0"/>
                        <a:t>-snap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</a:t>
                      </a:r>
                      <a:r>
                        <a:rPr lang="en-US" dirty="0" smtClean="0"/>
                        <a:t>-crypt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</a:t>
                      </a:r>
                      <a:r>
                        <a:rPr lang="en-US" dirty="0" smtClean="0"/>
                        <a:t>-thin</a:t>
                      </a:r>
                      <a:endParaRPr lang="en-US" dirty="0"/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SCSI, ATA,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floppy,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NVMe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nbd</a:t>
                      </a:r>
                      <a:r>
                        <a:rPr lang="en-US" baseline="0" dirty="0" smtClean="0"/>
                        <a:t>, </a:t>
                      </a:r>
                      <a:r>
                        <a:rPr lang="mr-IN" baseline="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Volatile 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Stable storage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61851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61851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11127036" y="4880471"/>
            <a:ext cx="804231" cy="1221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1189" y="4170311"/>
            <a:ext cx="125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Storage</a:t>
            </a:r>
            <a:br>
              <a:rPr lang="en-US" smtClean="0"/>
            </a:br>
            <a:r>
              <a:rPr lang="en-US" smtClean="0"/>
              <a:t>device</a:t>
            </a:r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10267720" y="4880471"/>
            <a:ext cx="528810" cy="12215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21628"/>
              </p:ext>
            </p:extLst>
          </p:nvPr>
        </p:nvGraphicFramePr>
        <p:xfrm>
          <a:off x="0" y="343339"/>
          <a:ext cx="1215711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Путь</a:t>
                      </a:r>
                      <a:r>
                        <a:rPr lang="ru-RU" sz="2400" baseline="0" dirty="0" smtClean="0"/>
                        <a:t> данных от приложения до диска (обзорно)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140417" y="1840259"/>
            <a:ext cx="2106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dirty="0" err="1" smtClean="0"/>
              <a:t>Невыровненные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обращения,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Кеширование</a:t>
            </a:r>
            <a:br>
              <a:rPr lang="ru-RU" dirty="0" smtClean="0"/>
            </a:br>
            <a:r>
              <a:rPr lang="ru-RU" dirty="0" smtClean="0"/>
              <a:t>горячих данных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10160002" y="2061107"/>
            <a:ext cx="239921" cy="1342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64657"/>
              </p:ext>
            </p:extLst>
          </p:nvPr>
        </p:nvGraphicFramePr>
        <p:xfrm>
          <a:off x="2032000" y="1215422"/>
          <a:ext cx="8128002" cy="488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5"/>
                <a:gridCol w="557597"/>
                <a:gridCol w="554636"/>
                <a:gridCol w="434715"/>
                <a:gridCol w="539646"/>
                <a:gridCol w="2098623"/>
                <a:gridCol w="1685007"/>
                <a:gridCol w="1354667"/>
              </a:tblGrid>
              <a:tr h="359628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642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Буферы библиотек</a:t>
                      </a:r>
                      <a:r>
                        <a:rPr lang="ru-RU" baseline="0" dirty="0" smtClean="0"/>
                        <a:t> (например, </a:t>
                      </a:r>
                      <a:r>
                        <a:rPr lang="en-US" baseline="0" dirty="0" err="1" smtClean="0"/>
                        <a:t>glibc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636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Pagecache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649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Filesystem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644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IO layer (requests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submittion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dirty="0" smtClean="0"/>
                        <a:t>scheduling)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6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DRBD,</a:t>
                      </a:r>
                    </a:p>
                    <a:p>
                      <a:pPr algn="ctr"/>
                      <a:r>
                        <a:rPr lang="en-US" dirty="0" err="1" smtClean="0"/>
                        <a:t>Bcache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Requests,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single-queue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Requests,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multi-queue</a:t>
                      </a:r>
                      <a:endParaRPr lang="en-US" dirty="0"/>
                    </a:p>
                  </a:txBody>
                  <a:tcPr/>
                </a:tc>
              </a:tr>
              <a:tr h="1208853">
                <a:tc>
                  <a:txBody>
                    <a:bodyPr/>
                    <a:lstStyle/>
                    <a:p>
                      <a:r>
                        <a:rPr lang="en-US" dirty="0" smtClean="0"/>
                        <a:t>RAID0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</a:t>
                      </a:r>
                      <a:r>
                        <a:rPr lang="en-US" dirty="0" smtClean="0"/>
                        <a:t>-snap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</a:t>
                      </a:r>
                      <a:r>
                        <a:rPr lang="en-US" dirty="0" smtClean="0"/>
                        <a:t>-crypt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</a:t>
                      </a:r>
                      <a:r>
                        <a:rPr lang="en-US" dirty="0" smtClean="0"/>
                        <a:t>-thin</a:t>
                      </a:r>
                      <a:endParaRPr lang="en-US" dirty="0"/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SCSI, ATA,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floppy,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NVMe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nbd</a:t>
                      </a:r>
                      <a:r>
                        <a:rPr lang="en-US" baseline="0" dirty="0" smtClean="0"/>
                        <a:t>, </a:t>
                      </a:r>
                      <a:r>
                        <a:rPr lang="mr-IN" baseline="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Volatile 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Stable storage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61853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61853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11127036" y="4880471"/>
            <a:ext cx="804231" cy="1221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1189" y="4170311"/>
            <a:ext cx="125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Storage</a:t>
            </a:r>
            <a:br>
              <a:rPr lang="en-US" smtClean="0"/>
            </a:br>
            <a:r>
              <a:rPr lang="en-US" smtClean="0"/>
              <a:t>device</a:t>
            </a:r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10267720" y="4880471"/>
            <a:ext cx="528810" cy="12215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39878"/>
              </p:ext>
            </p:extLst>
          </p:nvPr>
        </p:nvGraphicFramePr>
        <p:xfrm>
          <a:off x="0" y="343339"/>
          <a:ext cx="1215711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Путь</a:t>
                      </a:r>
                      <a:r>
                        <a:rPr lang="ru-RU" sz="2400" baseline="0" dirty="0" smtClean="0"/>
                        <a:t> данных от приложения до диска (обзорно)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532125" y="2655362"/>
            <a:ext cx="180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IO scheduling</a:t>
            </a:r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10204069" y="2772923"/>
            <a:ext cx="239921" cy="1342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76352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Отступление: </a:t>
                      </a:r>
                      <a:r>
                        <a:rPr lang="en-US" sz="2400" dirty="0" smtClean="0"/>
                        <a:t>deadlock’</a:t>
                      </a:r>
                      <a:r>
                        <a:rPr lang="ru-RU" sz="2400" dirty="0" smtClean="0"/>
                        <a:t>и в условиях ограниченных ресурсов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 IO layer </a:t>
                      </a:r>
                      <a:r>
                        <a:rPr lang="ru-RU" dirty="0" smtClean="0"/>
                        <a:t>не имеет</a:t>
                      </a:r>
                      <a:r>
                        <a:rPr lang="ru-RU" baseline="0" dirty="0" smtClean="0"/>
                        <a:t> права выделять память, поскольку он обычно используется в ситуациях, когда памяти уже мало и изменённые страницы надо сбрасывать на диск.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Поэтому все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bio </a:t>
                      </a:r>
                      <a:r>
                        <a:rPr lang="ru-RU" baseline="0" dirty="0" smtClean="0"/>
                        <a:t>выделяются из пула фиксированной длины.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Представим себе ситуацию: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Есть </a:t>
                      </a:r>
                      <a:r>
                        <a:rPr lang="en-US" baseline="0" dirty="0" err="1" smtClean="0"/>
                        <a:t>mempool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состоящий из 16 элементов,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16 потоков делают чтения по </a:t>
                      </a:r>
                      <a:r>
                        <a:rPr lang="en-US" baseline="0" dirty="0" smtClean="0"/>
                        <a:t>8Kb </a:t>
                      </a:r>
                      <a:r>
                        <a:rPr lang="ru-RU" baseline="0" dirty="0" smtClean="0"/>
                        <a:t>из </a:t>
                      </a:r>
                      <a:r>
                        <a:rPr lang="en-US" baseline="0" dirty="0" smtClean="0"/>
                        <a:t>RAID10-</a:t>
                      </a:r>
                      <a:r>
                        <a:rPr lang="ru-RU" baseline="0" dirty="0" smtClean="0"/>
                        <a:t>массива,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Слой </a:t>
                      </a:r>
                      <a:r>
                        <a:rPr lang="en-US" baseline="0" dirty="0" smtClean="0"/>
                        <a:t>RAID1 </a:t>
                      </a:r>
                      <a:r>
                        <a:rPr lang="ru-RU" baseline="0" dirty="0" smtClean="0"/>
                        <a:t>должен сделать запросы к обеим частям зеркала, чтобы сравнить их. Он выделяет </a:t>
                      </a:r>
                      <a:r>
                        <a:rPr lang="en-US" baseline="0" dirty="0" smtClean="0"/>
                        <a:t>16 </a:t>
                      </a:r>
                      <a:r>
                        <a:rPr lang="ru-RU" baseline="0" dirty="0" smtClean="0"/>
                        <a:t>экземпляров </a:t>
                      </a:r>
                      <a:r>
                        <a:rPr lang="en-US" baseline="0" dirty="0" smtClean="0"/>
                        <a:t>bio.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Слой </a:t>
                      </a:r>
                      <a:r>
                        <a:rPr lang="en-US" baseline="0" dirty="0" smtClean="0"/>
                        <a:t>RAID0 </a:t>
                      </a:r>
                      <a:r>
                        <a:rPr lang="ru-RU" baseline="0" dirty="0" smtClean="0"/>
                        <a:t>должен разрезать запросы на </a:t>
                      </a:r>
                      <a:r>
                        <a:rPr lang="en-US" baseline="0" dirty="0" smtClean="0"/>
                        <a:t>4Kb</a:t>
                      </a:r>
                      <a:r>
                        <a:rPr lang="ru-RU" baseline="0" dirty="0" smtClean="0"/>
                        <a:t> запросы к разным частям </a:t>
                      </a:r>
                      <a:r>
                        <a:rPr lang="ru-RU" baseline="0" dirty="0" err="1" smtClean="0"/>
                        <a:t>страйпов</a:t>
                      </a:r>
                      <a:r>
                        <a:rPr lang="ru-RU" baseline="0" dirty="0" smtClean="0"/>
                        <a:t>. Память под них взять неоткуда.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1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74484"/>
              </p:ext>
            </p:extLst>
          </p:nvPr>
        </p:nvGraphicFramePr>
        <p:xfrm>
          <a:off x="0" y="365761"/>
          <a:ext cx="12192000" cy="4937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Отступление: </a:t>
                      </a:r>
                      <a:r>
                        <a:rPr lang="en-US" sz="2400" dirty="0" smtClean="0"/>
                        <a:t>deadlock’</a:t>
                      </a:r>
                      <a:r>
                        <a:rPr lang="ru-RU" sz="2400" dirty="0" smtClean="0"/>
                        <a:t>и в условиях ограниченных ресурсов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 IO layer </a:t>
                      </a:r>
                      <a:r>
                        <a:rPr lang="ru-RU" dirty="0" smtClean="0"/>
                        <a:t>не имеет</a:t>
                      </a:r>
                      <a:r>
                        <a:rPr lang="ru-RU" baseline="0" dirty="0" smtClean="0"/>
                        <a:t> права выделять память, поскольку он обычно используется в ситуациях, когда памяти уже мало и изменённые страницы надо сбрасывать на диск.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Поэтому все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bio </a:t>
                      </a:r>
                      <a:r>
                        <a:rPr lang="ru-RU" baseline="0" dirty="0" smtClean="0"/>
                        <a:t>выделяются из пула фиксированной длины.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Представим себе ситуацию: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Есть </a:t>
                      </a:r>
                      <a:r>
                        <a:rPr lang="en-US" baseline="0" dirty="0" err="1" smtClean="0"/>
                        <a:t>mempool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состоящий из 16 элементов,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16 потоков делают чтения по </a:t>
                      </a:r>
                      <a:r>
                        <a:rPr lang="en-US" baseline="0" dirty="0" smtClean="0"/>
                        <a:t>8Kb </a:t>
                      </a:r>
                      <a:r>
                        <a:rPr lang="ru-RU" baseline="0" dirty="0" smtClean="0"/>
                        <a:t>из </a:t>
                      </a:r>
                      <a:r>
                        <a:rPr lang="en-US" baseline="0" dirty="0" smtClean="0"/>
                        <a:t>RAID10-</a:t>
                      </a:r>
                      <a:r>
                        <a:rPr lang="ru-RU" baseline="0" dirty="0" smtClean="0"/>
                        <a:t>массива,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Слой </a:t>
                      </a:r>
                      <a:r>
                        <a:rPr lang="en-US" baseline="0" dirty="0" smtClean="0"/>
                        <a:t>RAID1 </a:t>
                      </a:r>
                      <a:r>
                        <a:rPr lang="ru-RU" baseline="0" dirty="0" smtClean="0"/>
                        <a:t>должен сделать запросы к обеим частям зеркала, чтобы сравнить их. Он выделяет </a:t>
                      </a:r>
                      <a:r>
                        <a:rPr lang="en-US" baseline="0" dirty="0" smtClean="0"/>
                        <a:t>16 </a:t>
                      </a:r>
                      <a:r>
                        <a:rPr lang="ru-RU" baseline="0" dirty="0" smtClean="0"/>
                        <a:t>экземпляров </a:t>
                      </a:r>
                      <a:r>
                        <a:rPr lang="en-US" baseline="0" dirty="0" smtClean="0"/>
                        <a:t>bio.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Слой </a:t>
                      </a:r>
                      <a:r>
                        <a:rPr lang="en-US" baseline="0" dirty="0" smtClean="0"/>
                        <a:t>RAID0 </a:t>
                      </a:r>
                      <a:r>
                        <a:rPr lang="ru-RU" baseline="0" dirty="0" smtClean="0"/>
                        <a:t>должен разрезать запросы на </a:t>
                      </a:r>
                      <a:r>
                        <a:rPr lang="en-US" baseline="0" dirty="0" smtClean="0"/>
                        <a:t>4Kb</a:t>
                      </a:r>
                      <a:r>
                        <a:rPr lang="ru-RU" baseline="0" dirty="0" smtClean="0"/>
                        <a:t> запросы к разным частям </a:t>
                      </a:r>
                      <a:r>
                        <a:rPr lang="ru-RU" baseline="0" dirty="0" err="1" smtClean="0"/>
                        <a:t>страйпов</a:t>
                      </a:r>
                      <a:r>
                        <a:rPr lang="ru-RU" baseline="0" dirty="0" smtClean="0"/>
                        <a:t>. Память под них взять неоткуда.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 smtClean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1" baseline="0" dirty="0" smtClean="0"/>
                        <a:t>Решение:</a:t>
                      </a:r>
                      <a:r>
                        <a:rPr lang="en-US" b="0" baseline="0" dirty="0" smtClean="0"/>
                        <a:t> bio, </a:t>
                      </a:r>
                      <a:r>
                        <a:rPr lang="ru-RU" b="0" baseline="0" dirty="0" smtClean="0"/>
                        <a:t>соответствующие более вложенным устройствам, обрабатываются перед </a:t>
                      </a:r>
                      <a:r>
                        <a:rPr lang="en-US" b="0" baseline="0" dirty="0" smtClean="0"/>
                        <a:t>bio </a:t>
                      </a:r>
                      <a:r>
                        <a:rPr lang="ru-RU" b="0" baseline="0" dirty="0" smtClean="0"/>
                        <a:t>от более высокоуровневых устройств.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="0" baseline="0" dirty="0" smtClean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0" baseline="0" dirty="0" smtClean="0"/>
                        <a:t>Упражнение: сравните со схемой, где на блокировках вводится частичный порядок и блокировки берутся только в порядке возрастания.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9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64657"/>
              </p:ext>
            </p:extLst>
          </p:nvPr>
        </p:nvGraphicFramePr>
        <p:xfrm>
          <a:off x="2032000" y="1215422"/>
          <a:ext cx="8128002" cy="488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5"/>
                <a:gridCol w="557597"/>
                <a:gridCol w="554636"/>
                <a:gridCol w="434715"/>
                <a:gridCol w="539646"/>
                <a:gridCol w="2098623"/>
                <a:gridCol w="1685007"/>
                <a:gridCol w="1354667"/>
              </a:tblGrid>
              <a:tr h="359628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642"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Буферы библиотек</a:t>
                      </a:r>
                      <a:r>
                        <a:rPr lang="ru-RU" baseline="0" dirty="0" smtClean="0"/>
                        <a:t> (например, </a:t>
                      </a:r>
                      <a:r>
                        <a:rPr lang="en-US" baseline="0" dirty="0" err="1" smtClean="0"/>
                        <a:t>glibc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636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Pagecache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649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Filesystem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644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IO layer (requests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submittion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dirty="0" smtClean="0"/>
                        <a:t>scheduling)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6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DRBD,</a:t>
                      </a:r>
                    </a:p>
                    <a:p>
                      <a:pPr algn="ctr"/>
                      <a:r>
                        <a:rPr lang="en-US" dirty="0" err="1" smtClean="0"/>
                        <a:t>Bcache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Requests,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single-queue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Requests,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multi-queue</a:t>
                      </a:r>
                      <a:endParaRPr lang="en-US" dirty="0"/>
                    </a:p>
                  </a:txBody>
                  <a:tcPr/>
                </a:tc>
              </a:tr>
              <a:tr h="1208853">
                <a:tc>
                  <a:txBody>
                    <a:bodyPr/>
                    <a:lstStyle/>
                    <a:p>
                      <a:r>
                        <a:rPr lang="en-US" dirty="0" smtClean="0"/>
                        <a:t>RAID0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</a:t>
                      </a:r>
                      <a:r>
                        <a:rPr lang="en-US" dirty="0" smtClean="0"/>
                        <a:t>-snap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</a:t>
                      </a:r>
                      <a:r>
                        <a:rPr lang="en-US" dirty="0" smtClean="0"/>
                        <a:t>-crypt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</a:t>
                      </a:r>
                      <a:r>
                        <a:rPr lang="en-US" dirty="0" smtClean="0"/>
                        <a:t>-thin</a:t>
                      </a:r>
                      <a:endParaRPr lang="en-US" dirty="0"/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SCSI, ATA,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floppy,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NVMe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nbd</a:t>
                      </a:r>
                      <a:r>
                        <a:rPr lang="en-US" baseline="0" dirty="0" smtClean="0"/>
                        <a:t>, </a:t>
                      </a:r>
                      <a:r>
                        <a:rPr lang="mr-IN" baseline="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Volatile 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42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Stable storage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61855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61855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11127036" y="4880471"/>
            <a:ext cx="804231" cy="1221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1189" y="4170311"/>
            <a:ext cx="125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Storage</a:t>
            </a:r>
            <a:br>
              <a:rPr lang="en-US" smtClean="0"/>
            </a:br>
            <a:r>
              <a:rPr lang="en-US" smtClean="0"/>
              <a:t>device</a:t>
            </a:r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10267720" y="4880471"/>
            <a:ext cx="528810" cy="12215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39878"/>
              </p:ext>
            </p:extLst>
          </p:nvPr>
        </p:nvGraphicFramePr>
        <p:xfrm>
          <a:off x="0" y="343339"/>
          <a:ext cx="1215711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Путь</a:t>
                      </a:r>
                      <a:r>
                        <a:rPr lang="ru-RU" sz="2400" baseline="0" dirty="0" smtClean="0"/>
                        <a:t> данных от приложения до диска (обзорно)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09212"/>
              </p:ext>
            </p:extLst>
          </p:nvPr>
        </p:nvGraphicFramePr>
        <p:xfrm>
          <a:off x="0" y="375005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Статистика </a:t>
                      </a:r>
                      <a:r>
                        <a:rPr lang="en-US" sz="2400" dirty="0" err="1" smtClean="0"/>
                        <a:t>Backblaze</a:t>
                      </a:r>
                      <a:r>
                        <a:rPr lang="en-US" sz="2400" dirty="0" smtClean="0"/>
                        <a:t> </a:t>
                      </a:r>
                      <a:r>
                        <a:rPr lang="ru-RU" sz="2400" dirty="0" smtClean="0"/>
                        <a:t>по</a:t>
                      </a:r>
                      <a:r>
                        <a:rPr lang="ru-RU" sz="2400" baseline="0" dirty="0" smtClean="0"/>
                        <a:t> поломкам</a:t>
                      </a:r>
                      <a:r>
                        <a:rPr lang="en-US" sz="2400" baseline="0" dirty="0" smtClean="0"/>
                        <a:t> 4TB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HDD </a:t>
                      </a:r>
                      <a:r>
                        <a:rPr lang="ru-RU" sz="2400" baseline="0" dirty="0" smtClean="0"/>
                        <a:t>в </a:t>
                      </a:r>
                      <a:r>
                        <a:rPr lang="en-US" sz="2400" baseline="0" dirty="0" smtClean="0"/>
                        <a:t>2015 </a:t>
                      </a:r>
                      <a:r>
                        <a:rPr lang="ru-RU" sz="2400" baseline="0" dirty="0" smtClean="0"/>
                        <a:t>году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hlinkClick r:id="rId3"/>
                        </a:rPr>
                        <a:t>https://www.backblaze.com/blog/hard-drive-reliability-q3-2015/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154"/>
              </p:ext>
            </p:extLst>
          </p:nvPr>
        </p:nvGraphicFramePr>
        <p:xfrm>
          <a:off x="2032000" y="1271600"/>
          <a:ext cx="8127999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r>
                        <a:rPr lang="ru-RU" baseline="0" dirty="0" smtClean="0"/>
                        <a:t> дисков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% поломавшихся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HGST </a:t>
                      </a:r>
                      <a:r>
                        <a:rPr lang="en-US" dirty="0" err="1" smtClean="0"/>
                        <a:t>Deskstar</a:t>
                      </a:r>
                      <a:r>
                        <a:rPr lang="en-US" dirty="0" smtClean="0"/>
                        <a:t> 5K4000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HGST </a:t>
                      </a:r>
                      <a:r>
                        <a:rPr lang="en-US" dirty="0" err="1" smtClean="0"/>
                        <a:t>Megascale</a:t>
                      </a:r>
                      <a:r>
                        <a:rPr lang="en-US" dirty="0" smtClean="0"/>
                        <a:t> 4000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Seagate Desktop HDD.15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3.31%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39019"/>
              </p:ext>
            </p:extLst>
          </p:nvPr>
        </p:nvGraphicFramePr>
        <p:xfrm>
          <a:off x="0" y="365761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Эксперимент</a:t>
                      </a:r>
                      <a:r>
                        <a:rPr lang="ru-RU" sz="2400" baseline="0" dirty="0" smtClean="0"/>
                        <a:t> в </a:t>
                      </a:r>
                      <a:r>
                        <a:rPr lang="en-US" sz="2400" baseline="0" dirty="0" smtClean="0"/>
                        <a:t>CERN </a:t>
                      </a:r>
                      <a:r>
                        <a:rPr lang="ru-RU" sz="2400" baseline="0" dirty="0" smtClean="0"/>
                        <a:t>о надёжности хранения данных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 smtClean="0"/>
                        <a:t>Приложение пишет </a:t>
                      </a:r>
                      <a:r>
                        <a:rPr lang="en-US" dirty="0" smtClean="0"/>
                        <a:t>1Gb </a:t>
                      </a:r>
                      <a:r>
                        <a:rPr lang="ru-RU" dirty="0" smtClean="0"/>
                        <a:t>данных на диск следующим образом: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ru-RU" dirty="0" smtClean="0"/>
                        <a:t>Записать </a:t>
                      </a:r>
                      <a:r>
                        <a:rPr lang="en-US" dirty="0" smtClean="0"/>
                        <a:t>1Mb,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 err="1" smtClean="0"/>
                        <a:t>П</a:t>
                      </a:r>
                      <a:r>
                        <a:rPr lang="ru-RU" dirty="0" err="1" smtClean="0"/>
                        <a:t>одождать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1c,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 err="1" smtClean="0"/>
                        <a:t>П</a:t>
                      </a:r>
                      <a:r>
                        <a:rPr lang="ru-RU" dirty="0" err="1" smtClean="0"/>
                        <a:t>овторить</a:t>
                      </a:r>
                      <a:r>
                        <a:rPr lang="ru-RU" dirty="0" smtClean="0"/>
                        <a:t>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ru-RU" dirty="0" smtClean="0"/>
                        <a:t>Запускаем такое</a:t>
                      </a:r>
                      <a:r>
                        <a:rPr lang="ru-RU" baseline="0" dirty="0" smtClean="0"/>
                        <a:t> приложение на каждом из дисков на кластере из </a:t>
                      </a:r>
                      <a:r>
                        <a:rPr lang="en-US" baseline="0" dirty="0" smtClean="0"/>
                        <a:t>3000 </a:t>
                      </a:r>
                      <a:r>
                        <a:rPr lang="ru-RU" baseline="0" dirty="0" smtClean="0"/>
                        <a:t>машин с </a:t>
                      </a:r>
                      <a:r>
                        <a:rPr lang="en-US" baseline="0" dirty="0" smtClean="0"/>
                        <a:t>HW RAID.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Через 3 недели читаем содержимое файлов.</a:t>
                      </a:r>
                      <a:endParaRPr lang="en-US" baseline="0" dirty="0" smtClean="0"/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endParaRPr lang="en-US" baseline="0" dirty="0" smtClean="0"/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265350"/>
              </p:ext>
            </p:extLst>
          </p:nvPr>
        </p:nvGraphicFramePr>
        <p:xfrm>
          <a:off x="0" y="365761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Эксперимент</a:t>
                      </a:r>
                      <a:r>
                        <a:rPr lang="ru-RU" sz="2400" baseline="0" dirty="0" smtClean="0"/>
                        <a:t> в </a:t>
                      </a:r>
                      <a:r>
                        <a:rPr lang="en-US" sz="2400" baseline="0" dirty="0" smtClean="0"/>
                        <a:t>CERN </a:t>
                      </a:r>
                      <a:r>
                        <a:rPr lang="ru-RU" sz="2400" baseline="0" dirty="0" smtClean="0"/>
                        <a:t>о надёжности хранения данных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Приложение пишет 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1Gb </a:t>
                      </a:r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данных на диск следующим образом: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Записать 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1Mb,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П</a:t>
                      </a:r>
                      <a:r>
                        <a:rPr lang="ru-RU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одождать</a:t>
                      </a:r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1c,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П</a:t>
                      </a:r>
                      <a:r>
                        <a:rPr lang="ru-RU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овторить</a:t>
                      </a:r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Запускаем такое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приложение на каждом из дисков на кластере из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3000 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машин с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HW RAID.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Через 3 недели читаем содержимое файлов.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Нашлось примерно 150 </a:t>
                      </a:r>
                      <a:r>
                        <a:rPr lang="ru-RU" baseline="0" dirty="0" err="1" smtClean="0"/>
                        <a:t>одномегабайтных</a:t>
                      </a:r>
                      <a:r>
                        <a:rPr lang="ru-RU" baseline="0" dirty="0" smtClean="0"/>
                        <a:t> блоков с изменившимся содержимым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причём чтение из них завершалось «успешно» с точки зрения как оборудования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так и файловой системы.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3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1371"/>
              </p:ext>
            </p:extLst>
          </p:nvPr>
        </p:nvGraphicFramePr>
        <p:xfrm>
          <a:off x="0" y="365761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Эксперимент</a:t>
                      </a:r>
                      <a:r>
                        <a:rPr lang="ru-RU" sz="2400" baseline="0" dirty="0" smtClean="0"/>
                        <a:t> в </a:t>
                      </a:r>
                      <a:r>
                        <a:rPr lang="en-US" sz="2400" baseline="0" dirty="0" smtClean="0"/>
                        <a:t>CERN </a:t>
                      </a:r>
                      <a:r>
                        <a:rPr lang="ru-RU" sz="2400" baseline="0" dirty="0" smtClean="0"/>
                        <a:t>о надёжности хранения данных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dirty="0" smtClean="0"/>
                        <a:t>Выводы: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dirty="0" smtClean="0"/>
                        <a:t>Данные</a:t>
                      </a:r>
                      <a:r>
                        <a:rPr lang="ru-RU" baseline="0" dirty="0" smtClean="0"/>
                        <a:t> нельзя хранить в единственном экземпляре,</a:t>
                      </a:r>
                      <a:endParaRPr lang="ru-RU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dirty="0" smtClean="0"/>
                        <a:t>Необходимы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чексуммы</a:t>
                      </a:r>
                      <a:r>
                        <a:rPr lang="ru-RU" baseline="0" dirty="0" smtClean="0"/>
                        <a:t> для проверки целостности,</a:t>
                      </a:r>
                      <a:br>
                        <a:rPr lang="ru-RU" baseline="0" dirty="0" smtClean="0"/>
                      </a:br>
                      <a:endParaRPr lang="ru-RU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 smtClean="0"/>
                        <a:t>Необходима активная фоновая проверка данных.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60577"/>
              </p:ext>
            </p:extLst>
          </p:nvPr>
        </p:nvGraphicFramePr>
        <p:xfrm>
          <a:off x="0" y="365761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Эксперимент</a:t>
                      </a:r>
                      <a:r>
                        <a:rPr lang="ru-RU" sz="2400" baseline="0" dirty="0" smtClean="0"/>
                        <a:t> в </a:t>
                      </a:r>
                      <a:r>
                        <a:rPr lang="en-US" sz="2400" baseline="0" dirty="0" smtClean="0"/>
                        <a:t>CERN </a:t>
                      </a:r>
                      <a:r>
                        <a:rPr lang="ru-RU" sz="2400" baseline="0" dirty="0" smtClean="0"/>
                        <a:t>о надёжности хранения данных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dirty="0" smtClean="0"/>
                        <a:t>Выводы: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dirty="0" smtClean="0"/>
                        <a:t>Данные</a:t>
                      </a:r>
                      <a:r>
                        <a:rPr lang="ru-RU" baseline="0" dirty="0" smtClean="0"/>
                        <a:t> нельзя хранить в единственном экземпляре,</a:t>
                      </a:r>
                      <a:endParaRPr lang="ru-RU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dirty="0" smtClean="0"/>
                        <a:t>Необходимы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чексуммы</a:t>
                      </a:r>
                      <a:r>
                        <a:rPr lang="ru-RU" baseline="0" dirty="0" smtClean="0"/>
                        <a:t> для проверки целостности,</a:t>
                      </a:r>
                      <a:br>
                        <a:rPr lang="ru-RU" baseline="0" dirty="0" smtClean="0"/>
                      </a:br>
                      <a:endParaRPr lang="ru-RU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 smtClean="0"/>
                        <a:t>Необходима активная фоновая проверка данных.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ru-RU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dirty="0" smtClean="0"/>
                        <a:t>Хранение</a:t>
                      </a:r>
                      <a:r>
                        <a:rPr lang="ru-RU" baseline="0" dirty="0" smtClean="0"/>
                        <a:t> реплик или использование </a:t>
                      </a:r>
                      <a:r>
                        <a:rPr lang="en-US" baseline="0" dirty="0" smtClean="0"/>
                        <a:t>Reed-Solomon</a:t>
                      </a:r>
                      <a:r>
                        <a:rPr lang="ru-RU" baseline="0" dirty="0" smtClean="0"/>
                        <a:t>,</a:t>
                      </a:r>
                      <a:endParaRPr lang="en-US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ZFS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err="1" smtClean="0"/>
                        <a:t>btrfs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хранят криптографические </a:t>
                      </a:r>
                      <a:r>
                        <a:rPr lang="ru-RU" baseline="0" dirty="0" err="1" smtClean="0"/>
                        <a:t>хеши</a:t>
                      </a:r>
                      <a:r>
                        <a:rPr lang="ru-RU" baseline="0" dirty="0" smtClean="0"/>
                        <a:t> всех записанных данных, </a:t>
                      </a:r>
                      <a:r>
                        <a:rPr lang="en-US" baseline="0" dirty="0" smtClean="0"/>
                        <a:t>ext4 </a:t>
                      </a:r>
                      <a:r>
                        <a:rPr lang="ru-RU" baseline="0" dirty="0" smtClean="0"/>
                        <a:t>хранит только </a:t>
                      </a:r>
                      <a:r>
                        <a:rPr lang="en-US" baseline="0" dirty="0" smtClean="0"/>
                        <a:t>CRC,</a:t>
                      </a:r>
                      <a:endParaRPr lang="ru-RU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Online scrubbing &amp; repair </a:t>
                      </a:r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ZFS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err="1" smtClean="0"/>
                        <a:t>btrfs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или в </a:t>
                      </a:r>
                      <a:r>
                        <a:rPr lang="en-US" baseline="0" dirty="0" smtClean="0"/>
                        <a:t>HW RAID-</a:t>
                      </a:r>
                      <a:r>
                        <a:rPr lang="ru-RU" baseline="0" dirty="0" smtClean="0"/>
                        <a:t>контроллерах.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2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27802"/>
              </p:ext>
            </p:extLst>
          </p:nvPr>
        </p:nvGraphicFramePr>
        <p:xfrm>
          <a:off x="0" y="365760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Оценки надёжности </a:t>
                      </a:r>
                      <a:r>
                        <a:rPr lang="en-US" sz="2400" dirty="0" smtClean="0"/>
                        <a:t>HDD </a:t>
                      </a:r>
                      <a:r>
                        <a:rPr lang="ru-RU" sz="2400" dirty="0" smtClean="0"/>
                        <a:t>и </a:t>
                      </a:r>
                      <a:r>
                        <a:rPr lang="en-US" sz="2400" dirty="0" smtClean="0"/>
                        <a:t>SSD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MTBF – Mean Time Between Failures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RBER –</a:t>
                      </a:r>
                      <a:r>
                        <a:rPr lang="en-US" baseline="0" dirty="0" smtClean="0"/>
                        <a:t> Raw Bit Error 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UBER – Uncorrectable Bit Error Rate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4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99600"/>
              </p:ext>
            </p:extLst>
          </p:nvPr>
        </p:nvGraphicFramePr>
        <p:xfrm>
          <a:off x="0" y="365760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Оценки надёжности </a:t>
                      </a:r>
                      <a:r>
                        <a:rPr lang="en-US" sz="2400" dirty="0" smtClean="0"/>
                        <a:t>HDD </a:t>
                      </a:r>
                      <a:r>
                        <a:rPr lang="ru-RU" sz="2400" dirty="0" smtClean="0"/>
                        <a:t>и </a:t>
                      </a:r>
                      <a:r>
                        <a:rPr lang="en-US" sz="2400" dirty="0" smtClean="0"/>
                        <a:t>SSD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MTBF – Mean Time Between Failures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RBER –</a:t>
                      </a:r>
                      <a:r>
                        <a:rPr lang="en-US" baseline="0" dirty="0" smtClean="0"/>
                        <a:t> Raw Bit Error 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UBER – Uncorrectable Bit Error Rate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Для </a:t>
                      </a:r>
                      <a:r>
                        <a:rPr lang="en-US" dirty="0" smtClean="0"/>
                        <a:t>SSD S3710 Intel </a:t>
                      </a:r>
                      <a:r>
                        <a:rPr lang="ru-RU" dirty="0" smtClean="0"/>
                        <a:t>обещает</a:t>
                      </a: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Означают</a:t>
                      </a:r>
                      <a:r>
                        <a:rPr lang="ru-RU" baseline="0" dirty="0" smtClean="0"/>
                        <a:t> ли эти числа, что в реальной жизни ошибки нам не встретятся?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Что будет в ДЦ объёмом 10</a:t>
                      </a:r>
                      <a:r>
                        <a:rPr lang="en-US" baseline="0" dirty="0" smtClean="0"/>
                        <a:t>PB</a:t>
                      </a:r>
                      <a:r>
                        <a:rPr lang="ru-RU" baseline="0" dirty="0" smtClean="0"/>
                        <a:t>, где стоит тысяча дисков</a:t>
                      </a:r>
                      <a:r>
                        <a:rPr lang="en-US" baseline="0" dirty="0" smtClean="0"/>
                        <a:t>?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2389050"/>
            <a:ext cx="83915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6525</TotalTime>
  <Words>1666</Words>
  <Application>Microsoft Macintosh PowerPoint</Application>
  <PresentationFormat>Widescreen</PresentationFormat>
  <Paragraphs>460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Mangal</vt:lpstr>
      <vt:lpstr>Arial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142</cp:revision>
  <cp:lastPrinted>2017-12-11T09:07:21Z</cp:lastPrinted>
  <dcterms:created xsi:type="dcterms:W3CDTF">2016-09-20T13:25:15Z</dcterms:created>
  <dcterms:modified xsi:type="dcterms:W3CDTF">2017-12-11T09:08:29Z</dcterms:modified>
</cp:coreProperties>
</file>