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80" r:id="rId3"/>
    <p:sldId id="285" r:id="rId4"/>
    <p:sldId id="286" r:id="rId5"/>
    <p:sldId id="290" r:id="rId6"/>
    <p:sldId id="291" r:id="rId7"/>
    <p:sldId id="292" r:id="rId8"/>
    <p:sldId id="293" r:id="rId9"/>
    <p:sldId id="294" r:id="rId10"/>
    <p:sldId id="289" r:id="rId11"/>
    <p:sldId id="295" r:id="rId12"/>
    <p:sldId id="296" r:id="rId13"/>
    <p:sldId id="316" r:id="rId14"/>
    <p:sldId id="323" r:id="rId15"/>
    <p:sldId id="322" r:id="rId16"/>
    <p:sldId id="321" r:id="rId17"/>
    <p:sldId id="287" r:id="rId18"/>
    <p:sldId id="320" r:id="rId19"/>
    <p:sldId id="301" r:id="rId20"/>
    <p:sldId id="303" r:id="rId21"/>
    <p:sldId id="304" r:id="rId22"/>
    <p:sldId id="300" r:id="rId23"/>
    <p:sldId id="319" r:id="rId24"/>
    <p:sldId id="318" r:id="rId25"/>
    <p:sldId id="306" r:id="rId26"/>
    <p:sldId id="307" r:id="rId27"/>
    <p:sldId id="305" r:id="rId28"/>
    <p:sldId id="309" r:id="rId29"/>
    <p:sldId id="310" r:id="rId30"/>
    <p:sldId id="308" r:id="rId31"/>
    <p:sldId id="312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0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9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54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57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732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0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3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96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92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16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287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49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73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381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271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32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9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612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940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3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19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98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4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5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53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74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27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ext2-doc" TargetMode="External"/><Relationship Id="rId4" Type="http://schemas.openxmlformats.org/officeDocument/2006/relationships/hyperlink" Target="https://ext4.wiki.kernel.org/index.php/Ext4_Disk_Layout" TargetMode="External"/><Relationship Id="rId5" Type="http://schemas.openxmlformats.org/officeDocument/2006/relationships/hyperlink" Target="http://wiki.osdev.org/Ext2" TargetMode="External"/><Relationship Id="rId6" Type="http://schemas.openxmlformats.org/officeDocument/2006/relationships/hyperlink" Target="https://lwn.net/Articles/322823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11771"/>
              </p:ext>
            </p:extLst>
          </p:nvPr>
        </p:nvGraphicFramePr>
        <p:xfrm>
          <a:off x="0" y="365762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ext2</a:t>
                      </a:r>
                      <a:endParaRPr lang="ru-RU" sz="2400" dirty="0"/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Каталог</a:t>
                      </a:r>
                      <a:r>
                        <a:rPr lang="ru-RU" baseline="0" dirty="0" smtClean="0"/>
                        <a:t> хранится в файле специального типа (у которого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младший байт </a:t>
                      </a:r>
                      <a:r>
                        <a:rPr lang="en-US" baseline="0" dirty="0" err="1" smtClean="0"/>
                        <a:t>i_mode</a:t>
                      </a:r>
                      <a:r>
                        <a:rPr lang="ru-RU" baseline="0" dirty="0" smtClean="0"/>
                        <a:t> равен </a:t>
                      </a:r>
                      <a:r>
                        <a:rPr lang="en-US" dirty="0" smtClean="0"/>
                        <a:t>EXT2_FT_DIR</a:t>
                      </a:r>
                      <a:r>
                        <a:rPr lang="ru-RU" baseline="0" dirty="0" smtClean="0"/>
                        <a:t>).</a:t>
                      </a:r>
                    </a:p>
                    <a:p>
                      <a:r>
                        <a:rPr lang="ru-RU" baseline="0" dirty="0" smtClean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заголовке записи стоит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После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ext2_dir_entry_2 </a:t>
                      </a:r>
                      <a:r>
                        <a:rPr lang="ru-RU" baseline="0" dirty="0" smtClean="0"/>
                        <a:t>следует имя файла.</a:t>
                      </a:r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Примечание</a:t>
                      </a:r>
                      <a:r>
                        <a:rPr lang="ru-RU" baseline="0" dirty="0" smtClean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 smtClean="0"/>
                        <a:t>rec_len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Ещё примечание</a:t>
                      </a:r>
                      <a:r>
                        <a:rPr lang="ru-RU" baseline="0" dirty="0" smtClean="0"/>
                        <a:t>: если поле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38" y="1850301"/>
            <a:ext cx="860952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49357"/>
              </p:ext>
            </p:extLst>
          </p:nvPr>
        </p:nvGraphicFramePr>
        <p:xfrm>
          <a:off x="0" y="365762"/>
          <a:ext cx="12192000" cy="539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ext2</a:t>
                      </a:r>
                      <a:endParaRPr lang="ru-RU" sz="2400" dirty="0"/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Каталог</a:t>
                      </a:r>
                      <a:r>
                        <a:rPr lang="ru-RU" baseline="0" dirty="0" smtClean="0"/>
                        <a:t> хранится в файле специального типа (у которого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младший байт </a:t>
                      </a:r>
                      <a:r>
                        <a:rPr lang="en-US" baseline="0" dirty="0" err="1" smtClean="0"/>
                        <a:t>i_mode</a:t>
                      </a:r>
                      <a:r>
                        <a:rPr lang="ru-RU" baseline="0" dirty="0" smtClean="0"/>
                        <a:t> равен </a:t>
                      </a:r>
                      <a:r>
                        <a:rPr lang="en-US" dirty="0" smtClean="0"/>
                        <a:t>EXT2_FT_DIR</a:t>
                      </a:r>
                      <a:r>
                        <a:rPr lang="ru-RU" baseline="0" dirty="0" smtClean="0"/>
                        <a:t>).</a:t>
                      </a:r>
                    </a:p>
                    <a:p>
                      <a:r>
                        <a:rPr lang="ru-RU" baseline="0" dirty="0" smtClean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заголовке записи стоит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После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ext2_dir_entry_2 </a:t>
                      </a:r>
                      <a:r>
                        <a:rPr lang="ru-RU" baseline="0" dirty="0" smtClean="0"/>
                        <a:t>следует имя файла.</a:t>
                      </a:r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Примечание</a:t>
                      </a:r>
                      <a:r>
                        <a:rPr lang="ru-RU" baseline="0" dirty="0" smtClean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 smtClean="0"/>
                        <a:t>rec_len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baseline="0" dirty="0" smtClean="0"/>
                        <a:t>Ещё примечание</a:t>
                      </a:r>
                      <a:r>
                        <a:rPr lang="ru-RU" baseline="0" dirty="0" smtClean="0"/>
                        <a:t>: если поле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Как быть с удалением элементов каталога?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38" y="1850301"/>
            <a:ext cx="860952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12339"/>
              </p:ext>
            </p:extLst>
          </p:nvPr>
        </p:nvGraphicFramePr>
        <p:xfrm>
          <a:off x="0" y="1"/>
          <a:ext cx="12192000" cy="3931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 в </a:t>
                      </a:r>
                      <a:r>
                        <a:rPr lang="en-US" sz="2400" dirty="0" smtClean="0"/>
                        <a:t>ext3 (hash indexed </a:t>
                      </a:r>
                      <a:r>
                        <a:rPr lang="en-US" sz="2400" dirty="0" err="1" smtClean="0"/>
                        <a:t>dirs</a:t>
                      </a:r>
                      <a:r>
                        <a:rPr lang="en-US" sz="2400" dirty="0" smtClean="0"/>
                        <a:t>)</a:t>
                      </a:r>
                      <a:endParaRPr lang="ru-RU" sz="2400" b="1" dirty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Для больших каталогов используется следующее представление</a:t>
                      </a:r>
                      <a:r>
                        <a:rPr lang="en-US" sz="1800" dirty="0" smtClean="0"/>
                        <a:t>*</a:t>
                      </a:r>
                      <a:r>
                        <a:rPr lang="ru-RU" sz="1800" dirty="0" smtClean="0"/>
                        <a:t>:</a:t>
                      </a:r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b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15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68516"/>
              </p:ext>
            </p:extLst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/>
                <a:gridCol w="1046602"/>
                <a:gridCol w="859316"/>
                <a:gridCol w="1729998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”.” entry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”..” entry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hash 0 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hash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81306"/>
              </p:ext>
            </p:extLst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/>
                <a:gridCol w="1274190"/>
                <a:gridCol w="1274190"/>
                <a:gridCol w="1274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r>
                        <a:rPr lang="en-US" baseline="0" dirty="0" smtClean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 hash 0_1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87042"/>
              </p:ext>
            </p:extLst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/>
                <a:gridCol w="1274190"/>
                <a:gridCol w="1274190"/>
                <a:gridCol w="1274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r>
                        <a:rPr lang="en-US" baseline="0" dirty="0" smtClean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 hash 1_1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80391"/>
              </p:ext>
            </p:extLst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31287"/>
              </p:ext>
            </p:extLst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02700"/>
              </p:ext>
            </p:extLst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 smtClean="0"/>
                        <a:t>entry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57299"/>
              </p:ext>
            </p:extLst>
          </p:nvPr>
        </p:nvGraphicFramePr>
        <p:xfrm>
          <a:off x="0" y="1"/>
          <a:ext cx="12192000" cy="4846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 в </a:t>
                      </a:r>
                      <a:r>
                        <a:rPr lang="en-US" sz="2400" dirty="0" smtClean="0"/>
                        <a:t>ext3 (hash indexed </a:t>
                      </a:r>
                      <a:r>
                        <a:rPr lang="en-US" sz="2400" dirty="0" err="1" smtClean="0"/>
                        <a:t>dirs</a:t>
                      </a:r>
                      <a:r>
                        <a:rPr lang="en-US" sz="2400" dirty="0" smtClean="0"/>
                        <a:t>)</a:t>
                      </a:r>
                      <a:endParaRPr lang="ru-RU" sz="2400" b="1" dirty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Для больших каталогов используется следующее представление</a:t>
                      </a:r>
                      <a:r>
                        <a:rPr lang="en-US" sz="1800" dirty="0" smtClean="0"/>
                        <a:t>*</a:t>
                      </a:r>
                      <a:r>
                        <a:rPr lang="ru-RU" sz="1800" dirty="0" smtClean="0"/>
                        <a:t>:</a:t>
                      </a:r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b="0" dirty="0" smtClean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Если много имён имеют совпадающий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хеш</a:t>
                      </a:r>
                      <a:r>
                        <a:rPr lang="ru-RU" baseline="0" dirty="0" smtClean="0"/>
                        <a:t> и их список не умещается в один блок, то в карте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err="1" smtClean="0"/>
                        <a:t>хеш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Разные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хеши</a:t>
                      </a:r>
                      <a:r>
                        <a:rPr lang="ru-RU" baseline="0" dirty="0" smtClean="0"/>
                        <a:t> могут ссылаться на один блок.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15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68516"/>
              </p:ext>
            </p:extLst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/>
                <a:gridCol w="1046602"/>
                <a:gridCol w="859316"/>
                <a:gridCol w="1729998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”.” entry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”..” entry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hash 0 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hash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81306"/>
              </p:ext>
            </p:extLst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/>
                <a:gridCol w="1274190"/>
                <a:gridCol w="1274190"/>
                <a:gridCol w="1274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r>
                        <a:rPr lang="en-US" baseline="0" dirty="0" smtClean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 hash 0_1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87042"/>
              </p:ext>
            </p:extLst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/>
                <a:gridCol w="1274190"/>
                <a:gridCol w="1274190"/>
                <a:gridCol w="1274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r>
                        <a:rPr lang="en-US" baseline="0" dirty="0" smtClean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 hash 1_1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80391"/>
              </p:ext>
            </p:extLst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31287"/>
              </p:ext>
            </p:extLst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02700"/>
              </p:ext>
            </p:extLst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 smtClean="0"/>
                        <a:t>entry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08078"/>
              </p:ext>
            </p:extLst>
          </p:nvPr>
        </p:nvGraphicFramePr>
        <p:xfrm>
          <a:off x="0" y="1"/>
          <a:ext cx="12192000" cy="5212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 в </a:t>
                      </a:r>
                      <a:r>
                        <a:rPr lang="en-US" sz="2400" dirty="0" smtClean="0"/>
                        <a:t>ext3 (hash indexed </a:t>
                      </a:r>
                      <a:r>
                        <a:rPr lang="en-US" sz="2400" dirty="0" err="1" smtClean="0"/>
                        <a:t>dirs</a:t>
                      </a:r>
                      <a:r>
                        <a:rPr lang="en-US" sz="2400" dirty="0" smtClean="0"/>
                        <a:t>)</a:t>
                      </a:r>
                      <a:endParaRPr lang="ru-RU" sz="2400" b="1" dirty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Для больших каталогов используется следующее представление</a:t>
                      </a:r>
                      <a:r>
                        <a:rPr lang="en-US" sz="1800" dirty="0" smtClean="0"/>
                        <a:t>*</a:t>
                      </a:r>
                      <a:r>
                        <a:rPr lang="ru-RU" sz="1800" dirty="0" smtClean="0"/>
                        <a:t>:</a:t>
                      </a:r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b="0" dirty="0" smtClean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Если много имён имеют совпадающий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хеш</a:t>
                      </a:r>
                      <a:r>
                        <a:rPr lang="ru-RU" baseline="0" dirty="0" smtClean="0"/>
                        <a:t> и их список не умещается в один блок, то в карте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err="1" smtClean="0"/>
                        <a:t>хеш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Разные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хеши</a:t>
                      </a:r>
                      <a:r>
                        <a:rPr lang="ru-RU" baseline="0" dirty="0" smtClean="0"/>
                        <a:t> могут ссылаться на один блок.</a:t>
                      </a:r>
                      <a:endParaRPr lang="en-US" dirty="0" smtClean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Изображённые</a:t>
                      </a:r>
                      <a:r>
                        <a:rPr lang="ru-RU" baseline="0" dirty="0" smtClean="0"/>
                        <a:t> выше блоки на диске располагаются подряд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 составляют один файл</a:t>
                      </a:r>
                      <a:r>
                        <a:rPr lang="en-US" baseline="0" dirty="0" smtClean="0"/>
                        <a:t>)</a:t>
                      </a:r>
                      <a:r>
                        <a:rPr lang="ru-RU" baseline="0" dirty="0" smtClean="0"/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15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68516"/>
              </p:ext>
            </p:extLst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/>
                <a:gridCol w="1046602"/>
                <a:gridCol w="859316"/>
                <a:gridCol w="1729998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”.” entry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”..” entry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hash 0 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hash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81306"/>
              </p:ext>
            </p:extLst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/>
                <a:gridCol w="1274190"/>
                <a:gridCol w="1274190"/>
                <a:gridCol w="1274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r>
                        <a:rPr lang="en-US" baseline="0" dirty="0" smtClean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 hash 0_1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87042"/>
              </p:ext>
            </p:extLst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/>
                <a:gridCol w="1274190"/>
                <a:gridCol w="1274190"/>
                <a:gridCol w="1274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r>
                        <a:rPr lang="en-US" baseline="0" dirty="0" smtClean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 hash 1_1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80391"/>
              </p:ext>
            </p:extLst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31287"/>
              </p:ext>
            </p:extLst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02700"/>
              </p:ext>
            </p:extLst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 smtClean="0"/>
                        <a:t>entry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0068"/>
              </p:ext>
            </p:extLst>
          </p:nvPr>
        </p:nvGraphicFramePr>
        <p:xfrm>
          <a:off x="0" y="1"/>
          <a:ext cx="12192000" cy="6126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 в </a:t>
                      </a:r>
                      <a:r>
                        <a:rPr lang="en-US" sz="2400" dirty="0" smtClean="0"/>
                        <a:t>ext3 (hash indexed </a:t>
                      </a:r>
                      <a:r>
                        <a:rPr lang="en-US" sz="2400" dirty="0" err="1" smtClean="0"/>
                        <a:t>dirs</a:t>
                      </a:r>
                      <a:r>
                        <a:rPr lang="en-US" sz="2400" dirty="0" smtClean="0"/>
                        <a:t>)</a:t>
                      </a:r>
                      <a:endParaRPr lang="ru-RU" sz="2400" b="1" dirty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Для больших каталогов используется следующее представление</a:t>
                      </a:r>
                      <a:r>
                        <a:rPr lang="en-US" sz="1800" dirty="0" smtClean="0"/>
                        <a:t>*</a:t>
                      </a:r>
                      <a:r>
                        <a:rPr lang="ru-RU" sz="1800" dirty="0" smtClean="0"/>
                        <a:t>:</a:t>
                      </a:r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ru-RU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b="0" dirty="0" smtClean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Если много имён имеют совпадающий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хеш</a:t>
                      </a:r>
                      <a:r>
                        <a:rPr lang="ru-RU" baseline="0" dirty="0" smtClean="0"/>
                        <a:t> и их список не умещается в один блок, то в карте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ru-RU" baseline="0" dirty="0" err="1" smtClean="0"/>
                        <a:t>хеш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 smtClean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Разные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хеши</a:t>
                      </a:r>
                      <a:r>
                        <a:rPr lang="ru-RU" baseline="0" dirty="0" smtClean="0"/>
                        <a:t> могут ссылаться на один блок.</a:t>
                      </a:r>
                      <a:endParaRPr lang="en-US" dirty="0" smtClean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Изображённые</a:t>
                      </a:r>
                      <a:r>
                        <a:rPr lang="ru-RU" baseline="0" dirty="0" smtClean="0"/>
                        <a:t> выше блоки на диске располагаются подряд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 составляют один файл</a:t>
                      </a:r>
                      <a:r>
                        <a:rPr lang="en-US" baseline="0" dirty="0" smtClean="0"/>
                        <a:t>)</a:t>
                      </a:r>
                      <a:r>
                        <a:rPr lang="ru-RU" baseline="0" dirty="0" smtClean="0"/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Нулевые записи в блоках нижнего уровня и нулевое</a:t>
                      </a:r>
                      <a:r>
                        <a:rPr lang="ru-RU" baseline="0" dirty="0" smtClean="0"/>
                        <a:t> 4-байтовое значение в корневом блоке поставлены затем, чтобы алгоритм линейного поиска из </a:t>
                      </a:r>
                      <a:r>
                        <a:rPr lang="en-US" baseline="0" dirty="0" smtClean="0"/>
                        <a:t>ext2 </a:t>
                      </a:r>
                      <a:r>
                        <a:rPr lang="ru-RU" baseline="0" dirty="0" smtClean="0"/>
                        <a:t>увидел правильный список элементов (вспоминаем, что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элемент с нулевым полем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ru-RU" baseline="0" dirty="0" smtClean="0"/>
                        <a:t> – это признак «в этом блоке больше нет записей»).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15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68516"/>
              </p:ext>
            </p:extLst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/>
                <a:gridCol w="1046602"/>
                <a:gridCol w="859316"/>
                <a:gridCol w="1729998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”.” entry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”..” entry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hash 0 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 hash 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81306"/>
              </p:ext>
            </p:extLst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/>
                <a:gridCol w="1274190"/>
                <a:gridCol w="1274190"/>
                <a:gridCol w="1274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r>
                        <a:rPr lang="en-US" baseline="0" dirty="0" smtClean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 hash 0_1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87042"/>
              </p:ext>
            </p:extLst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/>
                <a:gridCol w="1274190"/>
                <a:gridCol w="1274190"/>
                <a:gridCol w="1274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(u32)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r>
                        <a:rPr lang="en-US" baseline="0" dirty="0" smtClean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 hash 1_1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80391"/>
              </p:ext>
            </p:extLst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31287"/>
              </p:ext>
            </p:extLst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02700"/>
              </p:ext>
            </p:extLst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/>
                <a:gridCol w="1012804"/>
                <a:gridCol w="1012804"/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 smtClean="0"/>
                        <a:t>entry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 smtClean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34504"/>
              </p:ext>
            </p:extLst>
          </p:nvPr>
        </p:nvGraphicFramePr>
        <p:xfrm>
          <a:off x="0" y="365762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282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Слежение за свободным и занятым местом</a:t>
                      </a:r>
                      <a:endParaRPr lang="ru-RU" sz="2400" dirty="0"/>
                    </a:p>
                  </a:txBody>
                  <a:tcPr/>
                </a:tc>
              </a:tr>
              <a:tr h="123961">
                <a:tc>
                  <a:txBody>
                    <a:bodyPr/>
                    <a:lstStyle/>
                    <a:p>
                      <a:r>
                        <a:rPr lang="ru-RU" dirty="0" smtClean="0"/>
                        <a:t>ФС</a:t>
                      </a:r>
                      <a:r>
                        <a:rPr lang="ru-RU" baseline="0" dirty="0" smtClean="0"/>
                        <a:t> разделена на группы блоков</a:t>
                      </a:r>
                      <a:r>
                        <a:rPr lang="en-US" baseline="0" dirty="0" smtClean="0"/>
                        <a:t>; </a:t>
                      </a:r>
                      <a:r>
                        <a:rPr lang="ru-RU" baseline="0" dirty="0" smtClean="0"/>
                        <a:t>учёт занятого места ведётся в пределах группы. Информация об одной группе умещается в памяти.</a:t>
                      </a:r>
                      <a:endParaRPr lang="ru-RU" dirty="0"/>
                    </a:p>
                  </a:txBody>
                  <a:tcPr/>
                </a:tc>
              </a:tr>
              <a:tr h="12396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239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Число блоков и инод в каждой группе одинаковое и задаётся при создании ФС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Имеющиеся</a:t>
                      </a:r>
                      <a:r>
                        <a:rPr lang="ru-RU" baseline="0" dirty="0" smtClean="0"/>
                        <a:t> в одной группе иноды расположены непрерывным блоком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Блоки, на которые ссылается инода, ФС старается выделять из группы, которой та принадлежит.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52" y="1650515"/>
            <a:ext cx="8238095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48200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Устройство </a:t>
                      </a:r>
                      <a:r>
                        <a:rPr lang="en-US" sz="2400" dirty="0" smtClean="0"/>
                        <a:t>ext2 </a:t>
                      </a:r>
                      <a:r>
                        <a:rPr lang="ru-RU" sz="2400" dirty="0" smtClean="0"/>
                        <a:t>в целом</a:t>
                      </a:r>
                      <a:endParaRPr lang="ru-RU" sz="2400" dirty="0"/>
                    </a:p>
                  </a:txBody>
                  <a:tcPr/>
                </a:tc>
              </a:tr>
              <a:tr h="25308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70796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/>
                <a:gridCol w="4961744"/>
                <a:gridCol w="4976734"/>
                <a:gridCol w="344774"/>
              </a:tblGrid>
              <a:tr h="12217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Пустое</a:t>
                      </a:r>
                      <a:r>
                        <a:rPr lang="ru-RU" baseline="0" dirty="0" smtClean="0"/>
                        <a:t> место</a:t>
                      </a:r>
                      <a:r>
                        <a:rPr lang="ru-RU" dirty="0" smtClean="0"/>
                        <a:t> длиной </a:t>
                      </a:r>
                      <a:r>
                        <a:rPr lang="en-US" dirty="0" smtClean="0"/>
                        <a:t>1Kb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38369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/>
                <a:gridCol w="989351"/>
                <a:gridCol w="869429"/>
                <a:gridCol w="884420"/>
                <a:gridCol w="764498"/>
                <a:gridCol w="854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BG headers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block</a:t>
                      </a:r>
                    </a:p>
                    <a:p>
                      <a:r>
                        <a:rPr lang="en-US" b="1" dirty="0" smtClean="0"/>
                        <a:t>bitmap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inode</a:t>
                      </a:r>
                      <a:r>
                        <a:rPr lang="en-US" b="1" dirty="0" smtClean="0"/>
                        <a:t/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bitmap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inode</a:t>
                      </a:r>
                      <a:r>
                        <a:rPr lang="en-US" b="1" dirty="0" smtClean="0"/>
                        <a:t/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81504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/>
                <a:gridCol w="989351"/>
                <a:gridCol w="869429"/>
                <a:gridCol w="884420"/>
                <a:gridCol w="764498"/>
                <a:gridCol w="854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BG headers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block</a:t>
                      </a:r>
                    </a:p>
                    <a:p>
                      <a:r>
                        <a:rPr lang="en-US" b="1" dirty="0" smtClean="0"/>
                        <a:t>bitmap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inode</a:t>
                      </a:r>
                      <a:r>
                        <a:rPr lang="en-US" b="1" dirty="0" smtClean="0"/>
                        <a:t/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bitmap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inode</a:t>
                      </a:r>
                      <a:r>
                        <a:rPr lang="en-US" b="1" dirty="0" smtClean="0"/>
                        <a:t/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6915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Суперблок </a:t>
                      </a:r>
                      <a:r>
                        <a:rPr lang="en-US" sz="2400" dirty="0" smtClean="0"/>
                        <a:t>ext2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/>
                        <a:t>struct</a:t>
                      </a:r>
                      <a:r>
                        <a:rPr lang="en-US" sz="2400" dirty="0" smtClean="0"/>
                        <a:t> ext2_super_block)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19" y="1040777"/>
            <a:ext cx="8904762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6915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Суперблок </a:t>
                      </a:r>
                      <a:r>
                        <a:rPr lang="en-US" sz="2400" dirty="0" smtClean="0"/>
                        <a:t>ext2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/>
                        <a:t>struct</a:t>
                      </a:r>
                      <a:r>
                        <a:rPr lang="en-US" sz="2400" dirty="0" smtClean="0"/>
                        <a:t> ext2_super_block)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90" y="1018254"/>
            <a:ext cx="8847619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3935"/>
              </p:ext>
            </p:extLst>
          </p:nvPr>
        </p:nvGraphicFramePr>
        <p:xfrm>
          <a:off x="1025611" y="929914"/>
          <a:ext cx="10140778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7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Сегодня мы рассмотрим устройство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ФС </a:t>
                      </a:r>
                      <a:r>
                        <a:rPr lang="en-US" sz="3200" dirty="0" smtClean="0"/>
                        <a:t>ext2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ru-RU" sz="2000" dirty="0" smtClean="0"/>
                        <a:t>Немного терминологии: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Block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– </a:t>
                      </a:r>
                      <a:r>
                        <a:rPr lang="ru-RU" sz="2000" dirty="0" smtClean="0"/>
                        <a:t>несколько подряд идущих секторов</a:t>
                      </a:r>
                      <a:r>
                        <a:rPr lang="en-US" sz="2000" dirty="0" smtClean="0"/>
                        <a:t>;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в </a:t>
                      </a:r>
                      <a:r>
                        <a:rPr lang="en-US" sz="2000" baseline="0" dirty="0" smtClean="0"/>
                        <a:t>ext2 </a:t>
                      </a:r>
                      <a:r>
                        <a:rPr lang="ru-RU" sz="2000" baseline="0" dirty="0" smtClean="0"/>
                        <a:t>является минимальной единицей места, выделяемого под файл.</a:t>
                      </a:r>
                      <a:endParaRPr lang="en-US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/>
                        <a:t>Inode</a:t>
                      </a:r>
                      <a:r>
                        <a:rPr lang="en-US" sz="2000" baseline="0" dirty="0" smtClean="0"/>
                        <a:t> (index node) – </a:t>
                      </a:r>
                      <a:r>
                        <a:rPr lang="ru-RU" sz="2000" baseline="0" dirty="0" smtClean="0"/>
                        <a:t>структура, описывающая, как расположен на диске один файл.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93611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Суперблок </a:t>
                      </a:r>
                      <a:r>
                        <a:rPr lang="en-US" sz="2400" dirty="0" smtClean="0"/>
                        <a:t>ext2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/>
                        <a:t>struct</a:t>
                      </a:r>
                      <a:r>
                        <a:rPr lang="en-US" sz="2400" dirty="0" smtClean="0"/>
                        <a:t> ext2_super_block)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14" y="1017387"/>
            <a:ext cx="9828571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25498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ro-compat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incompat</a:t>
                      </a:r>
                      <a:r>
                        <a:rPr lang="en-US" sz="2400" dirty="0" smtClean="0"/>
                        <a:t> features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Compat</a:t>
                      </a:r>
                      <a:r>
                        <a:rPr lang="en-US" baseline="0" dirty="0" smtClean="0"/>
                        <a:t> features: </a:t>
                      </a:r>
                      <a:r>
                        <a:rPr lang="ru-RU" baseline="0" dirty="0" smtClean="0"/>
                        <a:t>старые реализации </a:t>
                      </a:r>
                      <a:r>
                        <a:rPr lang="en-US" baseline="0" dirty="0" smtClean="0"/>
                        <a:t>ext2 </a:t>
                      </a:r>
                      <a:r>
                        <a:rPr lang="ru-RU" baseline="0" dirty="0" smtClean="0"/>
                        <a:t>могут и читать, и писать на такую файловую систему.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RO-</a:t>
                      </a:r>
                      <a:r>
                        <a:rPr lang="en-US" baseline="0" dirty="0" err="1" smtClean="0"/>
                        <a:t>compat</a:t>
                      </a:r>
                      <a:r>
                        <a:rPr lang="en-US" baseline="0" dirty="0" smtClean="0"/>
                        <a:t> features: </a:t>
                      </a:r>
                      <a:r>
                        <a:rPr lang="ru-RU" baseline="0" dirty="0" smtClean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en-US" baseline="0" dirty="0" err="1" smtClean="0"/>
                        <a:t>Incompat</a:t>
                      </a:r>
                      <a:r>
                        <a:rPr lang="en-US" baseline="0" dirty="0" smtClean="0"/>
                        <a:t> features: </a:t>
                      </a:r>
                      <a:r>
                        <a:rPr lang="ru-RU" baseline="0" dirty="0" smtClean="0"/>
                        <a:t>старые реализации не могут смонтировать такую ФС.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1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79926"/>
              </p:ext>
            </p:extLst>
          </p:nvPr>
        </p:nvGraphicFramePr>
        <p:xfrm>
          <a:off x="0" y="365762"/>
          <a:ext cx="12192000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ro-compat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incompat</a:t>
                      </a:r>
                      <a:r>
                        <a:rPr lang="en-US" sz="2400" dirty="0" smtClean="0"/>
                        <a:t> features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Compat</a:t>
                      </a:r>
                      <a:r>
                        <a:rPr lang="en-US" baseline="0" dirty="0" smtClean="0"/>
                        <a:t> features: </a:t>
                      </a:r>
                      <a:r>
                        <a:rPr lang="ru-RU" baseline="0" dirty="0" smtClean="0"/>
                        <a:t>старые реализации </a:t>
                      </a:r>
                      <a:r>
                        <a:rPr lang="en-US" baseline="0" dirty="0" smtClean="0"/>
                        <a:t>ext2 </a:t>
                      </a:r>
                      <a:r>
                        <a:rPr lang="ru-RU" baseline="0" dirty="0" smtClean="0"/>
                        <a:t>могут и читать, и писать на такую файловую систему.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RO-</a:t>
                      </a:r>
                      <a:r>
                        <a:rPr lang="en-US" baseline="0" dirty="0" err="1" smtClean="0"/>
                        <a:t>compat</a:t>
                      </a:r>
                      <a:r>
                        <a:rPr lang="en-US" baseline="0" dirty="0" smtClean="0"/>
                        <a:t> features: </a:t>
                      </a:r>
                      <a:r>
                        <a:rPr lang="ru-RU" baseline="0" dirty="0" smtClean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en-US" baseline="0" dirty="0" err="1" smtClean="0"/>
                        <a:t>Incompat</a:t>
                      </a:r>
                      <a:r>
                        <a:rPr lang="en-US" baseline="0" dirty="0" smtClean="0"/>
                        <a:t> features: </a:t>
                      </a:r>
                      <a:r>
                        <a:rPr lang="ru-RU" baseline="0" dirty="0" smtClean="0"/>
                        <a:t>старые реализации не могут смонтировать такую ФС.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-discard features</a:t>
                      </a:r>
                      <a:r>
                        <a:rPr lang="en-US" baseline="0" dirty="0" smtClean="0"/>
                        <a:t> (QCOW2): </a:t>
                      </a:r>
                      <a:r>
                        <a:rPr lang="ru-RU" baseline="0" dirty="0" smtClean="0"/>
                        <a:t>старые реализации могут и читать, и писать, но должны обнулить указатели на структуры, которые они не поддерживают.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="1" baseline="0" dirty="0" smtClean="0"/>
                        <a:t>Пример: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CBT map (Changed Block Tracking map).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76282"/>
              </p:ext>
            </p:extLst>
          </p:nvPr>
        </p:nvGraphicFramePr>
        <p:xfrm>
          <a:off x="0" y="365762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ro-compat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incompat</a:t>
                      </a:r>
                      <a:r>
                        <a:rPr lang="en-US" sz="2400" dirty="0" smtClean="0"/>
                        <a:t> features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</a:t>
                      </a:r>
                      <a:r>
                        <a:rPr lang="en-US" dirty="0" smtClean="0"/>
                        <a:t> features</a:t>
                      </a:r>
                      <a:r>
                        <a:rPr lang="en-US" dirty="0" smtClean="0"/>
                        <a:t>:</a:t>
                      </a:r>
                      <a:r>
                        <a:rPr lang="ru-RU" dirty="0" smtClean="0"/>
                        <a:t> </a:t>
                      </a:r>
                      <a:r>
                        <a:rPr lang="ru-RU" baseline="0" dirty="0" smtClean="0"/>
                        <a:t>старые реализации </a:t>
                      </a:r>
                      <a:r>
                        <a:rPr lang="en-US" baseline="0" dirty="0" smtClean="0"/>
                        <a:t>ext2 </a:t>
                      </a:r>
                      <a:r>
                        <a:rPr lang="ru-RU" baseline="0" dirty="0" smtClean="0"/>
                        <a:t>могут и читать, и писать на такую файловую систему.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EXT4_FEATURE_COMPAT_DIR_INDEX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98709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ro-compat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incompat</a:t>
                      </a:r>
                      <a:r>
                        <a:rPr lang="en-US" sz="2400" dirty="0" smtClean="0"/>
                        <a:t> features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features</a:t>
                      </a:r>
                      <a:r>
                        <a:rPr lang="en-US" dirty="0" smtClean="0"/>
                        <a:t>:</a:t>
                      </a:r>
                      <a:r>
                        <a:rPr lang="ru-RU" dirty="0" smtClean="0"/>
                        <a:t> </a:t>
                      </a:r>
                      <a:r>
                        <a:rPr lang="ru-RU" baseline="0" dirty="0" smtClean="0"/>
                        <a:t>старые реализации </a:t>
                      </a:r>
                      <a:r>
                        <a:rPr lang="en-US" baseline="0" dirty="0" smtClean="0"/>
                        <a:t>ext2 </a:t>
                      </a:r>
                      <a:r>
                        <a:rPr lang="ru-RU" baseline="0" dirty="0" smtClean="0"/>
                        <a:t>могут и читать, и писать на такую файловую систему.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EXT4_FEATURE_COMPAT_DIR_INDEX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Ro-</a:t>
                      </a:r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features</a:t>
                      </a:r>
                      <a:r>
                        <a:rPr lang="en-US" dirty="0" smtClean="0"/>
                        <a:t>:</a:t>
                      </a:r>
                      <a:r>
                        <a:rPr lang="ru-RU" dirty="0" smtClean="0"/>
                        <a:t> </a:t>
                      </a:r>
                      <a:r>
                        <a:rPr lang="ru-RU" baseline="0" dirty="0" smtClean="0"/>
                        <a:t>старые реализации могут корректно читать такую ФС, но писать в неё уже нет.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EXT4_FEATURE_RO_COMPAT_HUGE_FILE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EXT4_FEATURE_RO_COMPAT_QUOTA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4547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ro-compat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incompat</a:t>
                      </a:r>
                      <a:r>
                        <a:rPr lang="en-US" sz="2400" dirty="0" smtClean="0"/>
                        <a:t> features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features</a:t>
                      </a:r>
                      <a:r>
                        <a:rPr lang="en-US" dirty="0" smtClean="0"/>
                        <a:t>:</a:t>
                      </a:r>
                      <a:r>
                        <a:rPr lang="ru-RU" dirty="0" smtClean="0"/>
                        <a:t> </a:t>
                      </a:r>
                      <a:r>
                        <a:rPr lang="ru-RU" baseline="0" dirty="0" smtClean="0"/>
                        <a:t>старые реализации </a:t>
                      </a:r>
                      <a:r>
                        <a:rPr lang="en-US" baseline="0" dirty="0" smtClean="0"/>
                        <a:t>ext2 </a:t>
                      </a:r>
                      <a:r>
                        <a:rPr lang="ru-RU" baseline="0" dirty="0" smtClean="0"/>
                        <a:t>могут и читать, и писать на такую файловую систему.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EXT4_FEATURE_COMPAT_DIR_INDEX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Ro-</a:t>
                      </a:r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features</a:t>
                      </a:r>
                      <a:r>
                        <a:rPr lang="en-US" dirty="0" smtClean="0"/>
                        <a:t>:</a:t>
                      </a:r>
                      <a:r>
                        <a:rPr lang="ru-RU" dirty="0" smtClean="0"/>
                        <a:t> </a:t>
                      </a:r>
                      <a:r>
                        <a:rPr lang="ru-RU" baseline="0" dirty="0" smtClean="0"/>
                        <a:t>старые реализации могут корректно читать такую ФС, но писать в неё уже нет.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EXT4_FEATURE_RO_COMPAT_HUGE_FILE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Incompat</a:t>
                      </a:r>
                      <a:r>
                        <a:rPr lang="en-US" dirty="0" smtClean="0"/>
                        <a:t> features</a:t>
                      </a:r>
                      <a:r>
                        <a:rPr lang="en-US" dirty="0" smtClean="0"/>
                        <a:t>:</a:t>
                      </a:r>
                      <a:r>
                        <a:rPr lang="ru-RU" dirty="0" smtClean="0"/>
                        <a:t> </a:t>
                      </a:r>
                      <a:r>
                        <a:rPr lang="ru-RU" baseline="0" dirty="0" smtClean="0"/>
                        <a:t>старые реализации не могут смонтировать такую ФС.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EXT4_FEATURE_INCOMPAT_COMPRESSION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EXT4_FEATURE_INCOMPAT_JOURNAL_DEV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EXT4_FEATURE_INCOMPAT_EXTENTS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EXT4_FEATURE_INCOMPAT_INLINE_DATA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EXT4_FEATURE_INCOMPAT_ENCRYPT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3471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Пример </a:t>
                      </a:r>
                      <a:r>
                        <a:rPr lang="en-US" sz="2400" dirty="0" smtClean="0"/>
                        <a:t>(</a:t>
                      </a:r>
                      <a:r>
                        <a:rPr lang="ru-RU" sz="2400" dirty="0" smtClean="0"/>
                        <a:t>почти) </a:t>
                      </a:r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 feature: 32-</a:t>
                      </a:r>
                      <a:r>
                        <a:rPr lang="ru-RU" sz="2400" dirty="0" smtClean="0"/>
                        <a:t>битные </a:t>
                      </a:r>
                      <a:r>
                        <a:rPr lang="en-US" sz="2400" dirty="0" smtClean="0"/>
                        <a:t>UID </a:t>
                      </a:r>
                      <a:r>
                        <a:rPr lang="ru-RU" sz="2400" dirty="0" smtClean="0"/>
                        <a:t>и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GID </a:t>
                      </a:r>
                      <a:r>
                        <a:rPr lang="ru-RU" sz="2400" baseline="0" dirty="0" smtClean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Напоминание: хвост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ext2_inode </a:t>
                      </a:r>
                      <a:r>
                        <a:rPr lang="ru-RU" baseline="0" dirty="0" smtClean="0"/>
                        <a:t>выглядит так: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baseline="0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Операционные</a:t>
                      </a:r>
                      <a:r>
                        <a:rPr lang="ru-RU" baseline="0" dirty="0" smtClean="0"/>
                        <a:t> системы, которые не используют поле </a:t>
                      </a:r>
                      <a:r>
                        <a:rPr lang="en-US" baseline="0" dirty="0" smtClean="0"/>
                        <a:t>osd2, </a:t>
                      </a:r>
                      <a:r>
                        <a:rPr lang="ru-RU" baseline="0" dirty="0" smtClean="0"/>
                        <a:t>должны сохранять его без изменений</a:t>
                      </a:r>
                      <a:r>
                        <a:rPr lang="ru-RU" baseline="0" dirty="0" smtClean="0"/>
                        <a:t>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47" y="1313043"/>
            <a:ext cx="7961905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2640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Пример </a:t>
                      </a:r>
                      <a:r>
                        <a:rPr lang="en-US" sz="2400" dirty="0" smtClean="0"/>
                        <a:t>(</a:t>
                      </a:r>
                      <a:r>
                        <a:rPr lang="ru-RU" sz="2400" dirty="0" smtClean="0"/>
                        <a:t>почти) </a:t>
                      </a:r>
                      <a:r>
                        <a:rPr lang="en-US" sz="2400" dirty="0" err="1" smtClean="0"/>
                        <a:t>compat</a:t>
                      </a:r>
                      <a:r>
                        <a:rPr lang="en-US" sz="2400" dirty="0" smtClean="0"/>
                        <a:t> feature: 32-</a:t>
                      </a:r>
                      <a:r>
                        <a:rPr lang="ru-RU" sz="2400" dirty="0" smtClean="0"/>
                        <a:t>битные </a:t>
                      </a:r>
                      <a:r>
                        <a:rPr lang="en-US" sz="2400" dirty="0" smtClean="0"/>
                        <a:t>UID </a:t>
                      </a:r>
                      <a:r>
                        <a:rPr lang="ru-RU" sz="2400" dirty="0" smtClean="0"/>
                        <a:t>и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GID </a:t>
                      </a:r>
                      <a:r>
                        <a:rPr lang="ru-RU" sz="2400" baseline="0" dirty="0" smtClean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Для </a:t>
                      </a:r>
                      <a:r>
                        <a:rPr lang="en-US" dirty="0" err="1" smtClean="0"/>
                        <a:t>linux</a:t>
                      </a:r>
                      <a:r>
                        <a:rPr lang="ru-RU" dirty="0" smtClean="0"/>
                        <a:t> хвост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ext2_inode </a:t>
                      </a:r>
                      <a:r>
                        <a:rPr lang="ru-RU" baseline="0" dirty="0" smtClean="0"/>
                        <a:t>выглядит так: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809" y="1323740"/>
            <a:ext cx="7952381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16828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1195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Дополнительное чтение</a:t>
                      </a:r>
                      <a:endParaRPr lang="ru-RU" sz="2400" dirty="0"/>
                    </a:p>
                  </a:txBody>
                  <a:tcPr/>
                </a:tc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3"/>
                        </a:rPr>
                        <a:t>http://www.nongnu.org/ext2-doc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4"/>
                        </a:rPr>
                        <a:t>https://ext4.wiki.kernel.org/index.php/Ext4_Disk_Layout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5"/>
                        </a:rPr>
                        <a:t>http://wiki.osdev.org/Ext2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6"/>
                        </a:rPr>
                        <a:t>https://lwn.net/Articles/322823/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4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94241"/>
              </p:ext>
            </p:extLst>
          </p:nvPr>
        </p:nvGraphicFramePr>
        <p:xfrm>
          <a:off x="0" y="382238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Домашнее задание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Почему </a:t>
                      </a:r>
                      <a:r>
                        <a:rPr lang="en-US" dirty="0" err="1" smtClean="0"/>
                        <a:t>htree</a:t>
                      </a:r>
                      <a:r>
                        <a:rPr lang="en-US" dirty="0" smtClean="0"/>
                        <a:t> directories (EXT4_FEATURE_COMPAT_DIR_INDEX) – </a:t>
                      </a:r>
                      <a:r>
                        <a:rPr lang="ru-RU" dirty="0" smtClean="0"/>
                        <a:t>это </a:t>
                      </a:r>
                      <a:r>
                        <a:rPr lang="en-US" dirty="0" err="1" smtClean="0"/>
                        <a:t>compat</a:t>
                      </a:r>
                      <a:r>
                        <a:rPr lang="en-US" dirty="0" smtClean="0"/>
                        <a:t> feature?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Разобраться</a:t>
                      </a:r>
                      <a:r>
                        <a:rPr lang="ru-RU" baseline="0" dirty="0" smtClean="0"/>
                        <a:t> с </a:t>
                      </a:r>
                      <a:r>
                        <a:rPr lang="en-US" baseline="0" dirty="0" smtClean="0"/>
                        <a:t>mkfs.ext2, </a:t>
                      </a:r>
                      <a:r>
                        <a:rPr lang="ru-RU" baseline="0" dirty="0" smtClean="0"/>
                        <a:t>создать образ </a:t>
                      </a:r>
                      <a:r>
                        <a:rPr lang="en-US" baseline="0" dirty="0" smtClean="0"/>
                        <a:t>ext2</a:t>
                      </a:r>
                      <a:r>
                        <a:rPr lang="ru-RU" baseline="0" dirty="0" smtClean="0"/>
                        <a:t>, и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написать программу, которая</a:t>
                      </a:r>
                      <a:endParaRPr lang="en-US" baseline="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Перечислит элементы в любом каталоге по номеру его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ru-RU" baseline="0" dirty="0" smtClean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Перечислит элементы в любом каталоге, заданном путём,</a:t>
                      </a:r>
                      <a:endParaRPr lang="en-US" baseline="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Прочтёт файл, заданный номером его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ru-RU" baseline="0" dirty="0" smtClean="0"/>
                        <a:t>,</a:t>
                      </a:r>
                      <a:endParaRPr lang="en-US" baseline="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Прочтёт файл, заданный путём.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(***) </a:t>
                      </a:r>
                      <a:r>
                        <a:rPr lang="ru-RU" baseline="0" dirty="0" smtClean="0"/>
                        <a:t>Реализовать модуль для </a:t>
                      </a:r>
                      <a:r>
                        <a:rPr lang="en-US" baseline="0" dirty="0" smtClean="0"/>
                        <a:t>FUSE, </a:t>
                      </a:r>
                      <a:r>
                        <a:rPr lang="ru-RU" baseline="0" dirty="0" smtClean="0"/>
                        <a:t>который примонтирует образ </a:t>
                      </a:r>
                      <a:r>
                        <a:rPr lang="en-US" baseline="0" dirty="0" smtClean="0"/>
                        <a:t>ext2 </a:t>
                      </a:r>
                      <a:r>
                        <a:rPr lang="ru-RU" baseline="0" dirty="0" smtClean="0"/>
                        <a:t>в режиме только для чтения.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2465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ext2</a:t>
                      </a:r>
                      <a:r>
                        <a:rPr lang="ru-RU" baseline="0" dirty="0" smtClean="0"/>
                        <a:t> информация 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свойствах файла и его расположении на диске локализована в самом файле: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390006"/>
            <a:ext cx="7991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1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2465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ext2</a:t>
                      </a:r>
                      <a:r>
                        <a:rPr lang="ru-RU" baseline="0" dirty="0" smtClean="0"/>
                        <a:t> информация 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свойствах файла и его расположении на диске локализована в самом файле: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27" y="1466721"/>
            <a:ext cx="79914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4538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ext2_inode-&gt;</a:t>
                      </a:r>
                      <a:r>
                        <a:rPr lang="en-US" dirty="0" err="1" smtClean="0"/>
                        <a:t>i_block</a:t>
                      </a:r>
                      <a:r>
                        <a:rPr lang="en-US" dirty="0" smtClean="0"/>
                        <a:t>[] </a:t>
                      </a:r>
                      <a:r>
                        <a:rPr lang="ru-RU" dirty="0" smtClean="0"/>
                        <a:t>хранится список блоков,</a:t>
                      </a:r>
                      <a:r>
                        <a:rPr lang="ru-RU" baseline="0" dirty="0" smtClean="0"/>
                        <a:t> которые составляют файл.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0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87829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ext2_inode-&gt;</a:t>
                      </a:r>
                      <a:r>
                        <a:rPr lang="en-US" dirty="0" err="1" smtClean="0"/>
                        <a:t>i_block</a:t>
                      </a:r>
                      <a:r>
                        <a:rPr lang="en-US" dirty="0" smtClean="0"/>
                        <a:t>[] </a:t>
                      </a:r>
                      <a:r>
                        <a:rPr lang="ru-RU" dirty="0" smtClean="0"/>
                        <a:t>хранится список блоков,</a:t>
                      </a:r>
                      <a:r>
                        <a:rPr lang="ru-RU" baseline="0" dirty="0" smtClean="0"/>
                        <a:t> которые составляют файл.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Но в этом массиве 1</a:t>
                      </a:r>
                      <a:r>
                        <a:rPr lang="en-US" baseline="0" dirty="0" smtClean="0"/>
                        <a:t>5</a:t>
                      </a:r>
                      <a:r>
                        <a:rPr lang="ru-RU" baseline="0" dirty="0" smtClean="0"/>
                        <a:t> элементов.</a:t>
                      </a:r>
                    </a:p>
                    <a:p>
                      <a:r>
                        <a:rPr lang="ru-RU" baseline="0" dirty="0" smtClean="0"/>
                        <a:t>Как быть с файлами, которые длиннее 1</a:t>
                      </a:r>
                      <a:r>
                        <a:rPr lang="en-US" baseline="0" dirty="0" smtClean="0"/>
                        <a:t>5</a:t>
                      </a:r>
                      <a:r>
                        <a:rPr lang="ru-RU" baseline="0" dirty="0" smtClean="0"/>
                        <a:t> блоков?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41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24920"/>
              </p:ext>
            </p:extLst>
          </p:nvPr>
        </p:nvGraphicFramePr>
        <p:xfrm>
          <a:off x="0" y="365760"/>
          <a:ext cx="12192000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ext2_inode-&gt;</a:t>
                      </a:r>
                      <a:r>
                        <a:rPr lang="en-US" dirty="0" err="1" smtClean="0"/>
                        <a:t>i_block</a:t>
                      </a:r>
                      <a:r>
                        <a:rPr lang="en-US" dirty="0" smtClean="0"/>
                        <a:t>[] </a:t>
                      </a:r>
                      <a:r>
                        <a:rPr lang="ru-RU" dirty="0" smtClean="0"/>
                        <a:t>хранится список блоков,</a:t>
                      </a:r>
                      <a:r>
                        <a:rPr lang="ru-RU" baseline="0" dirty="0" smtClean="0"/>
                        <a:t> которые составляют файл.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Но в этом массиве 15 элементов.</a:t>
                      </a:r>
                    </a:p>
                    <a:p>
                      <a:r>
                        <a:rPr lang="ru-RU" baseline="0" dirty="0" smtClean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Последние три элемента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err="1" smtClean="0"/>
                        <a:t>i_block</a:t>
                      </a:r>
                      <a:r>
                        <a:rPr lang="en-US" baseline="0" dirty="0" smtClean="0"/>
                        <a:t>[] </a:t>
                      </a:r>
                      <a:r>
                        <a:rPr lang="ru-RU" baseline="0" dirty="0" smtClean="0"/>
                        <a:t>косвенные, т.е. указывают на блоки, которые сами являются списками блоков.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48522"/>
              </p:ext>
            </p:extLst>
          </p:nvPr>
        </p:nvGraphicFramePr>
        <p:xfrm>
          <a:off x="0" y="365760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 nodes (</a:t>
                      </a:r>
                      <a:r>
                        <a:rPr lang="en-US" sz="2400" dirty="0" err="1" smtClean="0"/>
                        <a:t>src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ext2_inode-&gt;</a:t>
                      </a:r>
                      <a:r>
                        <a:rPr lang="en-US" dirty="0" err="1" smtClean="0"/>
                        <a:t>i_block</a:t>
                      </a:r>
                      <a:r>
                        <a:rPr lang="en-US" dirty="0" smtClean="0"/>
                        <a:t>[] </a:t>
                      </a:r>
                      <a:r>
                        <a:rPr lang="ru-RU" dirty="0" smtClean="0"/>
                        <a:t>хранится список блоков,</a:t>
                      </a:r>
                      <a:r>
                        <a:rPr lang="ru-RU" baseline="0" dirty="0" smtClean="0"/>
                        <a:t> которые составляют файл.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Но в этом массиве 15 элементов.</a:t>
                      </a:r>
                    </a:p>
                    <a:p>
                      <a:r>
                        <a:rPr lang="ru-RU" baseline="0" dirty="0" smtClean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Последние три элемента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err="1" smtClean="0"/>
                        <a:t>i_block</a:t>
                      </a:r>
                      <a:r>
                        <a:rPr lang="en-US" baseline="0" dirty="0" smtClean="0"/>
                        <a:t>[] </a:t>
                      </a:r>
                      <a:r>
                        <a:rPr lang="ru-RU" baseline="0" dirty="0" smtClean="0"/>
                        <a:t>косвенные, т.е. указывают на блоки, которые сами являются списками блоков.</a:t>
                      </a:r>
                    </a:p>
                    <a:p>
                      <a:r>
                        <a:rPr lang="ru-RU" baseline="0" dirty="0" smtClean="0"/>
                        <a:t>Они имеют уровни косвенности </a:t>
                      </a:r>
                      <a:r>
                        <a:rPr lang="en-US" baseline="0" dirty="0" smtClean="0"/>
                        <a:t>1, 2 </a:t>
                      </a:r>
                      <a:r>
                        <a:rPr lang="ru-RU" baseline="0" dirty="0" smtClean="0"/>
                        <a:t>и 3, соответственно.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74" y="2506774"/>
            <a:ext cx="6354451" cy="3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01173"/>
              </p:ext>
            </p:extLst>
          </p:nvPr>
        </p:nvGraphicFramePr>
        <p:xfrm>
          <a:off x="0" y="365762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Каталоги</a:t>
                      </a:r>
                      <a:r>
                        <a:rPr lang="ru-RU" sz="2400" baseline="0" dirty="0" smtClean="0"/>
                        <a:t> в </a:t>
                      </a:r>
                      <a:r>
                        <a:rPr lang="en-US" sz="2400" baseline="0" dirty="0" smtClean="0"/>
                        <a:t>ext2</a:t>
                      </a:r>
                      <a:endParaRPr lang="ru-RU" sz="2400" dirty="0"/>
                    </a:p>
                  </a:txBody>
                  <a:tcPr/>
                </a:tc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 smtClean="0"/>
                        <a:t>Каталог</a:t>
                      </a:r>
                      <a:r>
                        <a:rPr lang="ru-RU" baseline="0" dirty="0" smtClean="0"/>
                        <a:t> хранится в файле специального типа (у которого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младший байт </a:t>
                      </a:r>
                      <a:r>
                        <a:rPr lang="en-US" baseline="0" dirty="0" err="1" smtClean="0"/>
                        <a:t>i_mode</a:t>
                      </a:r>
                      <a:r>
                        <a:rPr lang="ru-RU" baseline="0" dirty="0" smtClean="0"/>
                        <a:t> равен </a:t>
                      </a:r>
                      <a:r>
                        <a:rPr lang="en-US" dirty="0" smtClean="0"/>
                        <a:t>EXT2_FT_DIR</a:t>
                      </a:r>
                      <a:r>
                        <a:rPr lang="ru-RU" baseline="0" dirty="0" smtClean="0"/>
                        <a:t>).</a:t>
                      </a:r>
                    </a:p>
                    <a:p>
                      <a:r>
                        <a:rPr lang="ru-RU" baseline="0" dirty="0" smtClean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заголовке записи стоит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После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ext2_dir_entry_2 </a:t>
                      </a:r>
                      <a:r>
                        <a:rPr lang="ru-RU" baseline="0" dirty="0" smtClean="0"/>
                        <a:t>следует имя файла.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38" y="1842063"/>
            <a:ext cx="860952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1844</Words>
  <Application>Microsoft Macintosh PowerPoint</Application>
  <PresentationFormat>Widescreen</PresentationFormat>
  <Paragraphs>542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Mangal</vt:lpstr>
      <vt:lpstr>Wingdings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98</cp:revision>
  <dcterms:created xsi:type="dcterms:W3CDTF">2016-09-20T13:25:15Z</dcterms:created>
  <dcterms:modified xsi:type="dcterms:W3CDTF">2017-10-23T09:07:43Z</dcterms:modified>
</cp:coreProperties>
</file>