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0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67" r:id="rId10"/>
    <p:sldId id="371" r:id="rId11"/>
    <p:sldId id="372" r:id="rId12"/>
    <p:sldId id="370" r:id="rId13"/>
    <p:sldId id="388" r:id="rId14"/>
    <p:sldId id="373" r:id="rId15"/>
    <p:sldId id="374" r:id="rId16"/>
    <p:sldId id="375" r:id="rId17"/>
    <p:sldId id="376" r:id="rId18"/>
    <p:sldId id="377" r:id="rId19"/>
    <p:sldId id="378" r:id="rId20"/>
    <p:sldId id="386" r:id="rId21"/>
    <p:sldId id="389" r:id="rId22"/>
    <p:sldId id="39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5F6C-FBA3-9241-B8B2-B12256CD9D3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9DA-C364-414E-9E90-B378A0DD4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155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5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435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933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288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060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70868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69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8313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483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640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136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62022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0406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4723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80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3174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71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0990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474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6352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182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8B0D-1299-1345-A30B-1857D4DE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8B5D-364A-8648-8928-4C4D316C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342B-FFEA-BA4F-BEBE-5E56B8F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A1A0-C66A-5348-89CD-CD30BDB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F359-1EA3-4547-BF5B-286717C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6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A1CA-E796-864F-9271-CC88006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0E8-49E0-A149-A67C-D949A4DA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9985-17AB-8748-97F0-04653C4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5521-B5E5-4947-BB4C-191D84EE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60A5-83B8-4546-B1D4-66FE5DD1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4EAF8-4387-2D43-AF4A-74503BC1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23753-FC68-D248-8904-E23BC29B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7150-F9C2-644C-8139-3B8F40BB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AE80-8B12-5047-979E-7FDF61D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FA76-9B0E-AB47-B950-5BF4350C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1E21-4864-6640-B867-15AAED4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2536-1CDA-0148-B7D1-651CD5A2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5ABC-14B2-CE44-A94B-18E4CE4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F685-8DBC-AC4B-A122-681AE135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4341-08A9-6045-966C-C56584B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D268-3616-5E48-8F6E-E96E9FFB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548-4D2D-4145-A91E-49D60CB0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B397-4B92-A34B-8382-2AF135E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3F8A-28B1-DE4F-9FE1-87D4732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E6BF-329D-014B-B63C-C78D7C31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196-1340-B14D-B787-A76584F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DA08-BDCA-1544-BE66-CC6680000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0126-B4F4-C242-A64A-C3F18B46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2BEAD-A957-9F4B-BE49-663062C1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2C27-6BD6-FF49-AD22-30C0999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BC29-FC8A-234F-AE5F-3969A1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59B-AE28-6744-914F-4213814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C10B-1193-7146-B4FE-ABB29B33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26A6-B336-8947-A73B-C7C1E31E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52638-71DB-014D-B4EA-A7921C6E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5A7C3-E874-4C48-8A35-79DA8734A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76977-EEEC-7941-8206-92555C0B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3DF5-11D3-714C-983A-19D9BA27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631B-52F7-914F-BEC0-70CF68F4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D90-6FC0-4749-9E7D-2FB789F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FD29-26D9-6046-AE05-2A1D562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E7D-F7C3-564B-B904-A4674985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9AF9-21F4-2045-B4AC-610CFE3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F948-605A-1945-B16D-E0149405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4CCD-0EA0-7144-A6CC-162375A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3156-C553-E14E-B265-34163DAA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4CD7-2D8B-AB43-91A2-12DE4BC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8F12-F17E-1645-BC30-926C0993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30E8-753B-5E40-89A4-56A98C88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48F9-12A0-1941-8EB2-767468D6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5862-7981-2842-B225-117E6995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161B-778F-194C-9D3B-735C883C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DD6D-DA6E-FD4E-933F-5CCAF979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A4554-3F64-0842-881E-E0F5E5CE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A05F-B1C9-E642-964B-76A659C9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51549-6E34-F445-841B-5F8DABF5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1D78-63C8-1D40-902E-919C581D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AB7E-CE7B-1347-85BC-4563A7C4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5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DEB25-3024-C44C-9776-2D9E7974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DF6-748D-8244-BC34-C29479BC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711D-2CCE-0340-AD42-A663861BB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E46B-A091-1A41-AEA5-9119026F30DB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266B-1F2C-B54B-86AD-6B602B58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534B-7C02-5D4E-B304-1C6C2628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login/articles/login_oct15_05_bend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ramesh/Site/PUBLICATIONS_files/MRS01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0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321176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29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108017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/>
                            <a:t>-</a:t>
                          </a:r>
                          <a:r>
                            <a:rPr lang="ru-RU" baseline="0" dirty="0"/>
                            <a:t>деревья.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Одно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дерево, где в каждом узле, помимо пар ключ-значение, есть журнал изменений в поддереве.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вставки делаются только в журнал,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запись в журнал на диске линейная и делается только в один блок,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при переполнении журнала части его выталкиваются в журналы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только наиболее изменённых потомков,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поэтому переписывается сильно меньшая часть дерева, </a:t>
                          </a:r>
                          <a:r>
                            <a:rPr lang="ru-RU" baseline="0" dirty="0" smtClean="0"/>
                            <a:t>чем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</a:t>
                          </a:r>
                          <a:r>
                            <a:rPr lang="ru-RU" baseline="0" dirty="0"/>
                            <a:t>случае </a:t>
                          </a:r>
                          <a:r>
                            <a:rPr lang="en-US" baseline="0" dirty="0"/>
                            <a:t>B-tree </a:t>
                          </a:r>
                          <a:r>
                            <a:rPr lang="ru-RU" baseline="0" dirty="0"/>
                            <a:t>или </a:t>
                          </a:r>
                          <a:r>
                            <a:rPr lang="en-US" baseline="0" dirty="0"/>
                            <a:t>LSM-tree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поддерживает </a:t>
                          </a:r>
                          <a:r>
                            <a:rPr lang="en-US" baseline="0" dirty="0"/>
                            <a:t>range queries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запросы на получение значений, соответствующих ключам из диапазона.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108017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529" r="-100" b="-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18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9921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057">
                  <a:extLst>
                    <a:ext uri="{9D8B030D-6E8A-4147-A177-3AD203B41FA5}">
                      <a16:colId xmlns:a16="http://schemas.microsoft.com/office/drawing/2014/main" val="7646331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Read, write, and space amplification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 рассмотренных сегодня конструкциях получалось улучшить один или два параметра за счёт остальных: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 имеет лучшее время поиска, чем </a:t>
                      </a:r>
                      <a:r>
                        <a:rPr lang="en-US" baseline="0" dirty="0" err="1"/>
                        <a:t>rb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дерево (если говорить о хранении на диске, а не в памяти), но занимает больше места на диске из-за не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полностью заполненных узлов,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обеспечивает гораздо более быстрые вставки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типичном случае, чем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дерево, но асимптотика поиска в нём хуже,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Чтобы исправить асимптотику поиска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дереве, мы добавили 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 потеряли немного места и ресурсов </a:t>
                      </a:r>
                      <a:r>
                        <a:rPr lang="en-US" baseline="0" dirty="0"/>
                        <a:t>CPU,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Сжатие данных в дереве может существенно уменьшать его размер на диске за счёт времени вставки и поиска,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Увеличение размеров узлов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дерева улучшает время поиска за счёт большего использования места и больших затрат при вставках.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663172-C53C-9444-A844-C4D138E220D1}"/>
              </a:ext>
            </a:extLst>
          </p:cNvPr>
          <p:cNvSpPr txBox="1"/>
          <p:nvPr/>
        </p:nvSpPr>
        <p:spPr>
          <a:xfrm>
            <a:off x="1941000" y="2502766"/>
            <a:ext cx="23284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Основной вид</a:t>
            </a:r>
            <a:br>
              <a:rPr lang="ru-RU" dirty="0"/>
            </a:br>
            <a:r>
              <a:rPr lang="ru-RU" dirty="0"/>
              <a:t>доступа к структуре</a:t>
            </a:r>
            <a:br>
              <a:rPr lang="ru-RU" dirty="0"/>
            </a:br>
            <a:r>
              <a:rPr lang="ru-RU" dirty="0"/>
              <a:t>данных и узкое место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FB0EB-3D54-AD4A-AF77-AC6578AC32D4}"/>
              </a:ext>
            </a:extLst>
          </p:cNvPr>
          <p:cNvSpPr txBox="1"/>
          <p:nvPr/>
        </p:nvSpPr>
        <p:spPr>
          <a:xfrm>
            <a:off x="130628" y="924087"/>
            <a:ext cx="27021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Чтения:</a:t>
            </a:r>
            <a:br>
              <a:rPr lang="ru-RU" dirty="0"/>
            </a:br>
            <a:r>
              <a:rPr lang="ru-RU" dirty="0"/>
              <a:t>индексы в виде деревьев</a:t>
            </a:r>
            <a:br>
              <a:rPr lang="ru-RU" dirty="0"/>
            </a:br>
            <a:r>
              <a:rPr lang="ru-RU" dirty="0"/>
              <a:t>малой глубины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1E922-6BD3-3D46-9065-F49FEB6A5240}"/>
              </a:ext>
            </a:extLst>
          </p:cNvPr>
          <p:cNvSpPr txBox="1"/>
          <p:nvPr/>
        </p:nvSpPr>
        <p:spPr>
          <a:xfrm>
            <a:off x="4106851" y="924087"/>
            <a:ext cx="24332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Вставки и обновления:</a:t>
            </a:r>
            <a:br>
              <a:rPr lang="ru-RU" dirty="0"/>
            </a:br>
            <a:r>
              <a:rPr lang="ru-RU" dirty="0" err="1"/>
              <a:t>журналирование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D8AB8-F104-7A47-841A-1CB8E8251532}"/>
              </a:ext>
            </a:extLst>
          </p:cNvPr>
          <p:cNvSpPr txBox="1"/>
          <p:nvPr/>
        </p:nvSpPr>
        <p:spPr>
          <a:xfrm>
            <a:off x="886995" y="4081445"/>
            <a:ext cx="44364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Пропускная способность памяти:</a:t>
            </a:r>
            <a:br>
              <a:rPr lang="ru-RU" dirty="0"/>
            </a:br>
            <a:r>
              <a:rPr lang="ru-RU" dirty="0"/>
              <a:t>сжатие и вероятностные структуры данных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872E3-1C61-D547-9EC5-7B33F5B1C29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1481703" y="1847417"/>
            <a:ext cx="1631611" cy="65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37EC7C-FBDB-D04F-9027-FF63C415503C}"/>
              </a:ext>
            </a:extLst>
          </p:cNvPr>
          <p:cNvCxnSpPr>
            <a:endCxn id="7" idx="2"/>
          </p:cNvCxnSpPr>
          <p:nvPr/>
        </p:nvCxnSpPr>
        <p:spPr>
          <a:xfrm flipV="1">
            <a:off x="3113314" y="1570418"/>
            <a:ext cx="2210152" cy="93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2F71D8-0300-7640-A088-5492439BA985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105230" y="3426096"/>
            <a:ext cx="1" cy="65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Напоминание: </a:t>
                      </a:r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полезен в ситуациях, когда надо быстро определить, что элемент в множество не входит, чтобы избежать дорогостоящего поиска по множеству.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4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Зачем в фильтре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использовать несколько независимых </a:t>
                      </a:r>
                      <a:r>
                        <a:rPr lang="ru-RU" baseline="0" dirty="0" err="1"/>
                        <a:t>хешей</a:t>
                      </a:r>
                      <a:r>
                        <a:rPr lang="ru-RU" baseline="0" dirty="0"/>
                        <a:t>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5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291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091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 2</a:t>
                          </a:r>
                          <a:r>
                            <a:rPr lang="ru-RU" baseline="0" dirty="0"/>
                            <a:t>: Пусть дана хеш-таблица, где элементы размещаются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списков, но правило размещения таково: при вставке элемента посчитаем для него </a:t>
                          </a:r>
                          <a:r>
                            <a:rPr lang="en-US" baseline="0" dirty="0"/>
                            <a:t>d </a:t>
                          </a:r>
                          <a:r>
                            <a:rPr lang="ru-RU" baseline="0" dirty="0"/>
                            <a:t>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 и выберем самый короткий список, соответствующий одному из полученных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.</a:t>
                          </a:r>
                          <a:r>
                            <a:rPr lang="en-US" baseline="0" dirty="0"/>
                            <a:t/>
                          </a:r>
                          <a:br>
                            <a:rPr lang="en-US" baseline="0" dirty="0"/>
                          </a:br>
                          <a:r>
                            <a:rPr lang="en-US" baseline="0" dirty="0"/>
                            <a:t/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Вставим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 в такую хеш-таблицу. Какова будет длина максимально заполненного списка на этот раз?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1 - O(1/N)</a:t>
                          </a:r>
                          <a:r>
                            <a:rPr lang="ru-RU" baseline="0" dirty="0"/>
                            <a:t> она составит</a:t>
                          </a:r>
                          <a:endParaRPr lang="en-US" baseline="0" dirty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1875" b="-248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063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0659" b="-31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93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хеш-таблицы,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2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7276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уменьшение </a:t>
                      </a:r>
                      <a:r>
                        <a:rPr lang="en-US" baseline="0" dirty="0"/>
                        <a:t>tail latency </a:t>
                      </a:r>
                      <a:r>
                        <a:rPr lang="ru-RU" baseline="0" dirty="0"/>
                        <a:t>в распределённых системах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-</a:t>
                          </a:r>
                          <a:r>
                            <a:rPr lang="ru-RU" b="0" dirty="0"/>
                            <a:t>деревья объединяют </a:t>
                          </a:r>
                          <a:r>
                            <a:rPr lang="en-US" b="0" dirty="0"/>
                            <a:t>B-</a:t>
                          </a:r>
                          <a:r>
                            <a:rPr lang="ru-RU" b="0" dirty="0"/>
                            <a:t>дерево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ru-RU" b="0" baseline="0" dirty="0"/>
                            <a:t>и журнал.</a:t>
                          </a:r>
                          <a:endParaRPr lang="en-US" b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Как</a:t>
                          </a:r>
                          <a:r>
                            <a:rPr lang="ru-RU" baseline="0" dirty="0"/>
                            <a:t> и в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деревьях, узлы являются достаточно длинными блоками, но теперь они разделяются на две части: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pivots (</a:t>
                          </a:r>
                          <a:r>
                            <a:rPr lang="ru-RU" baseline="0" dirty="0"/>
                            <a:t>пары ключ-значение с указателями на пользовательские данные или на другие узлы дерева),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commands (</a:t>
                          </a:r>
                          <a:r>
                            <a:rPr lang="ru-RU" baseline="0" dirty="0"/>
                            <a:t>журнал вставок и удалений).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Узлы длиной </a:t>
                          </a:r>
                          <a:r>
                            <a:rPr lang="en-US" baseline="0" dirty="0"/>
                            <a:t>B </a:t>
                          </a:r>
                          <a:r>
                            <a:rPr lang="ru-RU" baseline="0" dirty="0"/>
                            <a:t>байт делятся в пропорции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pivots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commands.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hlinkClick r:id="rId3"/>
                            </a:rPr>
                            <a:t>https://www.usenix.org/system/files/login/articles/login_oct15_05_bender.pdf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47554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23256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89815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29737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87354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5695"/>
              </p:ext>
            </p:extLst>
          </p:nvPr>
        </p:nvGraphicFramePr>
        <p:xfrm>
          <a:off x="0" y="365761"/>
          <a:ext cx="12192000" cy="457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распределённых системах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если есть несколько </a:t>
                      </a:r>
                      <a:r>
                        <a:rPr lang="en-US" baseline="0" dirty="0"/>
                        <a:t>HTTP-</a:t>
                      </a:r>
                      <a:r>
                        <a:rPr lang="ru-RU" baseline="0" dirty="0"/>
                        <a:t>серверов, с которых можно скачать файл, то можно очень просто распределить нагрузку между ними: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выбрать два случайных сервера,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отправить обоим один и тот же запрос,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 того, кто первым начнёт слать ответ, скачать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у более медленного отменить запрос.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baseline="0" dirty="0"/>
                        <a:t>Проблема:</a:t>
                      </a:r>
                      <a:r>
                        <a:rPr lang="ru-RU" baseline="0" dirty="0"/>
                        <a:t> удвоение числа запросов (не считая запросов на отмену).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https://people.cs.umass.edu/~ramesh/Site/PUBLICATIONS_files/MRS01.pdf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6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8095"/>
              </p:ext>
            </p:extLst>
          </p:nvPr>
        </p:nvGraphicFramePr>
        <p:xfrm>
          <a:off x="0" y="365761"/>
          <a:ext cx="121920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Вопрос: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пусть у нас есть </a:t>
                      </a:r>
                      <a:r>
                        <a:rPr lang="en-US" b="0" baseline="0" dirty="0"/>
                        <a:t>N </a:t>
                      </a:r>
                      <a:r>
                        <a:rPr lang="ru-RU" b="0" baseline="0" dirty="0"/>
                        <a:t>одинаковых серверов, которые </a:t>
                      </a:r>
                      <a:r>
                        <a:rPr lang="en-US" b="0" baseline="0" dirty="0"/>
                        <a:t>99% </a:t>
                      </a:r>
                      <a:r>
                        <a:rPr lang="ru-RU" b="0" baseline="0" dirty="0"/>
                        <a:t>запросов обрабатывают </a:t>
                      </a:r>
                      <a:r>
                        <a:rPr lang="en-US" b="0" baseline="0" dirty="0"/>
                        <a:t>&lt; </a:t>
                      </a:r>
                      <a:r>
                        <a:rPr lang="ru-RU" b="0" baseline="0" dirty="0"/>
                        <a:t>10</a:t>
                      </a:r>
                      <a:r>
                        <a:rPr lang="en-US" b="0" baseline="0" dirty="0" err="1"/>
                        <a:t>ms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а 1% запросов (случайных) обрабатывают 1</a:t>
                      </a:r>
                      <a:r>
                        <a:rPr lang="en-US" b="0" baseline="0" dirty="0"/>
                        <a:t>s. </a:t>
                      </a:r>
                      <a:r>
                        <a:rPr lang="ru-RU" b="0" baseline="0" dirty="0"/>
                        <a:t>Если для построения ответа пользователю требуется получить ответ от 10 серверов, то какая доля пользовательских запросов будет обработана за </a:t>
                      </a:r>
                      <a:r>
                        <a:rPr lang="en-US" b="0" baseline="0" dirty="0"/>
                        <a:t>10ms?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64770"/>
              </p:ext>
            </p:extLst>
          </p:nvPr>
        </p:nvGraphicFramePr>
        <p:xfrm>
          <a:off x="0" y="365761"/>
          <a:ext cx="12192000" cy="347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Идея: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послать запрос одному серверу и, если время ответа превысило </a:t>
                      </a:r>
                      <a:r>
                        <a:rPr lang="en-US" b="0" baseline="0" dirty="0"/>
                        <a:t>90-</a:t>
                      </a:r>
                      <a:r>
                        <a:rPr lang="ru-RU" b="0" baseline="0" dirty="0"/>
                        <a:t>й (95-й) </a:t>
                      </a:r>
                      <a:r>
                        <a:rPr lang="ru-RU" b="0" baseline="0" dirty="0" err="1"/>
                        <a:t>персентиль</a:t>
                      </a:r>
                      <a:r>
                        <a:rPr lang="ru-RU" b="0" baseline="0" dirty="0"/>
                        <a:t>, то </a:t>
                      </a:r>
                      <a:r>
                        <a:rPr lang="ru-RU" b="0" baseline="0" dirty="0" err="1"/>
                        <a:t>перепослать</a:t>
                      </a:r>
                      <a:r>
                        <a:rPr lang="ru-RU" b="0" baseline="0" dirty="0"/>
                        <a:t> запрос уже другому серверу.</a:t>
                      </a: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0" baseline="0" dirty="0"/>
                        <a:t>Заодно это решает проблему удвоением числа запросов при наивном применении </a:t>
                      </a:r>
                      <a:r>
                        <a:rPr lang="en-US" b="0" baseline="0" dirty="0"/>
                        <a:t>power of two choices.</a:t>
                      </a:r>
                      <a:endParaRPr lang="ru-RU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Вставки</a:t>
                          </a:r>
                          <a:r>
                            <a:rPr lang="ru-RU" baseline="0" dirty="0"/>
                            <a:t> и удаления добавляются только в журнал корневого узла,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переполнении журнала в корне он выталкивается в журналы дочерних узлов, причём выталкиваются только модификации наиболее изменённых поддеревьев.</a:t>
                          </a: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В частности, число изменений, которые выталкиваются в поддерево, не меньше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 /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≈</m:t>
                                  </m:r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  <a:r>
                            <a:rPr lang="ru-RU" b="0" baseline="0" dirty="0"/>
                            <a:t> Таким образом, амортизированное время вставки составляет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55660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74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34739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72292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45710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64147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У журнала есть ещё преимущества: записи в нём можно трактовать не как добавления элементов, а как команды, произвольно модифицирующие поддеревья.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Примеры:</a:t>
                          </a: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update,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 err="1"/>
                            <a:t>upsert</a:t>
                          </a:r>
                          <a:r>
                            <a:rPr lang="en-US" b="0" baseline="0" dirty="0"/>
                            <a:t> (</a:t>
                          </a:r>
                          <a:r>
                            <a:rPr lang="en-US" b="0" baseline="0" dirty="0" err="1"/>
                            <a:t>UPdate</a:t>
                          </a:r>
                          <a:r>
                            <a:rPr lang="en-US" b="0" baseline="0" dirty="0"/>
                            <a:t> or </a:t>
                          </a:r>
                          <a:r>
                            <a:rPr lang="en-US" b="0" baseline="0" dirty="0" err="1"/>
                            <a:t>inSERT</a:t>
                          </a:r>
                          <a:r>
                            <a:rPr lang="en-US" b="0" baseline="0" dirty="0"/>
                            <a:t>),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range delete.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 следствие, 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-деревьев возможна эффективная реализация операции </a:t>
                          </a:r>
                          <a:r>
                            <a:rPr lang="en-US" b="0" baseline="0" dirty="0"/>
                            <a:t>“range query” (</a:t>
                          </a:r>
                          <a:r>
                            <a:rPr lang="ru-RU" b="0" baseline="0" dirty="0"/>
                            <a:t>получить все элементы множества, попадающие в указанный диапазон).</a:t>
                          </a: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Какая сложность этой операции у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-дерева и у </a:t>
                          </a:r>
                          <a:r>
                            <a:rPr lang="en-US" b="0" baseline="0" dirty="0"/>
                            <a:t>LSM-</a:t>
                          </a:r>
                          <a:r>
                            <a:rPr lang="ru-RU" b="0" baseline="0" dirty="0"/>
                            <a:t>дерева?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29520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74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9746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67744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73522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2408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22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23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4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Преимущества такой реализации: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Нет</a:t>
                          </a:r>
                          <a:r>
                            <a:rPr lang="ru-RU" baseline="0" dirty="0"/>
                            <a:t> необходимости поиска во многих деревьях или построения фильтров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Журнал изменений расположен в корневом узле, в котором происходит </a:t>
                          </a:r>
                          <a:r>
                            <a:rPr lang="ru-RU" baseline="0" dirty="0" err="1"/>
                            <a:t>бОльшая</a:t>
                          </a:r>
                          <a:r>
                            <a:rPr lang="ru-RU" baseline="0" dirty="0"/>
                            <a:t> часть изменений, всегда в </a:t>
                          </a:r>
                          <a:r>
                            <a:rPr lang="ru-RU" baseline="0" dirty="0" err="1"/>
                            <a:t>кеше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расщеплении журнала изменений генерируется меньше </a:t>
                          </a:r>
                          <a:r>
                            <a:rPr lang="en-US" baseline="0" dirty="0"/>
                            <a:t>IO, </a:t>
                          </a:r>
                          <a:r>
                            <a:rPr lang="ru-RU" baseline="0" dirty="0"/>
                            <a:t>чем при слиянии компонент </a:t>
                          </a: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Размер узлов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деревьев можно делать много</a:t>
                          </a:r>
                          <a:r>
                            <a:rPr lang="ru-RU" baseline="0" dirty="0"/>
                            <a:t> больше, чем у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деревьев, что уменьшает их глубину.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29520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743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9746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67744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73522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2408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56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57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25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Что пишется в журнал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дерева: логические или физические изменения?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29520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74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9746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67744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73522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2408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22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23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96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29520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74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9746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67744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73522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2408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22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23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9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0492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Ссылка на корневой узел хранится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 дерева.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не меняет узлы дерева, а только выписывает изменённые.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Когда изменения полностью выписаны, обновляется указатель на корень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Если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выполняется второй раз, то </a:t>
                          </a:r>
                          <a:r>
                            <a:rPr lang="ru-RU" b="0" baseline="0" dirty="0" smtClean="0"/>
                            <a:t>она </a:t>
                          </a:r>
                          <a:r>
                            <a:rPr lang="ru-RU" b="0" baseline="0" dirty="0"/>
                            <a:t>начинается со старого </a:t>
                          </a:r>
                          <a:r>
                            <a:rPr lang="ru-RU" b="0" baseline="0" dirty="0" err="1"/>
                            <a:t>суперблока</a:t>
                          </a:r>
                          <a:r>
                            <a:rPr lang="en-US" b="0" baseline="0" dirty="0"/>
                            <a:t>, </a:t>
                          </a:r>
                          <a:r>
                            <a:rPr lang="ru-RU" b="0" baseline="0" dirty="0"/>
                            <a:t>т.е. с того же дерева, что и прерванная, поэтому никакая запись в журнале не применяется дважды.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0492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100" b="-106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03" t="-10627" r="-171" b="-1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29520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74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9746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67744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73522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2408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22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23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3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7710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835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1337</Words>
  <Application>Microsoft Office PowerPoint</Application>
  <PresentationFormat>Widescreen</PresentationFormat>
  <Paragraphs>479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18</cp:revision>
  <dcterms:created xsi:type="dcterms:W3CDTF">2018-11-11T15:04:57Z</dcterms:created>
  <dcterms:modified xsi:type="dcterms:W3CDTF">2019-10-14T14:25:30Z</dcterms:modified>
</cp:coreProperties>
</file>