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80" r:id="rId3"/>
    <p:sldId id="311" r:id="rId4"/>
    <p:sldId id="317" r:id="rId5"/>
    <p:sldId id="316" r:id="rId6"/>
    <p:sldId id="318" r:id="rId7"/>
    <p:sldId id="321" r:id="rId8"/>
    <p:sldId id="320" r:id="rId9"/>
    <p:sldId id="319" r:id="rId10"/>
    <p:sldId id="323" r:id="rId11"/>
    <p:sldId id="322" r:id="rId12"/>
    <p:sldId id="324" r:id="rId13"/>
    <p:sldId id="325" r:id="rId14"/>
    <p:sldId id="315" r:id="rId15"/>
    <p:sldId id="347" r:id="rId16"/>
    <p:sldId id="326" r:id="rId17"/>
    <p:sldId id="328" r:id="rId18"/>
    <p:sldId id="327" r:id="rId19"/>
    <p:sldId id="330" r:id="rId20"/>
    <p:sldId id="314" r:id="rId21"/>
    <p:sldId id="331" r:id="rId22"/>
    <p:sldId id="332" r:id="rId23"/>
    <p:sldId id="333" r:id="rId24"/>
    <p:sldId id="334" r:id="rId25"/>
    <p:sldId id="335" r:id="rId26"/>
    <p:sldId id="313" r:id="rId27"/>
    <p:sldId id="312" r:id="rId28"/>
    <p:sldId id="338" r:id="rId29"/>
    <p:sldId id="337" r:id="rId30"/>
    <p:sldId id="348" r:id="rId31"/>
    <p:sldId id="339" r:id="rId32"/>
    <p:sldId id="342" r:id="rId33"/>
    <p:sldId id="343" r:id="rId34"/>
    <p:sldId id="340" r:id="rId35"/>
    <p:sldId id="336" r:id="rId36"/>
    <p:sldId id="345" r:id="rId37"/>
    <p:sldId id="34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910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961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662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8637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4719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932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14555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8992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2013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160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16276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09447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49147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306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08473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93095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34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407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712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23159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87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73957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5686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0832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10798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68504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54734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513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89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1733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0420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073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028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292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457667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622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125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42816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7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19610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</a:t>
                      </a:r>
                      <a:r>
                        <a:rPr lang="en-US" baseline="0" dirty="0"/>
                        <a:t>,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Тут выключилось питание</a:t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6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94011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</a:t>
                      </a:r>
                      <a:r>
                        <a:rPr lang="en-US" baseline="0" dirty="0"/>
                        <a:t>,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Тут выключилось питание</a:t>
                      </a: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В итоге имеем:</a:t>
                      </a:r>
                      <a:endParaRPr lang="en-US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Блок и </a:t>
                      </a:r>
                      <a:r>
                        <a:rPr lang="en-US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отмечены как занятые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Счётчики свободных блоков и </a:t>
                      </a:r>
                      <a:r>
                        <a:rPr lang="en-US" baseline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уменьшены,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Файла нет.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0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90741"/>
              </p:ext>
            </p:extLst>
          </p:nvPr>
        </p:nvGraphicFramePr>
        <p:xfrm>
          <a:off x="0" y="365761"/>
          <a:ext cx="12192000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8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5482"/>
              </p:ext>
            </p:extLst>
          </p:nvPr>
        </p:nvGraphicFramePr>
        <p:xfrm>
          <a:off x="-11017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/>
                        <a:t>Упорядочивание:</a:t>
                      </a: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приложение делает изменения в файле </a:t>
                      </a:r>
                      <a:r>
                        <a:rPr lang="en-US" sz="1800" dirty="0"/>
                        <a:t>Y </a:t>
                      </a:r>
                      <a:r>
                        <a:rPr lang="ru-RU" sz="1800" dirty="0"/>
                        <a:t>после </a:t>
                      </a:r>
                      <a:r>
                        <a:rPr lang="en-US" sz="1800" dirty="0" err="1"/>
                        <a:t>fdatasync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на файл </a:t>
                      </a:r>
                      <a:r>
                        <a:rPr lang="en-US" sz="1800" dirty="0"/>
                        <a:t>X </a:t>
                      </a:r>
                      <a:r>
                        <a:rPr lang="ru-RU" sz="1800" dirty="0"/>
                        <a:t>или изменения метаданных </a:t>
                      </a:r>
                      <a:r>
                        <a:rPr lang="en-US" sz="1800" dirty="0"/>
                        <a:t>X, </a:t>
                      </a:r>
                      <a:r>
                        <a:rPr lang="ru-RU" sz="1800" dirty="0"/>
                        <a:t>то после падения изменения в </a:t>
                      </a:r>
                      <a:r>
                        <a:rPr lang="en-US" sz="1800" dirty="0"/>
                        <a:t>Y </a:t>
                      </a:r>
                      <a:r>
                        <a:rPr lang="ru-RU" sz="1800" dirty="0"/>
                        <a:t>должны быть видны только если были применены изменения в </a:t>
                      </a:r>
                      <a:r>
                        <a:rPr lang="en-US" sz="1800" dirty="0"/>
                        <a:t>X.</a:t>
                      </a:r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Пример: </a:t>
                      </a:r>
                      <a:r>
                        <a:rPr lang="en-US" sz="1800" dirty="0"/>
                        <a:t>PostgreSQL, git </a:t>
                      </a:r>
                      <a:r>
                        <a:rPr lang="ru-RU" sz="1800" dirty="0"/>
                        <a:t>и многие другие хранят данные в нескольких файлах, в которых есть ссылки друг на друга. Файл, на который указывает ссылка, создаётся до ссылки. После падения это свойство должно сохраниться.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0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00241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 создании файла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Размер каталога подрос до</a:t>
                      </a:r>
                      <a:r>
                        <a:rPr lang="ru-RU" sz="1800" baseline="0" dirty="0"/>
                        <a:t> того, как в нём появилась новая запись – читатель увидит мусор.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20400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8017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6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58105"/>
              </p:ext>
            </p:extLst>
          </p:nvPr>
        </p:nvGraphicFramePr>
        <p:xfrm>
          <a:off x="0" y="365761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r>
                        <a:rPr lang="ru-RU" sz="1800" dirty="0"/>
                        <a:t>Если при создании файла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ru-RU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None/>
                      </a:pPr>
                      <a:endParaRPr lang="en-US" sz="1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Размер каталога подрос до</a:t>
                      </a:r>
                      <a:r>
                        <a:rPr lang="ru-RU" sz="1800" baseline="0" dirty="0"/>
                        <a:t> того, как в нём появилась новая запись – читатель увидит мусор.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/>
                        <a:t>Теоретически, упорядочивания</a:t>
                      </a:r>
                      <a:r>
                        <a:rPr lang="ru-RU" sz="1800" baseline="0" dirty="0"/>
                        <a:t> можно добиться, если писать блоки в нужном порядке, и каждый раз делать </a:t>
                      </a: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 </a:t>
                      </a:r>
                      <a:r>
                        <a:rPr lang="ru-RU" sz="1800" baseline="0" dirty="0"/>
                        <a:t>после записи. Но так будет слишком медленно.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20400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8017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5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04657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Асинхронно меняем состояние диска</a:t>
                      </a:r>
                      <a:r>
                        <a:rPr lang="en-US" sz="1800" baseline="0" dirty="0"/>
                        <a:t>.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Когда закончили изменять состояние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диска, делаем запись в журнале о том,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что транзакция применена.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/>
                        <a:t>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Содержимое диска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1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2388"/>
              </p:ext>
            </p:extLst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Что</a:t>
                      </a:r>
                      <a:r>
                        <a:rPr lang="ru-RU" sz="2400" baseline="0" dirty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Упорядочивание</a:t>
                      </a:r>
                      <a:r>
                        <a:rPr lang="ru-RU" sz="2400" baseline="0" dirty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/>
                        <a:t>Транзакционность</a:t>
                      </a:r>
                      <a:r>
                        <a:rPr lang="ru-RU" sz="2400" baseline="0" dirty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/>
                        <a:t>fsync</a:t>
                      </a:r>
                      <a:r>
                        <a:rPr lang="en-US" sz="1800" baseline="0" dirty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Асинхронно меняем состояние диска</a:t>
                      </a:r>
                      <a:r>
                        <a:rPr lang="en-US" sz="1800" baseline="0" dirty="0"/>
                        <a:t>.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Когда закончили изменять состояние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диска, делаем запись в журнале о том,</a:t>
                      </a:r>
                      <a:br>
                        <a:rPr lang="ru-RU" sz="1800" baseline="0" dirty="0"/>
                      </a:br>
                      <a:r>
                        <a:rPr lang="ru-RU" sz="1800" baseline="0" dirty="0"/>
                        <a:t>что транзакция применена.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/>
                        <a:t>Если при обновлении диска произошёл сбой (отключение питания или падение ОС), то при следующем монтировании ФС мы можем применить изменения, написанные в журнале, и доделать изменения, которые не применили из-за падения.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/>
                        <a:t>Эта процедура называется </a:t>
                      </a:r>
                      <a:r>
                        <a:rPr lang="en-US" sz="1800" b="1" baseline="0" dirty="0"/>
                        <a:t>crash recovery</a:t>
                      </a:r>
                      <a:r>
                        <a:rPr lang="en-US" sz="18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/>
                        <a:t>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Содержимое диска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24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30092"/>
              </p:ext>
            </p:extLst>
          </p:nvPr>
        </p:nvGraphicFramePr>
        <p:xfrm>
          <a:off x="0" y="365762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89417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0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08005"/>
              </p:ext>
            </p:extLst>
          </p:nvPr>
        </p:nvGraphicFramePr>
        <p:xfrm>
          <a:off x="0" y="365762"/>
          <a:ext cx="12192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Это не так плохо для скорости: запись в журнал последовательная.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Но всё равно хочется журналировать поменьше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3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36668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Журналирование, предложенное</a:t>
                      </a:r>
                      <a:r>
                        <a:rPr lang="ru-RU" baseline="0" dirty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Это не так плохо для скорости: запись в журнал последовательная.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Но всё равно хочется журналировать поменьше данных.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Идея: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Будем журналировать</a:t>
                      </a:r>
                      <a:r>
                        <a:rPr lang="ru-RU" baseline="0" dirty="0"/>
                        <a:t> только метаданные ФС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результате, после </a:t>
                      </a:r>
                      <a:r>
                        <a:rPr lang="en-US" baseline="0" dirty="0"/>
                        <a:t>crash recovery </a:t>
                      </a:r>
                      <a:r>
                        <a:rPr lang="ru-RU" baseline="0" dirty="0"/>
                        <a:t>мы будем получать неразломанную ФС: без потерянных блоков и инод, без </a:t>
                      </a:r>
                      <a:r>
                        <a:rPr lang="en-US" baseline="0" dirty="0" err="1"/>
                        <a:t>dir_entry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ведущих в никуда, </a:t>
                      </a:r>
                      <a:r>
                        <a:rPr lang="en-US" baseline="0" dirty="0"/>
                        <a:t>etc.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Но: ФС не предоставляет </a:t>
                      </a:r>
                      <a:r>
                        <a:rPr lang="ru-RU" b="1" baseline="0" dirty="0"/>
                        <a:t>никаких</a:t>
                      </a:r>
                      <a:r>
                        <a:rPr lang="ru-RU" baseline="0" dirty="0"/>
                        <a:t> гарантий о том, что будет с пользовательскими данными.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3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4398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Найдёт свободный нулевой блок,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Зажурналирует 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7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45505"/>
              </p:ext>
            </p:extLst>
          </p:nvPr>
        </p:nvGraphicFramePr>
        <p:xfrm>
          <a:off x="0" y="365762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Найдёт свободный нулевой блок,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Зажурналирует 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Получится подросший</a:t>
                      </a:r>
                      <a:r>
                        <a:rPr lang="ru-RU" baseline="0" dirty="0"/>
                        <a:t> в размере файл, в хвосте которого будет мусор.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3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8051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Что журналировать? </a:t>
                      </a:r>
                      <a:r>
                        <a:rPr lang="en-US" sz="2400" dirty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пример добавления данных в конец файла на </a:t>
                      </a:r>
                      <a:r>
                        <a:rPr lang="en-US" dirty="0"/>
                        <a:t>XFS.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Найдёт свободные нулевые блоки,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Зажурналирует обновление </a:t>
                      </a:r>
                      <a:r>
                        <a:rPr lang="en-US" dirty="0"/>
                        <a:t>block bitmap</a:t>
                      </a:r>
                      <a:r>
                        <a:rPr lang="ru-RU" dirty="0"/>
                        <a:t>,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и </a:t>
                      </a:r>
                      <a:r>
                        <a:rPr lang="en-US" dirty="0"/>
                        <a:t>extent</a:t>
                      </a:r>
                      <a:r>
                        <a:rPr lang="en-US" baseline="0" dirty="0"/>
                        <a:t> tree,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Даст</a:t>
                      </a:r>
                      <a:r>
                        <a:rPr lang="ru-RU" baseline="0" dirty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Получится подросший</a:t>
                      </a:r>
                      <a:r>
                        <a:rPr lang="ru-RU" baseline="0" dirty="0"/>
                        <a:t> в размере файл, в хвосте которого будет мусор.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Ещё причина выбрать такое поведение: ошибки отложенного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writeback</a:t>
                      </a:r>
                      <a:r>
                        <a:rPr lang="en-US" baseline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hlinkClick r:id="rId3"/>
                        </a:rPr>
                        <a:t>https://lwn.net/Articles/457667/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16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62173"/>
              </p:ext>
            </p:extLst>
          </p:nvPr>
        </p:nvGraphicFramePr>
        <p:xfrm>
          <a:off x="0" y="365762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Checkpointing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Журнал ФС имеет ограниченную длину,</a:t>
                      </a:r>
                      <a:r>
                        <a:rPr lang="ru-RU" baseline="0" dirty="0"/>
                        <a:t> его надо чистить.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Для этого служит процедура </a:t>
                      </a:r>
                      <a:r>
                        <a:rPr lang="en-US" baseline="0" dirty="0" err="1"/>
                        <a:t>checkpointing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Записать на диск группу транзакций,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Продвинуть указатель на голову журнала (</a:t>
                      </a:r>
                      <a:r>
                        <a:rPr lang="en-US" baseline="0" dirty="0"/>
                        <a:t>reclaim journal space).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Запись может проводиться по таймеру или при накоплении достаточного числа транзакций в журнале.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7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550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 способа хранения</a:t>
                      </a:r>
                      <a:r>
                        <a:rPr lang="ru-RU" sz="2400" baseline="0" dirty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нескольких файлах</a:t>
                      </a:r>
                    </a:p>
                    <a:p>
                      <a:r>
                        <a:rPr lang="ru-RU" dirty="0"/>
                        <a:t>(не</a:t>
                      </a:r>
                      <a:r>
                        <a:rPr lang="ru-RU" baseline="0" dirty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По мере коммита транзакций удаляем старые журналы.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07214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1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6649"/>
              </p:ext>
            </p:extLst>
          </p:nvPr>
        </p:nvGraphicFramePr>
        <p:xfrm>
          <a:off x="0" y="365762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 способа хранения</a:t>
                      </a:r>
                      <a:r>
                        <a:rPr lang="ru-RU" sz="2400" baseline="0" dirty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нескольких файлах</a:t>
                      </a:r>
                    </a:p>
                    <a:p>
                      <a:r>
                        <a:rPr lang="ru-RU" dirty="0"/>
                        <a:t>(не</a:t>
                      </a:r>
                      <a:r>
                        <a:rPr lang="ru-RU" baseline="0" dirty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По мере коммита транзакций удаляем старые журналы.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Примечание: полезно не просто дописывать в конец файла, а резервировать место в файле журнала, чтобы</a:t>
                      </a:r>
                      <a:r>
                        <a:rPr lang="ru-RU" baseline="0" dirty="0"/>
                        <a:t> использовать </a:t>
                      </a:r>
                      <a:r>
                        <a:rPr lang="en-US" baseline="0" dirty="0" err="1"/>
                        <a:t>fdatasync</a:t>
                      </a:r>
                      <a:r>
                        <a:rPr lang="en-US" baseline="0" dirty="0"/>
                        <a:t>() </a:t>
                      </a:r>
                      <a:r>
                        <a:rPr lang="ru-RU" baseline="0" dirty="0"/>
                        <a:t>вместо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() </a:t>
                      </a:r>
                      <a:r>
                        <a:rPr lang="en-US" baseline="30000" dirty="0"/>
                        <a:t>*</a:t>
                      </a:r>
                      <a:r>
                        <a:rPr lang="en-US" baseline="0" dirty="0"/>
                        <a:t>.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Почему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fallocate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 +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fdatasync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 </a:t>
                      </a:r>
                      <a:r>
                        <a:rPr lang="ru-RU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может быть в несколько раз быстрее </a:t>
                      </a:r>
                      <a:r>
                        <a:rPr lang="en-US" sz="1500" i="1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fsync</a:t>
                      </a:r>
                      <a:r>
                        <a:rPr lang="en-US" sz="15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()?</a:t>
                      </a:r>
                      <a:endParaRPr lang="en-US" sz="15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2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69820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62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5419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37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8068"/>
              </p:ext>
            </p:extLst>
          </p:nvPr>
        </p:nvGraphicFramePr>
        <p:xfrm>
          <a:off x="0" y="365761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err="1"/>
                        <a:t>Журналирование</a:t>
                      </a:r>
                      <a:r>
                        <a:rPr lang="ru-RU" dirty="0"/>
                        <a:t> логических изменений имеет плюс: размер </a:t>
                      </a:r>
                      <a:r>
                        <a:rPr lang="en-US" dirty="0" err="1"/>
                        <a:t>inode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ext4 </a:t>
                      </a:r>
                      <a:r>
                        <a:rPr lang="ru-RU" dirty="0"/>
                        <a:t>равен </a:t>
                      </a:r>
                      <a:r>
                        <a:rPr lang="en-US" dirty="0"/>
                        <a:t>256b, </a:t>
                      </a:r>
                      <a:r>
                        <a:rPr lang="ru-RU" dirty="0"/>
                        <a:t>а если </a:t>
                      </a:r>
                      <a:r>
                        <a:rPr lang="ru-RU" dirty="0" err="1"/>
                        <a:t>журналировать</a:t>
                      </a:r>
                      <a:r>
                        <a:rPr lang="ru-RU" dirty="0"/>
                        <a:t> изменения </a:t>
                      </a:r>
                      <a:r>
                        <a:rPr lang="ru-RU" b="1" dirty="0"/>
                        <a:t>блоков</a:t>
                      </a:r>
                      <a:r>
                        <a:rPr lang="ru-RU" dirty="0"/>
                        <a:t>, то минимальная запись в журнале займёт 8</a:t>
                      </a:r>
                      <a:r>
                        <a:rPr lang="en-US" dirty="0"/>
                        <a:t>k (</a:t>
                      </a:r>
                      <a:r>
                        <a:rPr lang="ru-RU" dirty="0"/>
                        <a:t>типичный размер блока)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4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8481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84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76854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45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90422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Дважды проиграть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 в общем случае нельзя:</a:t>
                      </a:r>
                      <a:br>
                        <a:rPr lang="ru-RU" dirty="0"/>
                      </a:br>
                      <a:r>
                        <a:rPr lang="ru-RU" dirty="0"/>
                        <a:t>как повторить </a:t>
                      </a:r>
                      <a:r>
                        <a:rPr lang="en-US" dirty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9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42650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Что писать в журнал?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/>
                        <a:t>Логические</a:t>
                      </a:r>
                      <a:r>
                        <a:rPr lang="ru-RU" baseline="0" dirty="0"/>
                        <a:t> изменения в ФС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Добавление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удаление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Изменение</a:t>
                      </a:r>
                      <a:r>
                        <a:rPr lang="ru-RU" baseline="0" dirty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Физические изменения:</a:t>
                      </a:r>
                      <a:r>
                        <a:rPr lang="ru-RU" baseline="0" dirty="0"/>
                        <a:t> с</a:t>
                      </a:r>
                      <a:r>
                        <a:rPr lang="ru-RU" dirty="0"/>
                        <a:t>одержимое блоков</a:t>
                      </a:r>
                      <a:r>
                        <a:rPr lang="ru-RU" baseline="0" dirty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Что</a:t>
                      </a:r>
                      <a:r>
                        <a:rPr lang="ru-RU" baseline="0" dirty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Дважды проиграть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 в общем случае нельзя:</a:t>
                      </a:r>
                      <a:br>
                        <a:rPr lang="ru-RU" dirty="0"/>
                      </a:br>
                      <a:r>
                        <a:rPr lang="ru-RU" dirty="0"/>
                        <a:t>как повторить </a:t>
                      </a:r>
                      <a:r>
                        <a:rPr lang="en-US" dirty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Операции</a:t>
                      </a:r>
                      <a:r>
                        <a:rPr lang="en-US" dirty="0"/>
                        <a:t> “</a:t>
                      </a:r>
                      <a:r>
                        <a:rPr lang="ru-RU" dirty="0"/>
                        <a:t>записать такое-то содержимое поверх блока с номером </a:t>
                      </a:r>
                      <a:r>
                        <a:rPr lang="en-US" dirty="0"/>
                        <a:t>N”</a:t>
                      </a:r>
                      <a:r>
                        <a:rPr lang="ru-RU" baseline="0" dirty="0"/>
                        <a:t> </a:t>
                      </a:r>
                      <a:r>
                        <a:rPr lang="ru-RU" b="1" baseline="0" dirty="0"/>
                        <a:t>идемпотентны</a:t>
                      </a:r>
                      <a:r>
                        <a:rPr lang="ru-RU" baseline="0" dirty="0"/>
                        <a:t>: их можно повторять много раз с тем же эффектом, который даёт однократное повторение.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14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19957"/>
              </p:ext>
            </p:extLst>
          </p:nvPr>
        </p:nvGraphicFramePr>
        <p:xfrm>
          <a:off x="0" y="365761"/>
          <a:ext cx="12192000" cy="503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study: </a:t>
                      </a:r>
                      <a:r>
                        <a:rPr lang="ru-RU" sz="2400" dirty="0"/>
                        <a:t>идемпотентность</a:t>
                      </a:r>
                      <a:r>
                        <a:rPr lang="ru-RU" sz="2400" baseline="0" dirty="0"/>
                        <a:t> операций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Рассмотрим протокол </a:t>
                      </a:r>
                      <a:r>
                        <a:rPr lang="en-US" dirty="0"/>
                        <a:t>Acronis </a:t>
                      </a:r>
                      <a:r>
                        <a:rPr lang="ru-RU" dirty="0"/>
                        <a:t>для общения со </a:t>
                      </a:r>
                      <a:r>
                        <a:rPr lang="ru-RU" dirty="0" err="1"/>
                        <a:t>стораджем</a:t>
                      </a:r>
                      <a:r>
                        <a:rPr lang="ru-RU" dirty="0"/>
                        <a:t> для </a:t>
                      </a:r>
                      <a:r>
                        <a:rPr lang="ru-RU" dirty="0" err="1"/>
                        <a:t>бекапов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Open: </a:t>
                      </a:r>
                      <a:r>
                        <a:rPr lang="en-US" dirty="0" err="1"/>
                        <a:t>file_name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lock_level</a:t>
                      </a:r>
                      <a:r>
                        <a:rPr lang="en-US" dirty="0"/>
                        <a:t> --&gt; </a:t>
                      </a:r>
                      <a:r>
                        <a:rPr lang="en-US" dirty="0" err="1"/>
                        <a:t>lock_id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Read: </a:t>
                      </a:r>
                      <a:r>
                        <a:rPr lang="en-US" dirty="0" err="1"/>
                        <a:t>file_name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lock_id</a:t>
                      </a:r>
                      <a:r>
                        <a:rPr lang="en-US" dirty="0"/>
                        <a:t>, offset, size --&gt; data,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Append: </a:t>
                      </a:r>
                      <a:r>
                        <a:rPr lang="en-US" dirty="0" err="1"/>
                        <a:t>file_name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, data,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err="1"/>
                        <a:t>PunchHole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file_name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, hole,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Close: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Rename: </a:t>
                      </a:r>
                      <a:r>
                        <a:rPr lang="en-US" baseline="0" dirty="0" err="1"/>
                        <a:t>file_path_src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file_path_dst</a:t>
                      </a:r>
                      <a:r>
                        <a:rPr lang="en-US" baseline="0" dirty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Возможные значения </a:t>
                      </a:r>
                      <a:r>
                        <a:rPr lang="en-US" baseline="0" dirty="0" err="1"/>
                        <a:t>lock_id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Shared,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Normal (</a:t>
                      </a:r>
                      <a:r>
                        <a:rPr lang="ru-RU" baseline="0" dirty="0"/>
                        <a:t>может быть только 1, разрешает другие </a:t>
                      </a:r>
                      <a:r>
                        <a:rPr lang="en-US" baseline="0" dirty="0"/>
                        <a:t>shared</a:t>
                      </a:r>
                      <a:r>
                        <a:rPr lang="ru-RU" baseline="0" dirty="0"/>
                        <a:t>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Exclusive (</a:t>
                      </a:r>
                      <a:r>
                        <a:rPr lang="ru-RU" baseline="0" dirty="0"/>
                        <a:t>может быть только 1, запрещает любые другие блокировки).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Какие тут есть проблемы? Подсказка: запросы передаются по сети.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Ответ: </a:t>
                      </a:r>
                      <a:r>
                        <a:rPr lang="en-US" baseline="0" dirty="0"/>
                        <a:t>open, close, rename </a:t>
                      </a:r>
                      <a:r>
                        <a:rPr lang="ru-RU" baseline="0" dirty="0"/>
                        <a:t>не идемпотентны и требуют, чтобы сетевые соединения никогда не рвались.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15308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475">
                <a:tc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08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829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/>
                        <a:t>ext4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Каждая запись в журнале имеет следующий формат: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После выписывания содержимого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</a:t>
                      </a:r>
                      <a:r>
                        <a:rPr lang="ru-RU" baseline="0" dirty="0"/>
                        <a:t> в журнал делаем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затем пишем </a:t>
                      </a:r>
                      <a:r>
                        <a:rPr lang="en-US" baseline="0" dirty="0"/>
                        <a:t>footer.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Если у транзакции нет </a:t>
                      </a:r>
                      <a:r>
                        <a:rPr lang="en-US" baseline="0" dirty="0"/>
                        <a:t>footer-</a:t>
                      </a:r>
                      <a:r>
                        <a:rPr lang="ru-RU" baseline="0" dirty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len</a:t>
                      </a:r>
                      <a:r>
                        <a:rPr lang="en-US" baseline="30000" dirty="0"/>
                        <a:t>*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712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6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54084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Защита от неатомарности записи в журнал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/>
                        <a:t>Проблема: запись на диск более</a:t>
                      </a:r>
                      <a:r>
                        <a:rPr lang="ru-RU" baseline="0" dirty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/>
                        <a:t>ext4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Каждая запись в журнале имеет следующий формат: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После выписывания содержимого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транзакции</a:t>
                      </a:r>
                      <a:r>
                        <a:rPr lang="ru-RU" baseline="0" dirty="0"/>
                        <a:t> в журнал делаем </a:t>
                      </a:r>
                      <a:r>
                        <a:rPr lang="en-US" baseline="0" dirty="0" err="1"/>
                        <a:t>fsync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затем пишем </a:t>
                      </a:r>
                      <a:r>
                        <a:rPr lang="en-US" baseline="0" dirty="0"/>
                        <a:t>footer.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Если у транзакции нет </a:t>
                      </a:r>
                      <a:r>
                        <a:rPr lang="en-US" baseline="0" dirty="0"/>
                        <a:t>footer-</a:t>
                      </a:r>
                      <a:r>
                        <a:rPr lang="ru-RU" baseline="0" dirty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XFS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журнал пишутся секторы, которые надо модифицировать. Сектор</a:t>
                      </a:r>
                      <a:r>
                        <a:rPr lang="ru-RU" baseline="0" dirty="0"/>
                        <a:t> начинается со счётчика числа </a:t>
                      </a:r>
                      <a:r>
                        <a:rPr lang="ru-RU" baseline="0" dirty="0" err="1"/>
                        <a:t>монтирований</a:t>
                      </a:r>
                      <a:r>
                        <a:rPr lang="ru-RU" baseline="0" dirty="0"/>
                        <a:t> ФС:</a:t>
                      </a:r>
                      <a:endParaRPr lang="en-US" baseline="0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Запись сектора </a:t>
                      </a:r>
                      <a:r>
                        <a:rPr lang="ru-RU" dirty="0" err="1"/>
                        <a:t>атомарна</a:t>
                      </a:r>
                      <a:r>
                        <a:rPr lang="en-US" dirty="0"/>
                        <a:t>**</a:t>
                      </a:r>
                      <a:r>
                        <a:rPr lang="ru-RU" dirty="0"/>
                        <a:t>, поэтому место обрыва журнала</a:t>
                      </a:r>
                      <a:r>
                        <a:rPr lang="ru-RU" baseline="0" dirty="0"/>
                        <a:t> однозначно определяется однозначно как место немонотонности счётчика.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Транзакция имеет вид: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сектор с заголовком и головами остальных секторов,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секторы, изменённые в транзакции.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500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 https://</a:t>
                      </a:r>
                      <a:r>
                        <a:rPr lang="en-US" sz="1500" i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plus.google.com</a:t>
                      </a:r>
                      <a:r>
                        <a:rPr lang="en-US" sz="1500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/101761226576930717211/posts/Pctq7kk1dLL</a:t>
                      </a:r>
                      <a:endParaRPr lang="ru-RU" sz="15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len</a:t>
                      </a:r>
                      <a:r>
                        <a:rPr lang="en-US" baseline="30000" dirty="0"/>
                        <a:t>*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r>
                        <a:rPr lang="en-US" dirty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47414"/>
              </p:ext>
            </p:extLst>
          </p:nvPr>
        </p:nvGraphicFramePr>
        <p:xfrm>
          <a:off x="6203092" y="2709445"/>
          <a:ext cx="5530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000000"/>
                          </a:highlight>
                        </a:rPr>
                        <a:t>8</a:t>
                      </a:r>
                      <a:r>
                        <a:rPr lang="en-US" b="1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000000"/>
                          </a:highlight>
                        </a:rPr>
                        <a:t>8</a:t>
                      </a:r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000000"/>
                          </a:highlight>
                        </a:rPr>
                        <a:t>7</a:t>
                      </a:r>
                      <a:r>
                        <a:rPr lang="en-US" dirty="0">
                          <a:highlight>
                            <a:srgbClr val="000000"/>
                          </a:highlight>
                        </a:rPr>
                        <a:t>;</a:t>
                      </a:r>
                      <a:r>
                        <a:rPr lang="en-US" dirty="0"/>
                        <a:t> sector0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66922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500" i="1" dirty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500" i="1" dirty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5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4648"/>
              </p:ext>
            </p:extLst>
          </p:nvPr>
        </p:nvGraphicFramePr>
        <p:xfrm>
          <a:off x="0" y="365760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4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1303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незанятую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82488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7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5026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03520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0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283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Пометить найденные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и блок как используемые,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51305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24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7791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Заполнить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для файла.</a:t>
                      </a:r>
                      <a:endParaRPr lang="en-US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Записать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 </a:t>
                      </a:r>
                      <a:r>
                        <a:rPr lang="ru-RU" baseline="0" dirty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21805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3288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/>
                        <a:t>Создание</a:t>
                      </a:r>
                      <a:r>
                        <a:rPr lang="ru-RU" sz="2400" baseline="0" dirty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 точки зрения пользователя всё просто</a:t>
                      </a:r>
                      <a:r>
                        <a:rPr lang="en-US" baseline="0" dirty="0"/>
                        <a:t>:</a:t>
                      </a:r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fd</a:t>
                      </a:r>
                      <a:r>
                        <a:rPr lang="en-US" baseline="0" dirty="0"/>
                        <a:t> = open(“</a:t>
                      </a:r>
                      <a:r>
                        <a:rPr lang="en-US" baseline="0" dirty="0" err="1"/>
                        <a:t>fes.c</a:t>
                      </a:r>
                      <a:r>
                        <a:rPr lang="en-US" baseline="0" dirty="0"/>
                        <a:t>”, O_RDWR|O_CREAT|O_EXCL, S_IRUSR|S_IWUSR);</a:t>
                      </a:r>
                      <a:r>
                        <a:rPr lang="ru-RU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/>
                        <a:t>С точки зрения ФС (для примера возьмём </a:t>
                      </a:r>
                      <a:r>
                        <a:rPr lang="en-US" dirty="0"/>
                        <a:t>ext2</a:t>
                      </a:r>
                      <a:r>
                        <a:rPr lang="ru-RU" dirty="0"/>
                        <a:t>)</a:t>
                      </a:r>
                      <a:r>
                        <a:rPr lang="ru-RU" baseline="0" dirty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незанятую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Отыскать свободный блок для содержимого файла,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Пометить найденные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блок как используемые,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Заполнить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файла.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Записать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ext2_dir_entry </a:t>
                      </a:r>
                      <a:r>
                        <a:rPr lang="ru-RU" baseline="0" dirty="0">
                          <a:solidFill>
                            <a:srgbClr val="FF0000"/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каталога</a:t>
                      </a:r>
                      <a:r>
                        <a:rPr lang="en-US" baseline="0" dirty="0"/>
                        <a:t>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</a:t>
                      </a:r>
                      <a:br>
                        <a:rPr lang="en-US" dirty="0"/>
                      </a:br>
                      <a:r>
                        <a:rPr lang="en-US" dirty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</a:t>
                      </a:r>
                      <a:br>
                        <a:rPr lang="en-US" dirty="0"/>
                      </a:br>
                      <a:r>
                        <a:rPr lang="en-US" dirty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Inodes</a:t>
                      </a:r>
                      <a:r>
                        <a:rPr lang="en-US" dirty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blocks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95134"/>
              </p:ext>
            </p:extLst>
          </p:nvPr>
        </p:nvGraphicFramePr>
        <p:xfrm>
          <a:off x="10610336" y="4547148"/>
          <a:ext cx="455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0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3373</Words>
  <Application>Microsoft Macintosh PowerPoint</Application>
  <PresentationFormat>Widescreen</PresentationFormat>
  <Paragraphs>692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118</cp:revision>
  <cp:lastPrinted>2017-11-13T09:07:42Z</cp:lastPrinted>
  <dcterms:created xsi:type="dcterms:W3CDTF">2016-09-20T13:25:15Z</dcterms:created>
  <dcterms:modified xsi:type="dcterms:W3CDTF">2018-10-24T08:55:13Z</dcterms:modified>
</cp:coreProperties>
</file>