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80" r:id="rId3"/>
    <p:sldId id="340" r:id="rId4"/>
    <p:sldId id="347" r:id="rId5"/>
    <p:sldId id="346" r:id="rId6"/>
    <p:sldId id="348" r:id="rId7"/>
    <p:sldId id="345" r:id="rId8"/>
    <p:sldId id="349" r:id="rId9"/>
    <p:sldId id="351" r:id="rId10"/>
    <p:sldId id="363" r:id="rId11"/>
    <p:sldId id="352" r:id="rId12"/>
    <p:sldId id="342" r:id="rId13"/>
    <p:sldId id="343" r:id="rId14"/>
    <p:sldId id="344" r:id="rId15"/>
    <p:sldId id="356" r:id="rId16"/>
    <p:sldId id="354" r:id="rId17"/>
    <p:sldId id="353" r:id="rId18"/>
    <p:sldId id="357" r:id="rId19"/>
    <p:sldId id="359" r:id="rId20"/>
    <p:sldId id="360" r:id="rId21"/>
    <p:sldId id="361" r:id="rId22"/>
    <p:sldId id="362" r:id="rId23"/>
    <p:sldId id="355" r:id="rId24"/>
    <p:sldId id="358" r:id="rId25"/>
    <p:sldId id="341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963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277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03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429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823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955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766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008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34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10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472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903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603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134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855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903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8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39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64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384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68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923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58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Основы построения файловых систем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665299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ckblaze.com/blog/hard-drive-reliability-q3-2015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Основы построения файловых систем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57142"/>
              </p:ext>
            </p:extLst>
          </p:nvPr>
        </p:nvGraphicFramePr>
        <p:xfrm>
          <a:off x="0" y="365762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/>
                <a:gridCol w="9778314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Уровни </a:t>
                      </a:r>
                      <a:r>
                        <a:rPr lang="en-US" sz="2400" dirty="0" smtClean="0"/>
                        <a:t>RAID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Массив строится так же, как и </a:t>
                      </a:r>
                      <a:r>
                        <a:rPr lang="en-US" baseline="0" dirty="0" smtClean="0"/>
                        <a:t>RAID4, </a:t>
                      </a:r>
                      <a:r>
                        <a:rPr lang="ru-RU" baseline="0" dirty="0" smtClean="0"/>
                        <a:t>но блоки чётности в разных страйпах хранятся на разных дисках:</a:t>
                      </a:r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36482"/>
              </p:ext>
            </p:extLst>
          </p:nvPr>
        </p:nvGraphicFramePr>
        <p:xfrm>
          <a:off x="4058508" y="1612387"/>
          <a:ext cx="178211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11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b10 + b11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30876"/>
              </p:ext>
            </p:extLst>
          </p:nvPr>
        </p:nvGraphicFramePr>
        <p:xfrm>
          <a:off x="6196227" y="1612387"/>
          <a:ext cx="178211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11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b20 + b21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b10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76047"/>
              </p:ext>
            </p:extLst>
          </p:nvPr>
        </p:nvGraphicFramePr>
        <p:xfrm>
          <a:off x="8333946" y="1612387"/>
          <a:ext cx="178211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211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........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b21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b11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b00 + b01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73536"/>
              </p:ext>
            </p:extLst>
          </p:nvPr>
        </p:nvGraphicFramePr>
        <p:xfrm>
          <a:off x="0" y="365763"/>
          <a:ext cx="12192000" cy="4846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7124"/>
                <a:gridCol w="10074876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Уровни </a:t>
                      </a:r>
                      <a:r>
                        <a:rPr lang="en-US" sz="2400" dirty="0" smtClean="0"/>
                        <a:t>RAID</a:t>
                      </a:r>
                      <a:endParaRPr lang="ru-RU" sz="2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RAID0 (stripe)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большая скорость линейных</a:t>
                      </a:r>
                      <a:r>
                        <a:rPr lang="ru-RU" baseline="0" dirty="0" smtClean="0"/>
                        <a:t> записи и чтения,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оптимизирует случайные чтения,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теряет</a:t>
                      </a:r>
                      <a:r>
                        <a:rPr lang="ru-RU" baseline="0" dirty="0" smtClean="0"/>
                        <a:t> все данные при поломке одного диска.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RAID1 (mirror)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оптимизирует случайное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чтение,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скорость записи – как у одиночного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диска,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выживает</a:t>
                      </a:r>
                      <a:r>
                        <a:rPr lang="ru-RU" baseline="0" dirty="0" smtClean="0"/>
                        <a:t> при потере всех дисков, кроме одного,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слишком расточителен.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оптимизирует случайное чтение,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1" dirty="0" smtClean="0"/>
                        <a:t>что со скоростью записи?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позволяет потерять</a:t>
                      </a:r>
                      <a:r>
                        <a:rPr lang="ru-RU" baseline="0" dirty="0" smtClean="0"/>
                        <a:t> любой диск без потери работоспособности.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RAID6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 </a:t>
                      </a:r>
                      <a:r>
                        <a:rPr lang="en-US" dirty="0" smtClean="0"/>
                        <a:t>RAID5, </a:t>
                      </a:r>
                      <a:r>
                        <a:rPr lang="ru-RU" dirty="0" smtClean="0"/>
                        <a:t>но вычисляет два разных блока чётности, поэтому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выдерживает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потерю любых двух дисков.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RAID10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Пары дисков объединяются</a:t>
                      </a:r>
                      <a:r>
                        <a:rPr lang="ru-RU" baseline="0" dirty="0" smtClean="0"/>
                        <a:t> в </a:t>
                      </a:r>
                      <a:r>
                        <a:rPr lang="en-US" baseline="0" dirty="0" smtClean="0"/>
                        <a:t>RAID1, </a:t>
                      </a:r>
                      <a:r>
                        <a:rPr lang="ru-RU" baseline="0" dirty="0" smtClean="0"/>
                        <a:t>затем поверх этих </a:t>
                      </a:r>
                      <a:r>
                        <a:rPr lang="en-US" baseline="0" dirty="0" smtClean="0"/>
                        <a:t>RAID1</a:t>
                      </a:r>
                      <a:r>
                        <a:rPr lang="ru-RU" baseline="0" dirty="0" smtClean="0"/>
                        <a:t> собирается </a:t>
                      </a:r>
                      <a:r>
                        <a:rPr lang="en-US" baseline="0" dirty="0" smtClean="0"/>
                        <a:t>RAID0.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RAID0+1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Массив </a:t>
                      </a:r>
                      <a:r>
                        <a:rPr lang="en-US" dirty="0" smtClean="0"/>
                        <a:t>RAID1 </a:t>
                      </a:r>
                      <a:r>
                        <a:rPr lang="ru-RU" dirty="0" smtClean="0"/>
                        <a:t>поверх массивов </a:t>
                      </a:r>
                      <a:r>
                        <a:rPr lang="en-US" dirty="0" smtClean="0"/>
                        <a:t>RAID0.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5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53066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42515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Трудности</a:t>
                      </a:r>
                      <a:r>
                        <a:rPr lang="ru-RU" sz="2400" baseline="0" dirty="0" smtClean="0"/>
                        <a:t> с </a:t>
                      </a:r>
                      <a:r>
                        <a:rPr lang="en-US" sz="2400" baseline="0" dirty="0" smtClean="0"/>
                        <a:t>RAID</a:t>
                      </a:r>
                      <a:endParaRPr lang="ru-RU" sz="2400" dirty="0"/>
                    </a:p>
                  </a:txBody>
                  <a:tcPr/>
                </a:tc>
              </a:tr>
              <a:tr h="14251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/>
                        <a:t>(</a:t>
                      </a:r>
                      <a:r>
                        <a:rPr lang="ru-RU" sz="1800" dirty="0" smtClean="0"/>
                        <a:t>небольшая) При перезагрузке устройства могут поменять имена.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/>
                        <a:t>(большая) </a:t>
                      </a:r>
                      <a:r>
                        <a:rPr lang="en-US" sz="1800" dirty="0" smtClean="0"/>
                        <a:t>Write holes.</a:t>
                      </a:r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7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02314"/>
              </p:ext>
            </p:extLst>
          </p:nvPr>
        </p:nvGraphicFramePr>
        <p:xfrm>
          <a:off x="0" y="365762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holes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Запись</a:t>
                      </a:r>
                      <a:r>
                        <a:rPr lang="ru-RU" baseline="0" dirty="0" smtClean="0"/>
                        <a:t> на разные диски будет происходить в разное время.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Рассмотрим такой сценарий: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начинается запись на </a:t>
                      </a:r>
                      <a:r>
                        <a:rPr lang="en-US" baseline="0" dirty="0" smtClean="0"/>
                        <a:t>RAID1,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диск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#0</a:t>
                      </a:r>
                      <a:r>
                        <a:rPr lang="ru-RU" baseline="0" dirty="0" smtClean="0"/>
                        <a:t> обработал запрос на запись сектора,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произошёл сбой питания,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на диске </a:t>
                      </a:r>
                      <a:r>
                        <a:rPr lang="en-US" baseline="0" dirty="0" smtClean="0"/>
                        <a:t>#1 </a:t>
                      </a:r>
                      <a:r>
                        <a:rPr lang="ru-RU" baseline="0" dirty="0" smtClean="0"/>
                        <a:t>сектор остался без изменений.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7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462982"/>
              </p:ext>
            </p:extLst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holes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Аппаратный способ решения: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BBU (Battery Backup Unit) </a:t>
                      </a:r>
                      <a:r>
                        <a:rPr lang="ru-RU" baseline="0" dirty="0" smtClean="0"/>
                        <a:t>в </a:t>
                      </a:r>
                      <a:r>
                        <a:rPr lang="en-US" baseline="0" dirty="0" smtClean="0"/>
                        <a:t>RAID-</a:t>
                      </a:r>
                      <a:r>
                        <a:rPr lang="ru-RU" baseline="0" dirty="0" smtClean="0"/>
                        <a:t>контроллерах.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ru-RU" baseline="0" dirty="0" smtClean="0"/>
                        <a:t>Программные способы решения: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write intent bitmap (</a:t>
                      </a:r>
                      <a:r>
                        <a:rPr lang="en-US" baseline="0" dirty="0" err="1" smtClean="0"/>
                        <a:t>linux</a:t>
                      </a:r>
                      <a:r>
                        <a:rPr lang="en-US" baseline="0" dirty="0" smtClean="0"/>
                        <a:t> md),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checksumming</a:t>
                      </a:r>
                      <a:r>
                        <a:rPr lang="en-US" baseline="0" dirty="0" smtClean="0"/>
                        <a:t> + COW (ZFS),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SSD journal: </a:t>
                      </a:r>
                      <a:r>
                        <a:rPr lang="en-US" baseline="0" dirty="0" smtClean="0">
                          <a:hlinkClick r:id="rId3"/>
                        </a:rPr>
                        <a:t>https://lwn.net/Articles/665299/</a:t>
                      </a:r>
                      <a:r>
                        <a:rPr lang="en-US" baseline="0" dirty="0" smtClean="0"/>
                        <a:t> 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Write intent bitmap, </a:t>
                      </a:r>
                      <a:r>
                        <a:rPr lang="ru-RU" baseline="0" dirty="0" smtClean="0"/>
                        <a:t>помимо исправления </a:t>
                      </a:r>
                      <a:r>
                        <a:rPr lang="en-US" baseline="0" dirty="0" smtClean="0"/>
                        <a:t>write holes, </a:t>
                      </a:r>
                      <a:r>
                        <a:rPr lang="ru-RU" baseline="0" dirty="0" smtClean="0"/>
                        <a:t>позволяет уменьшить время проверки и перестроения массива после аварийного выключения.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1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799404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0018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Скорость записи на </a:t>
                      </a:r>
                      <a:r>
                        <a:rPr lang="en-US" sz="2400" dirty="0" smtClean="0"/>
                        <a:t>RAID5</a:t>
                      </a:r>
                      <a:endParaRPr lang="ru-RU" sz="2400" dirty="0"/>
                    </a:p>
                  </a:txBody>
                  <a:tcPr/>
                </a:tc>
              </a:tr>
              <a:tr h="200180">
                <a:tc>
                  <a:txBody>
                    <a:bodyPr/>
                    <a:lstStyle/>
                    <a:p>
                      <a:r>
                        <a:rPr lang="ru-RU" dirty="0" smtClean="0"/>
                        <a:t>Из-за необходимости переживать аварийные выключения</a:t>
                      </a:r>
                      <a:r>
                        <a:rPr lang="ru-RU" baseline="0" dirty="0" smtClean="0"/>
                        <a:t> мы не имеем права одновременно изменять несколько блоков в одном страйпе. Значит, скорость записи на </a:t>
                      </a:r>
                      <a:r>
                        <a:rPr lang="en-US" baseline="0" dirty="0" smtClean="0"/>
                        <a:t>RAID5 </a:t>
                      </a:r>
                      <a:r>
                        <a:rPr lang="ru-RU" baseline="0" dirty="0" smtClean="0"/>
                        <a:t>получается такая же, как на одиночный диск.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66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698403"/>
                  </p:ext>
                </p:extLst>
              </p:nvPr>
            </p:nvGraphicFramePr>
            <p:xfrm>
              <a:off x="0" y="365761"/>
              <a:ext cx="12192000" cy="338645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189217"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Как сделать </a:t>
                          </a:r>
                          <a:r>
                            <a:rPr lang="en-US" sz="2400" dirty="0" smtClean="0"/>
                            <a:t>RAID6?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153476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Немного предварительных сведений из алгебры:</a:t>
                          </a:r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dirty="0" smtClean="0"/>
                            <a:t>В кольце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остатков от деления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целых</a:t>
                          </a:r>
                          <a:r>
                            <a:rPr lang="ru-RU" baseline="0" dirty="0" smtClean="0"/>
                            <a:t> чисел</a:t>
                          </a:r>
                          <a:r>
                            <a:rPr lang="ru-RU" dirty="0" smtClean="0"/>
                            <a:t> на </a:t>
                          </a:r>
                          <a:r>
                            <a:rPr lang="en-US" dirty="0" smtClean="0"/>
                            <a:t>p </a:t>
                          </a:r>
                          <a:r>
                            <a:rPr lang="ru-RU" dirty="0" smtClean="0"/>
                            <a:t>каждый ненулевой элемент обратим, т.е.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en-US" baseline="0" dirty="0" smtClean="0"/>
                            <a:t>–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конечное</a:t>
                          </a:r>
                          <a:r>
                            <a:rPr lang="ru-RU" baseline="0" dirty="0" smtClean="0"/>
                            <a:t> поле.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dirty="0" smtClean="0"/>
                            <a:t>Если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i="1" baseline="0" dirty="0" smtClean="0"/>
                            <a:t>k</a:t>
                          </a:r>
                          <a:r>
                            <a:rPr lang="en-US" baseline="0" dirty="0" smtClean="0"/>
                            <a:t> – </a:t>
                          </a:r>
                          <a:r>
                            <a:rPr lang="ru-RU" baseline="0" dirty="0" smtClean="0"/>
                            <a:t>поле и многочлен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oMath>
                          </a14:m>
                          <a:r>
                            <a:rPr lang="ru-RU" dirty="0" smtClean="0"/>
                            <a:t> неприводим (не раскладывается в произведение многочленов меньшей степени),</a:t>
                          </a:r>
                          <a:r>
                            <a:rPr lang="ru-RU" baseline="0" dirty="0" smtClean="0"/>
                            <a:t> то кольцо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 / (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baseline="0" dirty="0" smtClean="0"/>
                            <a:t>остатков от деления на </a:t>
                          </a:r>
                          <a:r>
                            <a:rPr lang="en-US" baseline="0" dirty="0" smtClean="0"/>
                            <a:t>P </a:t>
                          </a:r>
                          <a:r>
                            <a:rPr lang="ru-RU" baseline="0" dirty="0" smtClean="0"/>
                            <a:t>будет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полем.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dirty="0" smtClean="0"/>
                            <a:t>Для всякого простого числа </a:t>
                          </a:r>
                          <a:r>
                            <a:rPr lang="en-US" dirty="0" smtClean="0"/>
                            <a:t>p </a:t>
                          </a:r>
                          <a:r>
                            <a:rPr lang="ru-RU" dirty="0" smtClean="0"/>
                            <a:t>и натурального числа </a:t>
                          </a:r>
                          <a:r>
                            <a:rPr lang="en-US" dirty="0" smtClean="0"/>
                            <a:t>d </a:t>
                          </a:r>
                          <a:r>
                            <a:rPr lang="ru-RU" dirty="0" smtClean="0"/>
                            <a:t>существует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многочлен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ru-RU" dirty="0" smtClean="0"/>
                            <a:t> степени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d</a:t>
                          </a:r>
                          <a:r>
                            <a:rPr lang="en-US" dirty="0" smtClean="0"/>
                            <a:t>, </a:t>
                          </a:r>
                          <a:r>
                            <a:rPr lang="ru-RU" dirty="0" smtClean="0"/>
                            <a:t>неприводимый над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. </a:t>
                          </a:r>
                          <a:r>
                            <a:rPr lang="ru-RU" dirty="0" smtClean="0"/>
                            <a:t>Значит,</a:t>
                          </a:r>
                          <a:r>
                            <a:rPr lang="ru-RU" baseline="0" dirty="0" smtClean="0"/>
                            <a:t> существует конечное поле, содержащее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элементов.</a:t>
                          </a:r>
                          <a:endParaRPr lang="en-US" dirty="0" smtClean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baseline="0" dirty="0" smtClean="0"/>
                            <a:t>Каждый элемент поля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 / (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однозначно представляется в виде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baseline="0" dirty="0" smtClean="0"/>
                            <a:t>, где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aseline="0" dirty="0" smtClean="0"/>
                            <a:t>.</a:t>
                          </a:r>
                          <a:endParaRPr lang="ru-RU" baseline="0" dirty="0" smtClean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dirty="0" smtClean="0"/>
                            <a:t>Все поля, содержащие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dirty="0" smtClean="0"/>
                            <a:t> элементов,</a:t>
                          </a:r>
                          <a:r>
                            <a:rPr lang="ru-RU" baseline="0" dirty="0" smtClean="0"/>
                            <a:t> изоморфны. Поэтому можно говорить о «поле из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baseline="0" dirty="0" smtClean="0"/>
                            <a:t> элементов». Обозначим это поле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𝐺𝐹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ru-RU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).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698403"/>
                  </p:ext>
                </p:extLst>
              </p:nvPr>
            </p:nvGraphicFramePr>
            <p:xfrm>
              <a:off x="0" y="365761"/>
              <a:ext cx="12192000" cy="338645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Как сделать </a:t>
                          </a:r>
                          <a:r>
                            <a:rPr lang="en-US" sz="2400" dirty="0" smtClean="0"/>
                            <a:t>RAID6?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29292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7256" r="-100" b="-33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52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422424"/>
                  </p:ext>
                </p:extLst>
              </p:nvPr>
            </p:nvGraphicFramePr>
            <p:xfrm>
              <a:off x="0" y="365761"/>
              <a:ext cx="12192000" cy="438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189217"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Как сделать </a:t>
                          </a:r>
                          <a:r>
                            <a:rPr lang="en-US" sz="2400" dirty="0" smtClean="0"/>
                            <a:t>RAID6?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153476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Пример: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GF(4).</a:t>
                          </a:r>
                        </a:p>
                        <a:p>
                          <a:endParaRPr lang="en-US" baseline="0" dirty="0" smtClean="0"/>
                        </a:p>
                        <a:p>
                          <a:r>
                            <a:rPr lang="ru-RU" baseline="0" dirty="0" smtClean="0"/>
                            <a:t>Многочлен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неприводим над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. </a:t>
                          </a:r>
                          <a:r>
                            <a:rPr lang="ru-RU" dirty="0" smtClean="0"/>
                            <a:t>Значит,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en-US" baseline="0" dirty="0" smtClean="0"/>
                            <a:t>GF(4) </a:t>
                          </a:r>
                          <a:r>
                            <a:rPr lang="ru-RU" baseline="0" dirty="0" smtClean="0"/>
                            <a:t>состоит из элементов </a:t>
                          </a:r>
                          <a:r>
                            <a:rPr lang="en-US" baseline="0" dirty="0" smtClean="0"/>
                            <a:t>0, 1, x, x+1 </a:t>
                          </a:r>
                          <a:r>
                            <a:rPr lang="ru-RU" baseline="0" dirty="0" smtClean="0"/>
                            <a:t>со следующей таблицей умножения:</a:t>
                          </a:r>
                        </a:p>
                        <a:p>
                          <a:endParaRPr lang="ru-RU" baseline="0" dirty="0" smtClean="0"/>
                        </a:p>
                        <a:p>
                          <a:endParaRPr lang="ru-RU" baseline="0" dirty="0" smtClean="0"/>
                        </a:p>
                        <a:p>
                          <a:endParaRPr lang="ru-RU" baseline="0" dirty="0" smtClean="0"/>
                        </a:p>
                        <a:p>
                          <a:endParaRPr lang="en-US" baseline="0" dirty="0" smtClean="0"/>
                        </a:p>
                        <a:p>
                          <a:endParaRPr lang="en-US" baseline="0" dirty="0" smtClean="0"/>
                        </a:p>
                        <a:p>
                          <a:endParaRPr lang="en-US" baseline="0" dirty="0" smtClean="0"/>
                        </a:p>
                        <a:p>
                          <a:endParaRPr lang="en-US" baseline="0" dirty="0" smtClean="0"/>
                        </a:p>
                        <a:p>
                          <a:endParaRPr lang="en-US" baseline="0" dirty="0" smtClean="0"/>
                        </a:p>
                        <a:p>
                          <a:r>
                            <a:rPr lang="ru-RU" dirty="0" smtClean="0"/>
                            <a:t>На многочлен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можно смотреть,</a:t>
                          </a:r>
                          <a:r>
                            <a:rPr lang="ru-RU" baseline="0" dirty="0" smtClean="0"/>
                            <a:t> как на целое двухбитовое число</a:t>
                          </a:r>
                          <a:r>
                            <a:rPr lang="en-US" baseline="0" dirty="0" smtClean="0"/>
                            <a:t>. </a:t>
                          </a:r>
                          <a:r>
                            <a:rPr lang="ru-RU" baseline="0" dirty="0" smtClean="0"/>
                            <a:t>Сложение в </a:t>
                          </a:r>
                          <a:r>
                            <a:rPr lang="en-US" baseline="0" dirty="0" smtClean="0"/>
                            <a:t>GF(4) – </a:t>
                          </a:r>
                          <a:r>
                            <a:rPr lang="ru-RU" baseline="0" dirty="0" smtClean="0"/>
                            <a:t>это </a:t>
                          </a:r>
                          <a:r>
                            <a:rPr lang="en-US" baseline="0" dirty="0" smtClean="0"/>
                            <a:t>XOR </a:t>
                          </a:r>
                          <a:r>
                            <a:rPr lang="ru-RU" baseline="0" dirty="0" smtClean="0"/>
                            <a:t>таких чисел.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422424"/>
                  </p:ext>
                </p:extLst>
              </p:nvPr>
            </p:nvGraphicFramePr>
            <p:xfrm>
              <a:off x="0" y="365761"/>
              <a:ext cx="12192000" cy="438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Как сделать </a:t>
                          </a:r>
                          <a:r>
                            <a:rPr lang="en-US" sz="2400" dirty="0" smtClean="0"/>
                            <a:t>RAID6?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39319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2848" r="-100" b="-23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00923"/>
              </p:ext>
            </p:extLst>
          </p:nvPr>
        </p:nvGraphicFramePr>
        <p:xfrm>
          <a:off x="2833817" y="1975847"/>
          <a:ext cx="6518875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03775"/>
                <a:gridCol w="1303775"/>
                <a:gridCol w="1303775"/>
                <a:gridCol w="1303775"/>
                <a:gridCol w="1303775"/>
              </a:tblGrid>
              <a:tr h="2770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  <a:endParaRPr lang="ru-RU" dirty="0"/>
                    </a:p>
                  </a:txBody>
                  <a:tcPr/>
                </a:tc>
              </a:tr>
              <a:tr h="27703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27703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  <a:endParaRPr lang="ru-RU" dirty="0"/>
                    </a:p>
                  </a:txBody>
                  <a:tcPr/>
                </a:tc>
              </a:tr>
              <a:tr h="27703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x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27703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x+1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5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593283"/>
                  </p:ext>
                </p:extLst>
              </p:nvPr>
            </p:nvGraphicFramePr>
            <p:xfrm>
              <a:off x="0" y="365761"/>
              <a:ext cx="12192000" cy="24688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189217"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Как сделать </a:t>
                          </a:r>
                          <a:r>
                            <a:rPr lang="en-US" sz="2400" dirty="0" smtClean="0"/>
                            <a:t>RAID6?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153476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Пересылаемые</a:t>
                          </a:r>
                          <a:r>
                            <a:rPr lang="ru-RU" baseline="0" dirty="0" smtClean="0"/>
                            <a:t> сообщения и многочлены.</a:t>
                          </a:r>
                        </a:p>
                        <a:p>
                          <a:endParaRPr lang="ru-RU" baseline="0" dirty="0" smtClean="0"/>
                        </a:p>
                        <a:p>
                          <a:r>
                            <a:rPr lang="ru-RU" baseline="0" dirty="0" smtClean="0"/>
                            <a:t>Пусть мы собираемся переслать </a:t>
                          </a:r>
                          <a:r>
                            <a:rPr lang="en-US" baseline="0" dirty="0" smtClean="0"/>
                            <a:t>n </a:t>
                          </a:r>
                          <a:r>
                            <a:rPr lang="ru-RU" baseline="0" dirty="0" smtClean="0"/>
                            <a:t>байт данных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baseline="0" dirty="0" smtClean="0"/>
                            <a:t>.</a:t>
                          </a:r>
                          <a:endParaRPr lang="en-US" baseline="0" dirty="0" smtClean="0"/>
                        </a:p>
                        <a:p>
                          <a:r>
                            <a:rPr lang="ru-RU" baseline="0" dirty="0" smtClean="0"/>
                            <a:t>На каждый байт можно смотреть, как на число из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𝐺𝐹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0" baseline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r>
                            <a:rPr lang="ru-RU" dirty="0" smtClean="0"/>
                            <a:t>Из</a:t>
                          </a:r>
                          <a:r>
                            <a:rPr lang="ru-RU" baseline="0" dirty="0" smtClean="0"/>
                            <a:t> всех байт можно составить многочлен:</a:t>
                          </a:r>
                          <a:endParaRPr lang="en-US" baseline="0" smtClean="0"/>
                        </a:p>
                        <a:p>
                          <a:endParaRPr lang="ru-RU" baseline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baseline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b="0" i="1" baseline="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baseline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↭</m:t>
                                </m:r>
                                <m:r>
                                  <a:rPr lang="en-US" b="0" i="1" baseline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p>
                                  <m:sSup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0" baseline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ru-RU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baseline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en-US" b="0" i="1" baseline="0" smtClean="0">
                                    <a:latin typeface="Cambria Math" panose="02040503050406030204" pitchFamily="18" charset="0"/>
                                  </a:rPr>
                                  <m:t>+…+ </m:t>
                                </m:r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593283"/>
                  </p:ext>
                </p:extLst>
              </p:nvPr>
            </p:nvGraphicFramePr>
            <p:xfrm>
              <a:off x="0" y="365761"/>
              <a:ext cx="12192000" cy="24688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Как сделать </a:t>
                          </a:r>
                          <a:r>
                            <a:rPr lang="en-US" sz="2400" dirty="0" smtClean="0"/>
                            <a:t>RAID6?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20116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5076" r="-100" b="-30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87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4311337"/>
                  </p:ext>
                </p:extLst>
              </p:nvPr>
            </p:nvGraphicFramePr>
            <p:xfrm>
              <a:off x="0" y="365761"/>
              <a:ext cx="12192000" cy="32918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189217"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Как сделать </a:t>
                          </a:r>
                          <a:r>
                            <a:rPr lang="en-US" sz="2400" dirty="0" smtClean="0"/>
                            <a:t>RAID6?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153476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Пересылаемые</a:t>
                          </a:r>
                          <a:r>
                            <a:rPr lang="ru-RU" baseline="0" dirty="0" smtClean="0"/>
                            <a:t> сообщения и многочлены.</a:t>
                          </a:r>
                        </a:p>
                        <a:p>
                          <a:endParaRPr lang="ru-RU" baseline="0" dirty="0" smtClean="0"/>
                        </a:p>
                        <a:p>
                          <a:r>
                            <a:rPr lang="ru-RU" baseline="0" dirty="0" smtClean="0"/>
                            <a:t>Пусть мы собираемся переслать </a:t>
                          </a:r>
                          <a:r>
                            <a:rPr lang="en-US" baseline="0" dirty="0" smtClean="0"/>
                            <a:t>n </a:t>
                          </a:r>
                          <a:r>
                            <a:rPr lang="ru-RU" baseline="0" dirty="0" smtClean="0"/>
                            <a:t>байт данных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baseline="0" dirty="0" smtClean="0"/>
                            <a:t>.</a:t>
                          </a:r>
                          <a:endParaRPr lang="en-US" baseline="0" dirty="0" smtClean="0"/>
                        </a:p>
                        <a:p>
                          <a:r>
                            <a:rPr lang="ru-RU" baseline="0" dirty="0" smtClean="0"/>
                            <a:t>На каждый байт можно смотреть, как на число из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𝐺𝐹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0" baseline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r>
                            <a:rPr lang="ru-RU" dirty="0" smtClean="0"/>
                            <a:t>Из</a:t>
                          </a:r>
                          <a:r>
                            <a:rPr lang="ru-RU" baseline="0" dirty="0" smtClean="0"/>
                            <a:t> всех байт можно составить многочлен:</a:t>
                          </a:r>
                        </a:p>
                        <a:p>
                          <a:endParaRPr lang="ru-RU" baseline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baseline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b="0" i="1" baseline="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baseline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↭</m:t>
                                </m:r>
                                <m:r>
                                  <a:rPr lang="en-US" b="0" i="1" baseline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p>
                                  <m:sSup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0" baseline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ru-RU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baseline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en-US" b="0" i="1" baseline="0" smtClean="0">
                                    <a:latin typeface="Cambria Math" panose="02040503050406030204" pitchFamily="18" charset="0"/>
                                  </a:rPr>
                                  <m:t>+…+ </m:t>
                                </m:r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baseline="0" dirty="0" smtClean="0"/>
                        </a:p>
                        <a:p>
                          <a:pPr algn="ctr"/>
                          <a:endParaRPr lang="en-US" b="0" baseline="0" dirty="0" smtClean="0"/>
                        </a:p>
                        <a:p>
                          <a:pPr algn="l"/>
                          <a:r>
                            <a:rPr lang="ru-RU" b="0" baseline="0" dirty="0" smtClean="0"/>
                            <a:t>Для многочлена-сообщения </a:t>
                          </a:r>
                          <a:r>
                            <a:rPr lang="en-US" b="0" baseline="0" dirty="0" smtClean="0"/>
                            <a:t>M(X) </a:t>
                          </a:r>
                          <a:r>
                            <a:rPr lang="ru-RU" b="0" baseline="0" dirty="0" smtClean="0"/>
                            <a:t>в качестве байтов чётности добавим остаток от деления </a:t>
                          </a:r>
                          <a:r>
                            <a:rPr lang="en-US" b="0" baseline="0" dirty="0" smtClean="0"/>
                            <a:t>M(X) </a:t>
                          </a:r>
                          <a:r>
                            <a:rPr lang="ru-RU" b="0" baseline="0" dirty="0" smtClean="0"/>
                            <a:t>на некоторый заранее выбранный многочлен.</a:t>
                          </a:r>
                          <a:endParaRPr lang="en-US" b="0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4311337"/>
                  </p:ext>
                </p:extLst>
              </p:nvPr>
            </p:nvGraphicFramePr>
            <p:xfrm>
              <a:off x="0" y="365761"/>
              <a:ext cx="12192000" cy="32918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Как сделать </a:t>
                          </a:r>
                          <a:r>
                            <a:rPr lang="en-US" sz="2400" dirty="0" smtClean="0"/>
                            <a:t>RAID6?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2834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7811" r="-100" b="-321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48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569679"/>
              </p:ext>
            </p:extLst>
          </p:nvPr>
        </p:nvGraphicFramePr>
        <p:xfrm>
          <a:off x="2032000" y="1115082"/>
          <a:ext cx="8128000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Сегодня мы поговорим про </a:t>
                      </a:r>
                      <a:r>
                        <a:rPr lang="en-US" sz="3200" dirty="0" smtClean="0"/>
                        <a:t>RAID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RAID – Redundant Array of Independent (Inexpensive) Disks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Для чего нужен</a:t>
                      </a:r>
                      <a:r>
                        <a:rPr lang="en-US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Большая надёжность, чем у отдельных дисков</a:t>
                      </a:r>
                      <a:r>
                        <a:rPr lang="en-US" dirty="0" smtClean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Большая вместимость, чем у отдельных дисков</a:t>
                      </a:r>
                      <a:r>
                        <a:rPr lang="en-US" dirty="0" smtClean="0"/>
                        <a:t>.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7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760962"/>
                  </p:ext>
                </p:extLst>
              </p:nvPr>
            </p:nvGraphicFramePr>
            <p:xfrm>
              <a:off x="0" y="365761"/>
              <a:ext cx="12192000" cy="1371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189217"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Как сделать </a:t>
                          </a:r>
                          <a:r>
                            <a:rPr lang="en-US" sz="2400" dirty="0" smtClean="0"/>
                            <a:t>RAID6?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153476">
                    <a:tc>
                      <a:txBody>
                        <a:bodyPr/>
                        <a:lstStyle/>
                        <a:p>
                          <a:r>
                            <a:rPr lang="ru-RU" b="0" baseline="0" dirty="0" smtClean="0"/>
                            <a:t>Пусть задан многочлен-сообщение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b="0" i="0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+…+ </m:t>
                              </m:r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baseline="0" dirty="0" smtClean="0"/>
                            <a:t>.</a:t>
                          </a:r>
                          <a:endParaRPr lang="ru-RU" b="0" baseline="0" dirty="0" smtClean="0"/>
                        </a:p>
                        <a:p>
                          <a:endParaRPr lang="ru-RU" b="0" baseline="0" dirty="0" smtClean="0"/>
                        </a:p>
                        <a:p>
                          <a:r>
                            <a:rPr lang="ru-RU" b="0" baseline="0" dirty="0" smtClean="0"/>
                            <a:t>Как подобрать многочлен, остатки от деления на который объявить байтами чётности?</a:t>
                          </a:r>
                          <a:endParaRPr lang="en-US" b="0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760962"/>
                  </p:ext>
                </p:extLst>
              </p:nvPr>
            </p:nvGraphicFramePr>
            <p:xfrm>
              <a:off x="0" y="365761"/>
              <a:ext cx="12192000" cy="1371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Как сделать </a:t>
                          </a:r>
                          <a:r>
                            <a:rPr lang="en-US" sz="2400" dirty="0" smtClean="0"/>
                            <a:t>RAID6?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54967" r="-100" b="-993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3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2315020"/>
                  </p:ext>
                </p:extLst>
              </p:nvPr>
            </p:nvGraphicFramePr>
            <p:xfrm>
              <a:off x="0" y="365761"/>
              <a:ext cx="12192000" cy="444398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189217"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Как сделать </a:t>
                          </a:r>
                          <a:r>
                            <a:rPr lang="en-US" sz="2400" dirty="0" smtClean="0"/>
                            <a:t>RAID6?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153476">
                    <a:tc>
                      <a:txBody>
                        <a:bodyPr/>
                        <a:lstStyle/>
                        <a:p>
                          <a:r>
                            <a:rPr lang="ru-RU" b="0" baseline="0" dirty="0" smtClean="0"/>
                            <a:t>Пусть задан многочлен-сообщение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b="0" i="0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+…+ </m:t>
                              </m:r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baseline="0" dirty="0" smtClean="0"/>
                            <a:t>.</a:t>
                          </a:r>
                          <a:endParaRPr lang="ru-RU" b="0" baseline="0" dirty="0" smtClean="0"/>
                        </a:p>
                        <a:p>
                          <a:endParaRPr lang="ru-RU" b="0" baseline="0" dirty="0" smtClean="0"/>
                        </a:p>
                        <a:p>
                          <a:r>
                            <a:rPr lang="ru-RU" b="0" baseline="0" dirty="0" smtClean="0"/>
                            <a:t>Как подобрать многочлен, остатки от деления на который объявить байтами чётности?</a:t>
                          </a:r>
                          <a:endParaRPr lang="en-US" b="0" baseline="0" dirty="0" smtClean="0"/>
                        </a:p>
                        <a:p>
                          <a:endParaRPr lang="en-US" b="0" baseline="0" dirty="0" smtClean="0"/>
                        </a:p>
                        <a:p>
                          <a:r>
                            <a:rPr lang="ru-RU" b="0" baseline="0" dirty="0" smtClean="0"/>
                            <a:t>Код Рида-Соломона: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b="1" baseline="0" dirty="0" smtClean="0"/>
                            <a:t>Факт</a:t>
                          </a:r>
                          <a:r>
                            <a:rPr lang="ru-RU" b="0" baseline="0" dirty="0" smtClean="0"/>
                            <a:t>: группа обратимых элементов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𝐺𝐹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baseline="0" dirty="0" smtClean="0"/>
                            <a:t> </a:t>
                          </a:r>
                          <a:r>
                            <a:rPr lang="ru-RU" b="0" baseline="0" dirty="0" smtClean="0"/>
                            <a:t>является циклической</a:t>
                          </a:r>
                          <a:r>
                            <a:rPr lang="en-US" b="0" baseline="0" dirty="0" smtClean="0"/>
                            <a:t>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b="0" baseline="0" dirty="0" smtClean="0"/>
                            <a:t>Пусть </a:t>
                          </a:r>
                          <a:r>
                            <a:rPr lang="en-US" b="0" baseline="0" dirty="0" smtClean="0"/>
                            <a:t>a – </a:t>
                          </a:r>
                          <a:r>
                            <a:rPr lang="ru-RU" b="0" baseline="0" dirty="0" smtClean="0"/>
                            <a:t>порождающий элемент группы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𝐺𝐹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p>
                                  </m:s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b="0" baseline="0" dirty="0" smtClean="0"/>
                            <a:t>, и мы хотим добавить </a:t>
                          </a:r>
                          <a:r>
                            <a:rPr lang="en-US" b="0" baseline="0" dirty="0" smtClean="0"/>
                            <a:t>k </a:t>
                          </a:r>
                          <a:r>
                            <a:rPr lang="ru-RU" b="0" baseline="0" dirty="0" smtClean="0"/>
                            <a:t>байт чётности (</a:t>
                          </a:r>
                          <a:r>
                            <a:rPr lang="en-US" b="0" baseline="0" dirty="0" smtClean="0"/>
                            <a:t>k &lt;= n</a:t>
                          </a:r>
                          <a:r>
                            <a:rPr lang="ru-RU" b="0" baseline="0" dirty="0" smtClean="0"/>
                            <a:t>)</a:t>
                          </a:r>
                          <a:r>
                            <a:rPr lang="en-US" b="0" baseline="0" dirty="0" smtClean="0"/>
                            <a:t>. </a:t>
                          </a:r>
                          <a:r>
                            <a:rPr lang="ru-RU" b="0" baseline="0" dirty="0" smtClean="0"/>
                            <a:t>Тогда в качестве байт чётности надо добавить остаток от деления</a:t>
                          </a:r>
                          <a:r>
                            <a:rPr lang="en-US" b="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baseline="0" dirty="0" smtClean="0"/>
                            <a:t> </a:t>
                          </a:r>
                          <a:r>
                            <a:rPr lang="ru-RU" b="0" baseline="0" dirty="0" smtClean="0"/>
                            <a:t>на многочлен</a:t>
                          </a:r>
                          <a:endParaRPr lang="en-US" b="0" baseline="0" dirty="0" smtClean="0"/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baseline="0" smtClean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d>
                                  <m:dPr>
                                    <m:ctrlPr>
                                      <a:rPr lang="en-US" b="0" i="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baseline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b="0" i="0" baseline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e>
                                </m:d>
                                <m:r>
                                  <a:rPr lang="en-US" b="0" i="1" baseline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b="0" i="1" baseline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p>
                                      <m:sSup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baseline="0" smtClean="0">
                                    <a:latin typeface="Cambria Math" panose="02040503050406030204" pitchFamily="18" charset="0"/>
                                  </a:rPr>
                                  <m:t>∗ …∗</m:t>
                                </m:r>
                                <m:d>
                                  <m:d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p>
                                      <m:sSup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b="0" baseline="0" dirty="0" smtClean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b="0" baseline="0" dirty="0" smtClean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ru-RU" b="0" baseline="0" dirty="0" smtClean="0"/>
                            <a:t>Итак, если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r>
                            <a:rPr lang="en-US" b="0" baseline="0" dirty="0" smtClean="0"/>
                            <a:t>, </a:t>
                          </a:r>
                          <a:r>
                            <a:rPr lang="ru-RU" b="0" baseline="0" dirty="0" smtClean="0"/>
                            <a:t>то передаваемым сообщением будет</a:t>
                          </a:r>
                          <a:r>
                            <a:rPr lang="en-US" b="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baseline="0" dirty="0" smtClean="0"/>
                            <a:t>.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b="0" baseline="0" dirty="0" smtClean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ru-RU" b="1" baseline="0" dirty="0" smtClean="0"/>
                            <a:t>Факт</a:t>
                          </a:r>
                          <a:r>
                            <a:rPr lang="ru-RU" b="0" baseline="0" dirty="0" smtClean="0"/>
                            <a:t>:</a:t>
                          </a:r>
                          <a:r>
                            <a:rPr lang="en-US" b="0" baseline="0" dirty="0" smtClean="0"/>
                            <a:t> </a:t>
                          </a:r>
                          <a:r>
                            <a:rPr lang="ru-RU" b="0" baseline="0" dirty="0" smtClean="0"/>
                            <a:t>Если в переданном сообщении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b="0" baseline="0" dirty="0" smtClean="0"/>
                            <a:t> изменить (или потерять) не больше, чем </a:t>
                          </a:r>
                          <a:r>
                            <a:rPr lang="en-US" b="0" baseline="0" dirty="0" smtClean="0"/>
                            <a:t>k </a:t>
                          </a:r>
                          <a:r>
                            <a:rPr lang="ru-RU" b="0" baseline="0" dirty="0" smtClean="0"/>
                            <a:t>коэффициентов, то исходное сообщение можно однозначно восстановить.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2315020"/>
                  </p:ext>
                </p:extLst>
              </p:nvPr>
            </p:nvGraphicFramePr>
            <p:xfrm>
              <a:off x="0" y="365761"/>
              <a:ext cx="12192000" cy="444398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Как сделать </a:t>
                          </a:r>
                          <a:r>
                            <a:rPr lang="en-US" sz="2400" dirty="0" smtClean="0"/>
                            <a:t>RAID6?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398678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2672" r="-100" b="-2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5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6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1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09212"/>
              </p:ext>
            </p:extLst>
          </p:nvPr>
        </p:nvGraphicFramePr>
        <p:xfrm>
          <a:off x="0" y="375005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Статистика </a:t>
                      </a:r>
                      <a:r>
                        <a:rPr lang="en-US" sz="2400" dirty="0" err="1" smtClean="0"/>
                        <a:t>Backblaze</a:t>
                      </a:r>
                      <a:r>
                        <a:rPr lang="en-US" sz="2400" dirty="0" smtClean="0"/>
                        <a:t> </a:t>
                      </a:r>
                      <a:r>
                        <a:rPr lang="ru-RU" sz="2400" dirty="0" smtClean="0"/>
                        <a:t>по</a:t>
                      </a:r>
                      <a:r>
                        <a:rPr lang="ru-RU" sz="2400" baseline="0" dirty="0" smtClean="0"/>
                        <a:t> поломкам</a:t>
                      </a:r>
                      <a:r>
                        <a:rPr lang="en-US" sz="2400" baseline="0" dirty="0" smtClean="0"/>
                        <a:t> 4TB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baseline="0" dirty="0" smtClean="0"/>
                        <a:t>HDD </a:t>
                      </a:r>
                      <a:r>
                        <a:rPr lang="ru-RU" sz="2400" baseline="0" dirty="0" smtClean="0"/>
                        <a:t>в </a:t>
                      </a:r>
                      <a:r>
                        <a:rPr lang="en-US" sz="2400" baseline="0" dirty="0" smtClean="0"/>
                        <a:t>2015 </a:t>
                      </a:r>
                      <a:r>
                        <a:rPr lang="ru-RU" sz="2400" baseline="0" dirty="0" smtClean="0"/>
                        <a:t>году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hlinkClick r:id="rId3"/>
                        </a:rPr>
                        <a:t>https://www.backblaze.com/blog/hard-drive-reliability-q3-2015/</a:t>
                      </a:r>
                      <a:r>
                        <a:rPr lang="en-US" dirty="0" smtClean="0"/>
                        <a:t> 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8154"/>
              </p:ext>
            </p:extLst>
          </p:nvPr>
        </p:nvGraphicFramePr>
        <p:xfrm>
          <a:off x="2032000" y="1271600"/>
          <a:ext cx="8127999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</a:t>
                      </a:r>
                      <a:r>
                        <a:rPr lang="ru-RU" baseline="0" dirty="0" smtClean="0"/>
                        <a:t> дисков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% поломавшихся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HGST </a:t>
                      </a:r>
                      <a:r>
                        <a:rPr lang="en-US" dirty="0" err="1" smtClean="0"/>
                        <a:t>Deskstar</a:t>
                      </a:r>
                      <a:r>
                        <a:rPr lang="en-US" dirty="0" smtClean="0"/>
                        <a:t> 5K4000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0.86%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HGST </a:t>
                      </a:r>
                      <a:r>
                        <a:rPr lang="en-US" dirty="0" err="1" smtClean="0"/>
                        <a:t>Megascale</a:t>
                      </a:r>
                      <a:r>
                        <a:rPr lang="en-US" dirty="0" smtClean="0"/>
                        <a:t> 4000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0.70%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Seagate Desktop HDD.15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3.31%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627802"/>
              </p:ext>
            </p:extLst>
          </p:nvPr>
        </p:nvGraphicFramePr>
        <p:xfrm>
          <a:off x="0" y="365760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Оценки надёжности </a:t>
                      </a:r>
                      <a:r>
                        <a:rPr lang="en-US" sz="2400" dirty="0" smtClean="0"/>
                        <a:t>HDD </a:t>
                      </a:r>
                      <a:r>
                        <a:rPr lang="ru-RU" sz="2400" dirty="0" smtClean="0"/>
                        <a:t>и </a:t>
                      </a:r>
                      <a:r>
                        <a:rPr lang="en-US" sz="2400" dirty="0" smtClean="0"/>
                        <a:t>SSD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MTBF – Mean Time Between Failures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RBER –</a:t>
                      </a:r>
                      <a:r>
                        <a:rPr lang="en-US" baseline="0" dirty="0" smtClean="0"/>
                        <a:t> Raw Bit Error Rate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UBER – Uncorrectable Bit Error Rate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4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99600"/>
              </p:ext>
            </p:extLst>
          </p:nvPr>
        </p:nvGraphicFramePr>
        <p:xfrm>
          <a:off x="0" y="365760"/>
          <a:ext cx="12192000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Оценки надёжности </a:t>
                      </a:r>
                      <a:r>
                        <a:rPr lang="en-US" sz="2400" dirty="0" smtClean="0"/>
                        <a:t>HDD </a:t>
                      </a:r>
                      <a:r>
                        <a:rPr lang="ru-RU" sz="2400" dirty="0" smtClean="0"/>
                        <a:t>и </a:t>
                      </a:r>
                      <a:r>
                        <a:rPr lang="en-US" sz="2400" dirty="0" smtClean="0"/>
                        <a:t>SSD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MTBF – Mean Time Between Failures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RBER –</a:t>
                      </a:r>
                      <a:r>
                        <a:rPr lang="en-US" baseline="0" dirty="0" smtClean="0"/>
                        <a:t> Raw Bit Error Rate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UBER – Uncorrectable Bit Error Rate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Для </a:t>
                      </a:r>
                      <a:r>
                        <a:rPr lang="en-US" dirty="0" smtClean="0"/>
                        <a:t>SSD S3710 Intel </a:t>
                      </a:r>
                      <a:r>
                        <a:rPr lang="ru-RU" dirty="0" smtClean="0"/>
                        <a:t>обещает</a:t>
                      </a: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Означают</a:t>
                      </a:r>
                      <a:r>
                        <a:rPr lang="ru-RU" baseline="0" dirty="0" smtClean="0"/>
                        <a:t> ли эти числа, что в реальной жизни ошибки нам не встретятся?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Что будет в ДЦ объёмом 10</a:t>
                      </a:r>
                      <a:r>
                        <a:rPr lang="en-US" baseline="0" dirty="0" smtClean="0"/>
                        <a:t>PB</a:t>
                      </a:r>
                      <a:r>
                        <a:rPr lang="ru-RU" baseline="0" dirty="0" smtClean="0"/>
                        <a:t>, где стоит тысяча дисков</a:t>
                      </a:r>
                      <a:r>
                        <a:rPr lang="en-US" baseline="0" dirty="0" smtClean="0"/>
                        <a:t>?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2389050"/>
            <a:ext cx="83915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98732"/>
              </p:ext>
            </p:extLst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/>
                <a:gridCol w="9778314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Уровни </a:t>
                      </a:r>
                      <a:r>
                        <a:rPr lang="en-US" sz="2400" dirty="0" smtClean="0"/>
                        <a:t>RAID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RAID0 (stipe)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</a:t>
                      </a:r>
                      <a:r>
                        <a:rPr lang="ru-RU" baseline="0" dirty="0" smtClean="0"/>
                        <a:t> разрезаются на последовательные куски длины </a:t>
                      </a:r>
                      <a:r>
                        <a:rPr lang="en-US" baseline="0" dirty="0" smtClean="0"/>
                        <a:t>N * B, </a:t>
                      </a:r>
                      <a:r>
                        <a:rPr lang="ru-RU" baseline="0" dirty="0" smtClean="0"/>
                        <a:t>каждый кусок разделяется на </a:t>
                      </a:r>
                      <a:r>
                        <a:rPr lang="en-US" baseline="0" dirty="0" smtClean="0"/>
                        <a:t>N </a:t>
                      </a:r>
                      <a:r>
                        <a:rPr lang="ru-RU" baseline="0" dirty="0" smtClean="0"/>
                        <a:t>частей, которые записываются на различные диски:</a:t>
                      </a:r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12883"/>
              </p:ext>
            </p:extLst>
          </p:nvPr>
        </p:nvGraphicFramePr>
        <p:xfrm>
          <a:off x="4058508" y="1732920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32605"/>
              </p:ext>
            </p:extLst>
          </p:nvPr>
        </p:nvGraphicFramePr>
        <p:xfrm>
          <a:off x="538068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97536"/>
              </p:ext>
            </p:extLst>
          </p:nvPr>
        </p:nvGraphicFramePr>
        <p:xfrm>
          <a:off x="815889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58508" y="3388839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Диск 0             Диск 1                </a:t>
            </a:r>
            <a:r>
              <a:rPr lang="en-US" dirty="0" smtClean="0"/>
              <a:t>……</a:t>
            </a:r>
            <a:r>
              <a:rPr lang="ru-RU" dirty="0" smtClean="0"/>
              <a:t>                  Диск </a:t>
            </a:r>
            <a:r>
              <a:rPr lang="en-US" dirty="0" smtClean="0"/>
              <a:t>N-1</a:t>
            </a:r>
            <a:endParaRPr lang="ru-RU" dirty="0"/>
          </a:p>
        </p:txBody>
      </p:sp>
      <p:sp>
        <p:nvSpPr>
          <p:cNvPr id="9" name="Right Arrow 8"/>
          <p:cNvSpPr/>
          <p:nvPr/>
        </p:nvSpPr>
        <p:spPr>
          <a:xfrm>
            <a:off x="5049795" y="2957384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ight Arrow 9"/>
          <p:cNvSpPr/>
          <p:nvPr/>
        </p:nvSpPr>
        <p:spPr>
          <a:xfrm>
            <a:off x="6340733" y="2957383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ight Arrow 10"/>
          <p:cNvSpPr/>
          <p:nvPr/>
        </p:nvSpPr>
        <p:spPr>
          <a:xfrm>
            <a:off x="7804664" y="2957382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ight Arrow 11"/>
          <p:cNvSpPr/>
          <p:nvPr/>
        </p:nvSpPr>
        <p:spPr>
          <a:xfrm>
            <a:off x="5049795" y="2585137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ight Arrow 12"/>
          <p:cNvSpPr/>
          <p:nvPr/>
        </p:nvSpPr>
        <p:spPr>
          <a:xfrm>
            <a:off x="6332151" y="2585136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ight Arrow 13"/>
          <p:cNvSpPr/>
          <p:nvPr/>
        </p:nvSpPr>
        <p:spPr>
          <a:xfrm>
            <a:off x="7816335" y="2585408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ight Arrow 14"/>
          <p:cNvSpPr/>
          <p:nvPr/>
        </p:nvSpPr>
        <p:spPr>
          <a:xfrm>
            <a:off x="5049795" y="182386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ight Arrow 15"/>
          <p:cNvSpPr/>
          <p:nvPr/>
        </p:nvSpPr>
        <p:spPr>
          <a:xfrm>
            <a:off x="6358310" y="182181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ight Arrow 16"/>
          <p:cNvSpPr/>
          <p:nvPr/>
        </p:nvSpPr>
        <p:spPr>
          <a:xfrm>
            <a:off x="7792235" y="181976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83928"/>
              </p:ext>
            </p:extLst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/>
                <a:gridCol w="9778314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Уровни </a:t>
                      </a:r>
                      <a:r>
                        <a:rPr lang="en-US" sz="2400" dirty="0" smtClean="0"/>
                        <a:t>RAID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RAID1 (mirror)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Каждый диск в массиве содержит</a:t>
                      </a:r>
                      <a:r>
                        <a:rPr lang="ru-RU" baseline="0" dirty="0" smtClean="0"/>
                        <a:t> одни и те же данные:</a:t>
                      </a:r>
                      <a:br>
                        <a:rPr lang="ru-RU" baseline="0" dirty="0" smtClean="0"/>
                      </a:br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54433"/>
              </p:ext>
            </p:extLst>
          </p:nvPr>
        </p:nvGraphicFramePr>
        <p:xfrm>
          <a:off x="4058508" y="1732920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32605"/>
              </p:ext>
            </p:extLst>
          </p:nvPr>
        </p:nvGraphicFramePr>
        <p:xfrm>
          <a:off x="538068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97536"/>
              </p:ext>
            </p:extLst>
          </p:nvPr>
        </p:nvGraphicFramePr>
        <p:xfrm>
          <a:off x="815889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58508" y="3388839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Диск 0             Диск 1                </a:t>
            </a:r>
            <a:r>
              <a:rPr lang="en-US" dirty="0" smtClean="0"/>
              <a:t>……</a:t>
            </a:r>
            <a:r>
              <a:rPr lang="ru-RU" dirty="0" smtClean="0"/>
              <a:t>                  Диск </a:t>
            </a:r>
            <a:r>
              <a:rPr lang="en-US" dirty="0" smtClean="0"/>
              <a:t>N-1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965183" y="2834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==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03059" y="2834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==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743393" y="2834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==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959645" y="2481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==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297521" y="24655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==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971188" y="17165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==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304599" y="17268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==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743393" y="24696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==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745027" y="17268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==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8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58335"/>
              </p:ext>
            </p:extLst>
          </p:nvPr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/>
                <a:gridCol w="9778314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Уровни </a:t>
                      </a:r>
                      <a:r>
                        <a:rPr lang="en-US" sz="2400" dirty="0" smtClean="0"/>
                        <a:t>RAID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RAID4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Массив состоит из </a:t>
                      </a:r>
                      <a:r>
                        <a:rPr lang="en-US" dirty="0" smtClean="0"/>
                        <a:t>N</a:t>
                      </a:r>
                      <a:r>
                        <a:rPr lang="ru-RU" dirty="0" smtClean="0"/>
                        <a:t>+1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дисков.</a:t>
                      </a:r>
                      <a:r>
                        <a:rPr lang="ru-RU" baseline="0" dirty="0" smtClean="0"/>
                        <a:t> На первых </a:t>
                      </a:r>
                      <a:r>
                        <a:rPr lang="en-US" baseline="0" dirty="0" smtClean="0"/>
                        <a:t>N </a:t>
                      </a:r>
                      <a:r>
                        <a:rPr lang="ru-RU" baseline="0" dirty="0" smtClean="0"/>
                        <a:t>дисках данные хранятся, как на </a:t>
                      </a:r>
                      <a:r>
                        <a:rPr lang="en-US" baseline="0" dirty="0" smtClean="0"/>
                        <a:t>RAID0.</a:t>
                      </a:r>
                      <a:r>
                        <a:rPr lang="ru-RU" baseline="0" dirty="0" smtClean="0"/>
                        <a:t/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На последнем диске каждый блок вычисляется как </a:t>
                      </a:r>
                      <a:r>
                        <a:rPr lang="en-US" baseline="0" dirty="0" smtClean="0"/>
                        <a:t>XOR </a:t>
                      </a:r>
                      <a:r>
                        <a:rPr lang="ru-RU" baseline="0" dirty="0" smtClean="0"/>
                        <a:t>соответствующих блоков на</a:t>
                      </a:r>
                      <a:r>
                        <a:rPr lang="en-US" baseline="0" dirty="0" smtClean="0"/>
                        <a:t> N </a:t>
                      </a:r>
                      <a:r>
                        <a:rPr lang="ru-RU" baseline="0" dirty="0" smtClean="0"/>
                        <a:t>дисках.</a:t>
                      </a:r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При потере любого диска массив</a:t>
                      </a:r>
                      <a:r>
                        <a:rPr lang="ru-RU" baseline="0" dirty="0" smtClean="0"/>
                        <a:t> остаётся работоспособным.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82834"/>
              </p:ext>
            </p:extLst>
          </p:nvPr>
        </p:nvGraphicFramePr>
        <p:xfrm>
          <a:off x="4058508" y="1732920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b10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40897"/>
              </p:ext>
            </p:extLst>
          </p:nvPr>
        </p:nvGraphicFramePr>
        <p:xfrm>
          <a:off x="538068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b11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78738"/>
              </p:ext>
            </p:extLst>
          </p:nvPr>
        </p:nvGraphicFramePr>
        <p:xfrm>
          <a:off x="8158891" y="1732324"/>
          <a:ext cx="15040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093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b10 + b11 + …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b00 + b01</a:t>
                      </a:r>
                      <a:r>
                        <a:rPr lang="en-US" baseline="0" dirty="0" smtClean="0"/>
                        <a:t> + …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58508" y="3388839"/>
            <a:ext cx="542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Диск 0             Диск 1                </a:t>
            </a:r>
            <a:r>
              <a:rPr lang="en-US" dirty="0" smtClean="0"/>
              <a:t>……</a:t>
            </a:r>
            <a:r>
              <a:rPr lang="ru-RU" dirty="0" smtClean="0"/>
              <a:t>              </a:t>
            </a:r>
            <a:r>
              <a:rPr lang="en-US" dirty="0" smtClean="0"/>
              <a:t>     </a:t>
            </a:r>
            <a:r>
              <a:rPr lang="ru-RU" dirty="0" smtClean="0"/>
              <a:t>    Диск </a:t>
            </a:r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18" name="Right Arrow 17"/>
          <p:cNvSpPr/>
          <p:nvPr/>
        </p:nvSpPr>
        <p:spPr>
          <a:xfrm>
            <a:off x="5049795" y="2957384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ight Arrow 18"/>
          <p:cNvSpPr/>
          <p:nvPr/>
        </p:nvSpPr>
        <p:spPr>
          <a:xfrm>
            <a:off x="6340733" y="2957383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ight Arrow 19"/>
          <p:cNvSpPr/>
          <p:nvPr/>
        </p:nvSpPr>
        <p:spPr>
          <a:xfrm>
            <a:off x="5049795" y="2585137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ight Arrow 20"/>
          <p:cNvSpPr/>
          <p:nvPr/>
        </p:nvSpPr>
        <p:spPr>
          <a:xfrm>
            <a:off x="6332151" y="2585136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ight Arrow 21"/>
          <p:cNvSpPr/>
          <p:nvPr/>
        </p:nvSpPr>
        <p:spPr>
          <a:xfrm>
            <a:off x="5049795" y="182386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ight Arrow 22"/>
          <p:cNvSpPr/>
          <p:nvPr/>
        </p:nvSpPr>
        <p:spPr>
          <a:xfrm>
            <a:off x="6358310" y="182181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1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82996"/>
              </p:ext>
            </p:extLst>
          </p:nvPr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3686"/>
                <a:gridCol w="9778314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Уровни </a:t>
                      </a:r>
                      <a:r>
                        <a:rPr lang="en-US" sz="2400" dirty="0" smtClean="0"/>
                        <a:t>RAID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RAID4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Массив состоит из </a:t>
                      </a:r>
                      <a:r>
                        <a:rPr lang="en-US" dirty="0" smtClean="0"/>
                        <a:t>N</a:t>
                      </a:r>
                      <a:r>
                        <a:rPr lang="ru-RU" dirty="0" smtClean="0"/>
                        <a:t>+1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дисков.</a:t>
                      </a:r>
                      <a:r>
                        <a:rPr lang="ru-RU" baseline="0" dirty="0" smtClean="0"/>
                        <a:t> На первых </a:t>
                      </a:r>
                      <a:r>
                        <a:rPr lang="en-US" baseline="0" dirty="0" smtClean="0"/>
                        <a:t>N </a:t>
                      </a:r>
                      <a:r>
                        <a:rPr lang="ru-RU" baseline="0" dirty="0" smtClean="0"/>
                        <a:t>дисках данные хранятся, как на </a:t>
                      </a:r>
                      <a:r>
                        <a:rPr lang="en-US" baseline="0" dirty="0" smtClean="0"/>
                        <a:t>RAID0.</a:t>
                      </a:r>
                      <a:r>
                        <a:rPr lang="ru-RU" baseline="0" dirty="0" smtClean="0"/>
                        <a:t/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На последнем диске каждый блок вычисляется как </a:t>
                      </a:r>
                      <a:r>
                        <a:rPr lang="en-US" baseline="0" dirty="0" smtClean="0"/>
                        <a:t>XOR </a:t>
                      </a:r>
                      <a:r>
                        <a:rPr lang="ru-RU" baseline="0" dirty="0" smtClean="0"/>
                        <a:t>соответствующих блоков на</a:t>
                      </a:r>
                      <a:r>
                        <a:rPr lang="en-US" baseline="0" dirty="0" smtClean="0"/>
                        <a:t> N </a:t>
                      </a:r>
                      <a:r>
                        <a:rPr lang="ru-RU" baseline="0" dirty="0" smtClean="0"/>
                        <a:t>дисках.</a:t>
                      </a:r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При потере любого диска массив</a:t>
                      </a:r>
                      <a:r>
                        <a:rPr lang="ru-RU" baseline="0" dirty="0" smtClean="0"/>
                        <a:t> остаётся работоспособным.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ru-RU" baseline="0" dirty="0" smtClean="0"/>
                        <a:t>Такой массив имеет концептуальный недостаток: диск с блоками чётности будет изнашиваться быстрее других дисков.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82834"/>
              </p:ext>
            </p:extLst>
          </p:nvPr>
        </p:nvGraphicFramePr>
        <p:xfrm>
          <a:off x="4058508" y="1732920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b10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b00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40897"/>
              </p:ext>
            </p:extLst>
          </p:nvPr>
        </p:nvGraphicFramePr>
        <p:xfrm>
          <a:off x="5380681" y="1732324"/>
          <a:ext cx="94185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859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b11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78738"/>
              </p:ext>
            </p:extLst>
          </p:nvPr>
        </p:nvGraphicFramePr>
        <p:xfrm>
          <a:off x="8158891" y="1732324"/>
          <a:ext cx="150409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093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........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b10 + b11 + …</a:t>
                      </a:r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b00 + b01</a:t>
                      </a:r>
                      <a:r>
                        <a:rPr lang="en-US" baseline="0" dirty="0" smtClean="0"/>
                        <a:t> + …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58508" y="3388839"/>
            <a:ext cx="542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Диск 0             Диск 1                </a:t>
            </a:r>
            <a:r>
              <a:rPr lang="en-US" dirty="0" smtClean="0"/>
              <a:t>……</a:t>
            </a:r>
            <a:r>
              <a:rPr lang="ru-RU" dirty="0" smtClean="0"/>
              <a:t>              </a:t>
            </a:r>
            <a:r>
              <a:rPr lang="en-US" dirty="0" smtClean="0"/>
              <a:t>     </a:t>
            </a:r>
            <a:r>
              <a:rPr lang="ru-RU" dirty="0" smtClean="0"/>
              <a:t>    Диск </a:t>
            </a:r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18" name="Right Arrow 17"/>
          <p:cNvSpPr/>
          <p:nvPr/>
        </p:nvSpPr>
        <p:spPr>
          <a:xfrm>
            <a:off x="5049795" y="2957384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ight Arrow 18"/>
          <p:cNvSpPr/>
          <p:nvPr/>
        </p:nvSpPr>
        <p:spPr>
          <a:xfrm>
            <a:off x="6340733" y="2957383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ight Arrow 19"/>
          <p:cNvSpPr/>
          <p:nvPr/>
        </p:nvSpPr>
        <p:spPr>
          <a:xfrm>
            <a:off x="5049795" y="2585137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ight Arrow 20"/>
          <p:cNvSpPr/>
          <p:nvPr/>
        </p:nvSpPr>
        <p:spPr>
          <a:xfrm>
            <a:off x="6332151" y="2585136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ight Arrow 21"/>
          <p:cNvSpPr/>
          <p:nvPr/>
        </p:nvSpPr>
        <p:spPr>
          <a:xfrm>
            <a:off x="5049795" y="182386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ight Arrow 22"/>
          <p:cNvSpPr/>
          <p:nvPr/>
        </p:nvSpPr>
        <p:spPr>
          <a:xfrm>
            <a:off x="6358310" y="1821819"/>
            <a:ext cx="330886" cy="15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1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5629</TotalTime>
  <Words>1028</Words>
  <Application>Microsoft Office PowerPoint</Application>
  <PresentationFormat>Widescreen</PresentationFormat>
  <Paragraphs>371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129</cp:revision>
  <dcterms:created xsi:type="dcterms:W3CDTF">2016-09-20T13:25:15Z</dcterms:created>
  <dcterms:modified xsi:type="dcterms:W3CDTF">2016-10-26T09:28:12Z</dcterms:modified>
</cp:coreProperties>
</file>