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9"/>
  </p:notesMasterIdLst>
  <p:handoutMasterIdLst>
    <p:handoutMasterId r:id="rId60"/>
  </p:handoutMasterIdLst>
  <p:sldIdLst>
    <p:sldId id="280" r:id="rId3"/>
    <p:sldId id="367" r:id="rId4"/>
    <p:sldId id="368" r:id="rId5"/>
    <p:sldId id="383" r:id="rId6"/>
    <p:sldId id="382" r:id="rId7"/>
    <p:sldId id="384" r:id="rId8"/>
    <p:sldId id="387" r:id="rId9"/>
    <p:sldId id="385" r:id="rId10"/>
    <p:sldId id="386" r:id="rId11"/>
    <p:sldId id="408" r:id="rId12"/>
    <p:sldId id="388" r:id="rId13"/>
    <p:sldId id="391" r:id="rId14"/>
    <p:sldId id="390" r:id="rId15"/>
    <p:sldId id="389" r:id="rId16"/>
    <p:sldId id="397" r:id="rId17"/>
    <p:sldId id="394" r:id="rId18"/>
    <p:sldId id="395" r:id="rId19"/>
    <p:sldId id="392" r:id="rId20"/>
    <p:sldId id="399" r:id="rId21"/>
    <p:sldId id="400" r:id="rId22"/>
    <p:sldId id="401" r:id="rId23"/>
    <p:sldId id="403" r:id="rId24"/>
    <p:sldId id="402" r:id="rId25"/>
    <p:sldId id="404" r:id="rId26"/>
    <p:sldId id="405" r:id="rId27"/>
    <p:sldId id="406" r:id="rId28"/>
    <p:sldId id="409" r:id="rId29"/>
    <p:sldId id="414" r:id="rId30"/>
    <p:sldId id="413" r:id="rId31"/>
    <p:sldId id="412" r:id="rId32"/>
    <p:sldId id="411" r:id="rId33"/>
    <p:sldId id="410" r:id="rId34"/>
    <p:sldId id="415" r:id="rId35"/>
    <p:sldId id="419" r:id="rId36"/>
    <p:sldId id="426" r:id="rId37"/>
    <p:sldId id="418" r:id="rId38"/>
    <p:sldId id="417" r:id="rId39"/>
    <p:sldId id="416" r:id="rId40"/>
    <p:sldId id="420" r:id="rId41"/>
    <p:sldId id="421" r:id="rId42"/>
    <p:sldId id="422" r:id="rId43"/>
    <p:sldId id="423" r:id="rId44"/>
    <p:sldId id="424" r:id="rId45"/>
    <p:sldId id="425" r:id="rId46"/>
    <p:sldId id="427" r:id="rId47"/>
    <p:sldId id="428" r:id="rId48"/>
    <p:sldId id="429" r:id="rId49"/>
    <p:sldId id="438" r:id="rId50"/>
    <p:sldId id="431" r:id="rId51"/>
    <p:sldId id="430" r:id="rId52"/>
    <p:sldId id="432" r:id="rId53"/>
    <p:sldId id="433" r:id="rId54"/>
    <p:sldId id="434" r:id="rId55"/>
    <p:sldId id="435" r:id="rId56"/>
    <p:sldId id="436" r:id="rId57"/>
    <p:sldId id="437" r:id="rId5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E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9" autoAdjust="0"/>
    <p:restoredTop sz="94663"/>
  </p:normalViewPr>
  <p:slideViewPr>
    <p:cSldViewPr snapToGrid="0">
      <p:cViewPr varScale="1">
        <p:scale>
          <a:sx n="117" d="100"/>
          <a:sy n="117" d="100"/>
        </p:scale>
        <p:origin x="2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presProps" Target="pres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Основы построения файловых систем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6788E-680A-49E5-BB93-D456A9D23A29}" type="datetimeFigureOut">
              <a:rPr lang="ru-RU" smtClean="0"/>
              <a:t>17.11.2019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61F6E-92FD-414D-9278-71772D358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73084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Основы построения файловых систем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F4945-C160-4CD5-B124-49B9BE14C0AB}" type="datetimeFigureOut">
              <a:rPr lang="ru-RU" smtClean="0"/>
              <a:t>17.11.2019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3120B-582B-4354-977D-A474A534F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56565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374511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4568608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2035561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6261287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703492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8335123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968659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6830218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8062359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920600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939639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5297475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5925756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106584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0863318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7938631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3232247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1214993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8400065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4576741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5222585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693960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6188834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5956921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1946781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1427653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5349472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5136666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4017410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2522935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0234000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40683039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922568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51981277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73140859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16929245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94757011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15660880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71408892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47840715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54815810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46788150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71776445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363957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29248533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50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55109174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51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69703174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52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63992976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53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54258795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54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00979565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55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64634804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56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201982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130929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256020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5103297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504675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17.11.2019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482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17.11.2019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928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17.11.2019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964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17.11.2019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585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17.11.2019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972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17.11.2019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057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17.11.2019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659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17.11.2019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538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17.11.2019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784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17.11.2019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5054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17.11.2019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37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17.11.2019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1400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17.11.2019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88115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17.11.2019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352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17.11.2019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75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17.11.2019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981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622754"/>
          </a:xfrm>
        </p:spPr>
        <p:txBody>
          <a:bodyPr/>
          <a:lstStyle>
            <a:lvl1pPr>
              <a:defRPr/>
            </a:lvl1pPr>
          </a:lstStyle>
          <a:p>
            <a:r>
              <a:rPr lang="ru-RU" dirty="0"/>
              <a:t>Основы построения файловых систем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17.11.2019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05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17.11.2019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02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17.11.2019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913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17.11.2019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432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17.11.2019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646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17.11.2019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43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63722-5D9F-4E99-9720-9B6A0C7BB1C9}" type="datetimeFigureOut">
              <a:rPr lang="ru-RU" smtClean="0"/>
              <a:t>17.11.2019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47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18C88-2408-4CFC-B25C-07450930B282}" type="datetimeFigureOut">
              <a:rPr lang="ru-RU" smtClean="0"/>
              <a:t>17.11.2019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141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grpc.io/" TargetMode="External"/><Relationship Id="rId7" Type="http://schemas.openxmlformats.org/officeDocument/2006/relationships/hyperlink" Target="https://opentracing.io/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zipkin.io/" TargetMode="External"/><Relationship Id="rId5" Type="http://schemas.openxmlformats.org/officeDocument/2006/relationships/hyperlink" Target="https://grafana.com/" TargetMode="External"/><Relationship Id="rId4" Type="http://schemas.openxmlformats.org/officeDocument/2006/relationships/hyperlink" Target="https://prometheus.io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189499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098" name="Picture 2" descr="Image result for МФТ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869" y="2142418"/>
            <a:ext cx="5586197" cy="2487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acroni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563" y="2078936"/>
            <a:ext cx="2614568" cy="261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70869" y="900147"/>
            <a:ext cx="84502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060559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882675"/>
              </p:ext>
            </p:extLst>
          </p:nvPr>
        </p:nvGraphicFramePr>
        <p:xfrm>
          <a:off x="0" y="365761"/>
          <a:ext cx="12192000" cy="5430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072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9257">
                  <a:extLst>
                    <a:ext uri="{9D8B030D-6E8A-4147-A177-3AD203B41FA5}">
                      <a16:colId xmlns:a16="http://schemas.microsoft.com/office/drawing/2014/main" val="238206561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2400" dirty="0"/>
                        <a:t>POSIX API vs. </a:t>
                      </a:r>
                      <a:r>
                        <a:rPr lang="ru-RU" sz="2400" dirty="0" err="1"/>
                        <a:t>колбеки</a:t>
                      </a:r>
                      <a:r>
                        <a:rPr lang="ru-RU" sz="2400" dirty="0"/>
                        <a:t> для </a:t>
                      </a:r>
                      <a:r>
                        <a:rPr lang="en-US" sz="2400" dirty="0"/>
                        <a:t>VFS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/>
                        <a:t>Клиент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Сервер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404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b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|- /home</a:t>
                      </a:r>
                      <a:b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|  |</a:t>
                      </a:r>
                      <a:b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|  |- /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artem</a:t>
                      </a: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|     |</a:t>
                      </a:r>
                      <a:b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|     |-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hello.txt</a:t>
                      </a: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|</a:t>
                      </a:r>
                      <a:b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|- /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mnt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&lt;--- </a:t>
                      </a:r>
                      <a:r>
                        <a:rPr lang="ru-RU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сюда смонтирован 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/exports</a:t>
                      </a:r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b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|- /home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|  |</a:t>
                      </a:r>
                      <a:b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|  |- /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artem</a:t>
                      </a: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|     |</a:t>
                      </a:r>
                      <a:b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|     |-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hello.txt</a:t>
                      </a: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|</a:t>
                      </a:r>
                      <a:b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|- /exports &lt;--- </a:t>
                      </a:r>
                      <a:r>
                        <a:rPr lang="ru-RU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смонтирован в 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mnt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на клиенте</a:t>
                      </a: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|</a:t>
                      </a:r>
                      <a:b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|- /home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|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|- /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artem</a:t>
                      </a: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|</a:t>
                      </a:r>
                      <a:b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|-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hello.txt</a:t>
                      </a: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|-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symlink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&lt;-- </a:t>
                      </a:r>
                      <a:r>
                        <a:rPr lang="ru-RU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указывает на 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“/home/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artem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hello.txt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”</a:t>
                      </a:r>
                    </a:p>
                    <a:p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73218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ru-RU" sz="1800" dirty="0">
                          <a:latin typeface="+mn-lt"/>
                          <a:cs typeface="Consolas" panose="020B0609020204030204" pitchFamily="49" charset="0"/>
                        </a:rPr>
                        <a:t>Который из файлов </a:t>
                      </a:r>
                      <a:r>
                        <a:rPr lang="en-US" sz="1800" dirty="0" err="1">
                          <a:latin typeface="+mn-lt"/>
                          <a:cs typeface="Consolas" panose="020B0609020204030204" pitchFamily="49" charset="0"/>
                        </a:rPr>
                        <a:t>hello.txt</a:t>
                      </a:r>
                      <a:r>
                        <a:rPr lang="en-US" sz="1800" dirty="0"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800" dirty="0">
                          <a:latin typeface="+mn-lt"/>
                          <a:cs typeface="Consolas" panose="020B0609020204030204" pitchFamily="49" charset="0"/>
                        </a:rPr>
                        <a:t>прочтёт следующая команда на клиенте: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 cat /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mnt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/home/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artem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symlink</a:t>
                      </a:r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042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514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677900"/>
              </p:ext>
            </p:extLst>
          </p:nvPr>
        </p:nvGraphicFramePr>
        <p:xfrm>
          <a:off x="0" y="365761"/>
          <a:ext cx="12192000" cy="6035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44183865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ru-RU" sz="2400" dirty="0"/>
                        <a:t>Протокол</a:t>
                      </a:r>
                      <a:r>
                        <a:rPr lang="ru-RU" sz="2400" baseline="0" dirty="0"/>
                        <a:t> </a:t>
                      </a:r>
                      <a:r>
                        <a:rPr lang="en-US" sz="2400" baseline="0" dirty="0"/>
                        <a:t>NFSv2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Запросы, связанные с проходом по пути</a:t>
                      </a:r>
                      <a:r>
                        <a:rPr lang="en-US" dirty="0"/>
                        <a:t>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lookup(</a:t>
                      </a:r>
                      <a:r>
                        <a:rPr lang="en-US" dirty="0" err="1"/>
                        <a:t>dirfh</a:t>
                      </a:r>
                      <a:r>
                        <a:rPr lang="en-US" dirty="0"/>
                        <a:t>, name) -&gt; (</a:t>
                      </a:r>
                      <a:r>
                        <a:rPr lang="en-US" dirty="0" err="1"/>
                        <a:t>fh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attr</a:t>
                      </a:r>
                      <a:r>
                        <a:rPr lang="en-US" dirty="0"/>
                        <a:t>),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getattr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dirfh</a:t>
                      </a:r>
                      <a:r>
                        <a:rPr lang="en-US" dirty="0"/>
                        <a:t>) -&gt; </a:t>
                      </a:r>
                      <a:r>
                        <a:rPr lang="en-US" dirty="0" err="1"/>
                        <a:t>attr</a:t>
                      </a:r>
                      <a:r>
                        <a:rPr lang="en-US" dirty="0"/>
                        <a:t>,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readdir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dirfh</a:t>
                      </a:r>
                      <a:r>
                        <a:rPr lang="en-US" dirty="0"/>
                        <a:t>, cookie, count) -&gt; [</a:t>
                      </a:r>
                      <a:r>
                        <a:rPr lang="en-US" dirty="0" err="1"/>
                        <a:t>direntry</a:t>
                      </a:r>
                      <a:r>
                        <a:rPr lang="en-US" dirty="0"/>
                        <a:t>],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ru-RU" dirty="0"/>
                        <a:t>Аргументы </a:t>
                      </a:r>
                      <a:r>
                        <a:rPr lang="en-US" dirty="0" err="1"/>
                        <a:t>fh</a:t>
                      </a:r>
                      <a:r>
                        <a:rPr lang="en-US" dirty="0"/>
                        <a:t> (File Handle) </a:t>
                      </a:r>
                      <a:r>
                        <a:rPr lang="ru-RU" dirty="0"/>
                        <a:t>можно представлять себе как файловые дескрипторы.</a:t>
                      </a: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endParaRPr lang="ru-RU" dirty="0"/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dirty="0" err="1"/>
                        <a:t>Attr</a:t>
                      </a:r>
                      <a:r>
                        <a:rPr lang="en-US" dirty="0"/>
                        <a:t> – </a:t>
                      </a:r>
                      <a:r>
                        <a:rPr lang="ru-RU" dirty="0"/>
                        <a:t>это аналог </a:t>
                      </a:r>
                      <a:r>
                        <a:rPr lang="en-US" dirty="0"/>
                        <a:t>struct stat. </a:t>
                      </a:r>
                      <a:r>
                        <a:rPr lang="ru-RU" dirty="0"/>
                        <a:t>Он описывает свойства файла или каталога (тип, размер, владелец, права доступа, </a:t>
                      </a:r>
                      <a:r>
                        <a:rPr lang="en-US" dirty="0"/>
                        <a:t>etc.)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3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365761"/>
          <a:ext cx="12192000" cy="6035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Протокол</a:t>
                      </a:r>
                      <a:r>
                        <a:rPr lang="ru-RU" sz="2400" baseline="0" dirty="0"/>
                        <a:t> </a:t>
                      </a:r>
                      <a:r>
                        <a:rPr lang="en-US" sz="2400" baseline="0" dirty="0"/>
                        <a:t>NFSv2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Запросы, связанные с проходом по пути</a:t>
                      </a:r>
                      <a:r>
                        <a:rPr lang="en-US" dirty="0"/>
                        <a:t>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lookup(</a:t>
                      </a:r>
                      <a:r>
                        <a:rPr lang="en-US" dirty="0" err="1"/>
                        <a:t>dirfh</a:t>
                      </a:r>
                      <a:r>
                        <a:rPr lang="en-US" dirty="0"/>
                        <a:t>, name) -&gt; (</a:t>
                      </a:r>
                      <a:r>
                        <a:rPr lang="en-US" dirty="0" err="1"/>
                        <a:t>fh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attr</a:t>
                      </a:r>
                      <a:r>
                        <a:rPr lang="en-US" dirty="0"/>
                        <a:t>),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getattr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dirfh</a:t>
                      </a:r>
                      <a:r>
                        <a:rPr lang="en-US" dirty="0"/>
                        <a:t>) -&gt; </a:t>
                      </a:r>
                      <a:r>
                        <a:rPr lang="en-US" dirty="0" err="1"/>
                        <a:t>attr</a:t>
                      </a:r>
                      <a:r>
                        <a:rPr lang="en-US" dirty="0"/>
                        <a:t>,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readdir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dirfh</a:t>
                      </a:r>
                      <a:r>
                        <a:rPr lang="en-US" dirty="0"/>
                        <a:t>, cookie, count) -&gt; [</a:t>
                      </a:r>
                      <a:r>
                        <a:rPr lang="en-US" dirty="0" err="1"/>
                        <a:t>direntry</a:t>
                      </a:r>
                      <a:r>
                        <a:rPr lang="en-US" dirty="0"/>
                        <a:t>],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Работа с каталогами и символическими ссылками:</a:t>
                      </a:r>
                      <a:endParaRPr lang="en-US" dirty="0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mkdir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dirfh</a:t>
                      </a:r>
                      <a:r>
                        <a:rPr lang="en-US" dirty="0"/>
                        <a:t>, name, </a:t>
                      </a:r>
                      <a:r>
                        <a:rPr lang="en-US" dirty="0" err="1"/>
                        <a:t>attr</a:t>
                      </a:r>
                      <a:r>
                        <a:rPr lang="en-US" dirty="0"/>
                        <a:t>) -&gt; (</a:t>
                      </a:r>
                      <a:r>
                        <a:rPr lang="en-US" dirty="0" err="1"/>
                        <a:t>fh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newattr</a:t>
                      </a:r>
                      <a:r>
                        <a:rPr lang="en-US" dirty="0"/>
                        <a:t>),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rmdir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dirfh</a:t>
                      </a:r>
                      <a:r>
                        <a:rPr lang="en-US" dirty="0"/>
                        <a:t>, name) -&gt; status,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symlink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dirfh</a:t>
                      </a:r>
                      <a:r>
                        <a:rPr lang="en-US" dirty="0"/>
                        <a:t>, name, string) -&gt; status,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readlink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fh</a:t>
                      </a:r>
                      <a:r>
                        <a:rPr lang="en-US" dirty="0"/>
                        <a:t>) -&gt; string,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link(</a:t>
                      </a:r>
                      <a:r>
                        <a:rPr lang="en-US" dirty="0" err="1"/>
                        <a:t>dirfh</a:t>
                      </a:r>
                      <a:r>
                        <a:rPr lang="en-US" dirty="0"/>
                        <a:t>, name, </a:t>
                      </a:r>
                      <a:r>
                        <a:rPr lang="en-US" dirty="0" err="1"/>
                        <a:t>tofh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toname</a:t>
                      </a:r>
                      <a:r>
                        <a:rPr lang="en-US" dirty="0"/>
                        <a:t>) -&gt; status,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rename(</a:t>
                      </a:r>
                      <a:r>
                        <a:rPr lang="en-US" dirty="0" err="1"/>
                        <a:t>dirfh</a:t>
                      </a:r>
                      <a:r>
                        <a:rPr lang="en-US" dirty="0"/>
                        <a:t>, name, </a:t>
                      </a:r>
                      <a:r>
                        <a:rPr lang="en-US" dirty="0" err="1"/>
                        <a:t>tofh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toname</a:t>
                      </a:r>
                      <a:r>
                        <a:rPr lang="en-US" dirty="0"/>
                        <a:t>) -&gt; status,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2013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097074"/>
              </p:ext>
            </p:extLst>
          </p:nvPr>
        </p:nvGraphicFramePr>
        <p:xfrm>
          <a:off x="0" y="365761"/>
          <a:ext cx="12192000" cy="6035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Протокол</a:t>
                      </a:r>
                      <a:r>
                        <a:rPr lang="ru-RU" sz="2400" baseline="0" dirty="0"/>
                        <a:t> </a:t>
                      </a:r>
                      <a:r>
                        <a:rPr lang="en-US" sz="2400" baseline="0" dirty="0"/>
                        <a:t>NFSv2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Запросы, связанные с проходом по пути</a:t>
                      </a:r>
                      <a:r>
                        <a:rPr lang="en-US" dirty="0"/>
                        <a:t>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lookup(</a:t>
                      </a:r>
                      <a:r>
                        <a:rPr lang="en-US" dirty="0" err="1"/>
                        <a:t>dirfh</a:t>
                      </a:r>
                      <a:r>
                        <a:rPr lang="en-US" dirty="0"/>
                        <a:t>, name) -&gt; (</a:t>
                      </a:r>
                      <a:r>
                        <a:rPr lang="en-US" dirty="0" err="1"/>
                        <a:t>fh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attr</a:t>
                      </a:r>
                      <a:r>
                        <a:rPr lang="en-US" dirty="0"/>
                        <a:t>),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getattr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dirfh</a:t>
                      </a:r>
                      <a:r>
                        <a:rPr lang="en-US" dirty="0"/>
                        <a:t>) -&gt; </a:t>
                      </a:r>
                      <a:r>
                        <a:rPr lang="en-US" dirty="0" err="1"/>
                        <a:t>attr</a:t>
                      </a:r>
                      <a:r>
                        <a:rPr lang="en-US" dirty="0"/>
                        <a:t>,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readdir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dirfh</a:t>
                      </a:r>
                      <a:r>
                        <a:rPr lang="en-US" dirty="0"/>
                        <a:t>, cookie, count) -&gt; [</a:t>
                      </a:r>
                      <a:r>
                        <a:rPr lang="en-US" dirty="0" err="1"/>
                        <a:t>direntry</a:t>
                      </a:r>
                      <a:r>
                        <a:rPr lang="en-US" dirty="0"/>
                        <a:t>],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Работа с каталогами и символическими ссылками:</a:t>
                      </a:r>
                      <a:endParaRPr lang="en-US" dirty="0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mkdir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dirfh</a:t>
                      </a:r>
                      <a:r>
                        <a:rPr lang="en-US" dirty="0"/>
                        <a:t>, name, </a:t>
                      </a:r>
                      <a:r>
                        <a:rPr lang="en-US" dirty="0" err="1"/>
                        <a:t>attr</a:t>
                      </a:r>
                      <a:r>
                        <a:rPr lang="en-US" dirty="0"/>
                        <a:t>) -&gt; (</a:t>
                      </a:r>
                      <a:r>
                        <a:rPr lang="en-US" dirty="0" err="1"/>
                        <a:t>fh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newattr</a:t>
                      </a:r>
                      <a:r>
                        <a:rPr lang="en-US" dirty="0"/>
                        <a:t>),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rmdir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dirfh</a:t>
                      </a:r>
                      <a:r>
                        <a:rPr lang="en-US" dirty="0"/>
                        <a:t>, name) -&gt; status,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symlink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dirfh</a:t>
                      </a:r>
                      <a:r>
                        <a:rPr lang="en-US" dirty="0"/>
                        <a:t>, name, string) -&gt; status,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readlink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fh</a:t>
                      </a:r>
                      <a:r>
                        <a:rPr lang="en-US" dirty="0"/>
                        <a:t>) -&gt; string,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link(</a:t>
                      </a:r>
                      <a:r>
                        <a:rPr lang="en-US" dirty="0" err="1"/>
                        <a:t>dirfh</a:t>
                      </a:r>
                      <a:r>
                        <a:rPr lang="en-US" dirty="0"/>
                        <a:t>, name, </a:t>
                      </a:r>
                      <a:r>
                        <a:rPr lang="en-US" dirty="0" err="1"/>
                        <a:t>tofh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toname</a:t>
                      </a:r>
                      <a:r>
                        <a:rPr lang="en-US" dirty="0"/>
                        <a:t>) -&gt; status,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rename(</a:t>
                      </a:r>
                      <a:r>
                        <a:rPr lang="en-US" dirty="0" err="1"/>
                        <a:t>dirfh</a:t>
                      </a:r>
                      <a:r>
                        <a:rPr lang="en-US" dirty="0"/>
                        <a:t>, name, </a:t>
                      </a:r>
                      <a:r>
                        <a:rPr lang="en-US" dirty="0" err="1"/>
                        <a:t>tofh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toname</a:t>
                      </a:r>
                      <a:r>
                        <a:rPr lang="en-US" dirty="0"/>
                        <a:t>) -&gt; status,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Создание</a:t>
                      </a:r>
                      <a:r>
                        <a:rPr lang="en-US" dirty="0"/>
                        <a:t>/</a:t>
                      </a:r>
                      <a:r>
                        <a:rPr lang="ru-RU" dirty="0"/>
                        <a:t>удаление файлов: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create(</a:t>
                      </a:r>
                      <a:r>
                        <a:rPr lang="en-US" dirty="0" err="1"/>
                        <a:t>dirfh</a:t>
                      </a:r>
                      <a:r>
                        <a:rPr lang="en-US" dirty="0"/>
                        <a:t>, name, </a:t>
                      </a:r>
                      <a:r>
                        <a:rPr lang="en-US" dirty="0" err="1"/>
                        <a:t>attr</a:t>
                      </a:r>
                      <a:r>
                        <a:rPr lang="en-US" dirty="0"/>
                        <a:t>, flags) -&gt; (</a:t>
                      </a:r>
                      <a:r>
                        <a:rPr lang="en-US" dirty="0" err="1"/>
                        <a:t>newfh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attr</a:t>
                      </a:r>
                      <a:r>
                        <a:rPr lang="en-US" dirty="0"/>
                        <a:t>),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remove(</a:t>
                      </a:r>
                      <a:r>
                        <a:rPr lang="en-US" dirty="0" err="1"/>
                        <a:t>dirfh</a:t>
                      </a:r>
                      <a:r>
                        <a:rPr lang="en-US" dirty="0"/>
                        <a:t>, name) -&gt; status,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141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392540"/>
              </p:ext>
            </p:extLst>
          </p:nvPr>
        </p:nvGraphicFramePr>
        <p:xfrm>
          <a:off x="0" y="365761"/>
          <a:ext cx="12192000" cy="6035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Протокол</a:t>
                      </a:r>
                      <a:r>
                        <a:rPr lang="ru-RU" sz="2400" baseline="0" dirty="0"/>
                        <a:t> </a:t>
                      </a:r>
                      <a:r>
                        <a:rPr lang="en-US" sz="2400" baseline="0" dirty="0"/>
                        <a:t>NFSv2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Запросы, связанные с проходом по пути</a:t>
                      </a:r>
                      <a:r>
                        <a:rPr lang="en-US" dirty="0"/>
                        <a:t>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lookup(</a:t>
                      </a:r>
                      <a:r>
                        <a:rPr lang="en-US" dirty="0" err="1"/>
                        <a:t>dirfh</a:t>
                      </a:r>
                      <a:r>
                        <a:rPr lang="en-US" dirty="0"/>
                        <a:t>, name) -&gt; (</a:t>
                      </a:r>
                      <a:r>
                        <a:rPr lang="en-US" dirty="0" err="1"/>
                        <a:t>fh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attr</a:t>
                      </a:r>
                      <a:r>
                        <a:rPr lang="en-US" dirty="0"/>
                        <a:t>),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getattr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dirfh</a:t>
                      </a:r>
                      <a:r>
                        <a:rPr lang="en-US" dirty="0"/>
                        <a:t>) -&gt; </a:t>
                      </a:r>
                      <a:r>
                        <a:rPr lang="en-US" dirty="0" err="1"/>
                        <a:t>attr</a:t>
                      </a:r>
                      <a:r>
                        <a:rPr lang="en-US" dirty="0"/>
                        <a:t>,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readdir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dirfh</a:t>
                      </a:r>
                      <a:r>
                        <a:rPr lang="en-US" dirty="0"/>
                        <a:t>, cookie, count) -&gt; [</a:t>
                      </a:r>
                      <a:r>
                        <a:rPr lang="en-US" dirty="0" err="1"/>
                        <a:t>direntry</a:t>
                      </a:r>
                      <a:r>
                        <a:rPr lang="en-US" dirty="0"/>
                        <a:t>],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Работа с каталогами и символическими ссылками:</a:t>
                      </a:r>
                      <a:endParaRPr lang="en-US" dirty="0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mkdir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dirfh</a:t>
                      </a:r>
                      <a:r>
                        <a:rPr lang="en-US" dirty="0"/>
                        <a:t>, name, </a:t>
                      </a:r>
                      <a:r>
                        <a:rPr lang="en-US" dirty="0" err="1"/>
                        <a:t>attr</a:t>
                      </a:r>
                      <a:r>
                        <a:rPr lang="en-US" dirty="0"/>
                        <a:t>) -&gt; (</a:t>
                      </a:r>
                      <a:r>
                        <a:rPr lang="en-US" dirty="0" err="1"/>
                        <a:t>fh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newattr</a:t>
                      </a:r>
                      <a:r>
                        <a:rPr lang="en-US" dirty="0"/>
                        <a:t>),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rmdir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dirfh</a:t>
                      </a:r>
                      <a:r>
                        <a:rPr lang="en-US" dirty="0"/>
                        <a:t>, name) -&gt; status,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symlink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dirfh</a:t>
                      </a:r>
                      <a:r>
                        <a:rPr lang="en-US" dirty="0"/>
                        <a:t>, name, string) -&gt; status,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readlink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fh</a:t>
                      </a:r>
                      <a:r>
                        <a:rPr lang="en-US" dirty="0"/>
                        <a:t>) -&gt; string,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link(</a:t>
                      </a:r>
                      <a:r>
                        <a:rPr lang="en-US" dirty="0" err="1"/>
                        <a:t>dirfh</a:t>
                      </a:r>
                      <a:r>
                        <a:rPr lang="en-US" dirty="0"/>
                        <a:t>, name, </a:t>
                      </a:r>
                      <a:r>
                        <a:rPr lang="en-US" dirty="0" err="1"/>
                        <a:t>tofh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toname</a:t>
                      </a:r>
                      <a:r>
                        <a:rPr lang="en-US" dirty="0"/>
                        <a:t>) -&gt; status,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rename(</a:t>
                      </a:r>
                      <a:r>
                        <a:rPr lang="en-US" dirty="0" err="1"/>
                        <a:t>dirfh</a:t>
                      </a:r>
                      <a:r>
                        <a:rPr lang="en-US" dirty="0"/>
                        <a:t>, name, </a:t>
                      </a:r>
                      <a:r>
                        <a:rPr lang="en-US" dirty="0" err="1"/>
                        <a:t>tofh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toname</a:t>
                      </a:r>
                      <a:r>
                        <a:rPr lang="en-US" dirty="0"/>
                        <a:t>) -&gt; status,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Создание</a:t>
                      </a:r>
                      <a:r>
                        <a:rPr lang="en-US" dirty="0"/>
                        <a:t>/</a:t>
                      </a:r>
                      <a:r>
                        <a:rPr lang="ru-RU" dirty="0"/>
                        <a:t>удаление файлов: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create(</a:t>
                      </a:r>
                      <a:r>
                        <a:rPr lang="en-US" dirty="0" err="1"/>
                        <a:t>dirfh</a:t>
                      </a:r>
                      <a:r>
                        <a:rPr lang="en-US" dirty="0"/>
                        <a:t>, name, </a:t>
                      </a:r>
                      <a:r>
                        <a:rPr lang="en-US" dirty="0" err="1"/>
                        <a:t>attr</a:t>
                      </a:r>
                      <a:r>
                        <a:rPr lang="en-US" dirty="0"/>
                        <a:t>, flags) -&gt; (</a:t>
                      </a:r>
                      <a:r>
                        <a:rPr lang="en-US" dirty="0" err="1"/>
                        <a:t>newfh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attr</a:t>
                      </a:r>
                      <a:r>
                        <a:rPr lang="en-US" dirty="0"/>
                        <a:t>),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remove(</a:t>
                      </a:r>
                      <a:r>
                        <a:rPr lang="en-US" dirty="0" err="1"/>
                        <a:t>dirfh</a:t>
                      </a:r>
                      <a:r>
                        <a:rPr lang="en-US" dirty="0"/>
                        <a:t>, name) -&gt; status,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Файловый ввод-вывод:</a:t>
                      </a:r>
                      <a:endParaRPr lang="en-US" dirty="0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>
                          <a:sym typeface="Wingdings" panose="05000000000000000000" pitchFamily="2" charset="2"/>
                        </a:rPr>
                        <a:t>read(</a:t>
                      </a:r>
                      <a:r>
                        <a:rPr lang="en-US" baseline="0" dirty="0" err="1">
                          <a:sym typeface="Wingdings" panose="05000000000000000000" pitchFamily="2" charset="2"/>
                        </a:rPr>
                        <a:t>fh</a:t>
                      </a:r>
                      <a:r>
                        <a:rPr lang="en-US" baseline="0" dirty="0">
                          <a:sym typeface="Wingdings" panose="05000000000000000000" pitchFamily="2" charset="2"/>
                        </a:rPr>
                        <a:t>, offset, count) -&gt; (</a:t>
                      </a:r>
                      <a:r>
                        <a:rPr lang="en-US" baseline="0" dirty="0" err="1">
                          <a:sym typeface="Wingdings" panose="05000000000000000000" pitchFamily="2" charset="2"/>
                        </a:rPr>
                        <a:t>attr</a:t>
                      </a:r>
                      <a:r>
                        <a:rPr lang="en-US" baseline="0" dirty="0">
                          <a:sym typeface="Wingdings" panose="05000000000000000000" pitchFamily="2" charset="2"/>
                        </a:rPr>
                        <a:t>, data),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>
                          <a:sym typeface="Wingdings" panose="05000000000000000000" pitchFamily="2" charset="2"/>
                        </a:rPr>
                        <a:t>write(</a:t>
                      </a:r>
                      <a:r>
                        <a:rPr lang="en-US" baseline="0" dirty="0" err="1">
                          <a:sym typeface="Wingdings" panose="05000000000000000000" pitchFamily="2" charset="2"/>
                        </a:rPr>
                        <a:t>fh</a:t>
                      </a:r>
                      <a:r>
                        <a:rPr lang="en-US" baseline="0" dirty="0">
                          <a:sym typeface="Wingdings" panose="05000000000000000000" pitchFamily="2" charset="2"/>
                        </a:rPr>
                        <a:t>, offset, count, data) -&gt; </a:t>
                      </a:r>
                      <a:r>
                        <a:rPr lang="en-US" baseline="0" dirty="0" err="1">
                          <a:sym typeface="Wingdings" panose="05000000000000000000" pitchFamily="2" charset="2"/>
                        </a:rPr>
                        <a:t>attr</a:t>
                      </a:r>
                      <a:r>
                        <a:rPr lang="en-US" baseline="0" dirty="0">
                          <a:sym typeface="Wingdings" panose="05000000000000000000" pitchFamily="2" charset="2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7479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0" y="365761"/>
          <a:ext cx="12192000" cy="10972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Основные</a:t>
                      </a:r>
                      <a:r>
                        <a:rPr lang="ru-RU" sz="2400" baseline="0" dirty="0"/>
                        <a:t> цели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Доступ к ФС по сети должен быть таким же, как доступ к локальной ФС, притом даже на уровне ядра</a:t>
                      </a:r>
                      <a:r>
                        <a:rPr lang="en-US" dirty="0"/>
                        <a:t>:</a:t>
                      </a:r>
                      <a:br>
                        <a:rPr lang="en-US" dirty="0"/>
                      </a:br>
                      <a:r>
                        <a:rPr lang="en-US" b="1" dirty="0"/>
                        <a:t>NFS </a:t>
                      </a:r>
                      <a:r>
                        <a:rPr lang="ru-RU" b="1" dirty="0"/>
                        <a:t>должен предоставлять те же </a:t>
                      </a:r>
                      <a:r>
                        <a:rPr lang="ru-RU" b="1" dirty="0" err="1"/>
                        <a:t>колбеки</a:t>
                      </a:r>
                      <a:r>
                        <a:rPr lang="ru-RU" b="1" dirty="0"/>
                        <a:t> для </a:t>
                      </a:r>
                      <a:r>
                        <a:rPr lang="en-US" b="1" dirty="0"/>
                        <a:t>VFS, </a:t>
                      </a:r>
                      <a:r>
                        <a:rPr lang="ru-RU" b="1" dirty="0"/>
                        <a:t>что и локальные файловые системы</a:t>
                      </a:r>
                      <a:r>
                        <a:rPr lang="ru-RU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9F8BFA8-11FA-E34E-9E81-09805A8187E9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1937882"/>
          <a:ext cx="8128002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1">
                  <a:extLst>
                    <a:ext uri="{9D8B030D-6E8A-4147-A177-3AD203B41FA5}">
                      <a16:colId xmlns:a16="http://schemas.microsoft.com/office/drawing/2014/main" val="43928208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34086102"/>
                    </a:ext>
                  </a:extLst>
                </a:gridCol>
                <a:gridCol w="1625601">
                  <a:extLst>
                    <a:ext uri="{9D8B030D-6E8A-4147-A177-3AD203B41FA5}">
                      <a16:colId xmlns:a16="http://schemas.microsoft.com/office/drawing/2014/main" val="360608861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75534448"/>
                    </a:ext>
                  </a:extLst>
                </a:gridCol>
              </a:tblGrid>
              <a:tr h="35962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628">
                <a:tc gridSpan="5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277195"/>
                  </a:ext>
                </a:extLst>
              </a:tr>
              <a:tr h="347636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Pagecache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649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VFS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64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Sun UFS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VFAT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ISO 9660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NFS</a:t>
                      </a:r>
                    </a:p>
                  </a:txBody>
                  <a:tcPr marL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97979677"/>
                  </a:ext>
                </a:extLst>
              </a:tr>
              <a:tr h="335644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Block IO layer (requests</a:t>
                      </a:r>
                      <a:r>
                        <a:rPr lang="en-US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submission &amp; </a:t>
                      </a: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scheduling)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644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19998"/>
                  </a:ext>
                </a:extLst>
              </a:tr>
            </a:tbl>
          </a:graphicData>
        </a:graphic>
      </p:graphicFrame>
      <p:sp>
        <p:nvSpPr>
          <p:cNvPr id="9" name="Freeform 8">
            <a:extLst>
              <a:ext uri="{FF2B5EF4-FFF2-40B4-BE49-F238E27FC236}">
                <a16:creationId xmlns:a16="http://schemas.microsoft.com/office/drawing/2014/main" id="{0DB69E49-01F3-794F-82F8-E33D38B5E5D0}"/>
              </a:ext>
            </a:extLst>
          </p:cNvPr>
          <p:cNvSpPr/>
          <p:nvPr/>
        </p:nvSpPr>
        <p:spPr>
          <a:xfrm>
            <a:off x="1654629" y="2302423"/>
            <a:ext cx="8817428" cy="375491"/>
          </a:xfrm>
          <a:custGeom>
            <a:avLst/>
            <a:gdLst>
              <a:gd name="connsiteX0" fmla="*/ 0 w 8817428"/>
              <a:gd name="connsiteY0" fmla="*/ 190406 h 375491"/>
              <a:gd name="connsiteX1" fmla="*/ 370114 w 8817428"/>
              <a:gd name="connsiteY1" fmla="*/ 5348 h 375491"/>
              <a:gd name="connsiteX2" fmla="*/ 729342 w 8817428"/>
              <a:gd name="connsiteY2" fmla="*/ 375463 h 375491"/>
              <a:gd name="connsiteX3" fmla="*/ 1175657 w 8817428"/>
              <a:gd name="connsiteY3" fmla="*/ 27120 h 375491"/>
              <a:gd name="connsiteX4" fmla="*/ 1545771 w 8817428"/>
              <a:gd name="connsiteY4" fmla="*/ 364577 h 375491"/>
              <a:gd name="connsiteX5" fmla="*/ 1937657 w 8817428"/>
              <a:gd name="connsiteY5" fmla="*/ 5348 h 375491"/>
              <a:gd name="connsiteX6" fmla="*/ 2307771 w 8817428"/>
              <a:gd name="connsiteY6" fmla="*/ 364577 h 375491"/>
              <a:gd name="connsiteX7" fmla="*/ 2710542 w 8817428"/>
              <a:gd name="connsiteY7" fmla="*/ 5348 h 375491"/>
              <a:gd name="connsiteX8" fmla="*/ 3048000 w 8817428"/>
              <a:gd name="connsiteY8" fmla="*/ 364577 h 375491"/>
              <a:gd name="connsiteX9" fmla="*/ 3429000 w 8817428"/>
              <a:gd name="connsiteY9" fmla="*/ 16234 h 375491"/>
              <a:gd name="connsiteX10" fmla="*/ 3777342 w 8817428"/>
              <a:gd name="connsiteY10" fmla="*/ 375463 h 375491"/>
              <a:gd name="connsiteX11" fmla="*/ 4201885 w 8817428"/>
              <a:gd name="connsiteY11" fmla="*/ 5348 h 375491"/>
              <a:gd name="connsiteX12" fmla="*/ 4561114 w 8817428"/>
              <a:gd name="connsiteY12" fmla="*/ 364577 h 375491"/>
              <a:gd name="connsiteX13" fmla="*/ 4953000 w 8817428"/>
              <a:gd name="connsiteY13" fmla="*/ 5348 h 375491"/>
              <a:gd name="connsiteX14" fmla="*/ 5323114 w 8817428"/>
              <a:gd name="connsiteY14" fmla="*/ 364577 h 375491"/>
              <a:gd name="connsiteX15" fmla="*/ 5704114 w 8817428"/>
              <a:gd name="connsiteY15" fmla="*/ 5348 h 375491"/>
              <a:gd name="connsiteX16" fmla="*/ 6041571 w 8817428"/>
              <a:gd name="connsiteY16" fmla="*/ 364577 h 375491"/>
              <a:gd name="connsiteX17" fmla="*/ 6411685 w 8817428"/>
              <a:gd name="connsiteY17" fmla="*/ 5348 h 375491"/>
              <a:gd name="connsiteX18" fmla="*/ 6770914 w 8817428"/>
              <a:gd name="connsiteY18" fmla="*/ 364577 h 375491"/>
              <a:gd name="connsiteX19" fmla="*/ 7151914 w 8817428"/>
              <a:gd name="connsiteY19" fmla="*/ 5348 h 375491"/>
              <a:gd name="connsiteX20" fmla="*/ 7478485 w 8817428"/>
              <a:gd name="connsiteY20" fmla="*/ 364577 h 375491"/>
              <a:gd name="connsiteX21" fmla="*/ 7815942 w 8817428"/>
              <a:gd name="connsiteY21" fmla="*/ 5348 h 375491"/>
              <a:gd name="connsiteX22" fmla="*/ 8142514 w 8817428"/>
              <a:gd name="connsiteY22" fmla="*/ 364577 h 375491"/>
              <a:gd name="connsiteX23" fmla="*/ 8490857 w 8817428"/>
              <a:gd name="connsiteY23" fmla="*/ 16234 h 375491"/>
              <a:gd name="connsiteX24" fmla="*/ 8817428 w 8817428"/>
              <a:gd name="connsiteY24" fmla="*/ 179520 h 375491"/>
              <a:gd name="connsiteX25" fmla="*/ 8817428 w 8817428"/>
              <a:gd name="connsiteY25" fmla="*/ 179520 h 37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817428" h="375491">
                <a:moveTo>
                  <a:pt x="0" y="190406"/>
                </a:moveTo>
                <a:cubicBezTo>
                  <a:pt x="124278" y="82455"/>
                  <a:pt x="248557" y="-25495"/>
                  <a:pt x="370114" y="5348"/>
                </a:cubicBezTo>
                <a:cubicBezTo>
                  <a:pt x="491671" y="36191"/>
                  <a:pt x="595085" y="371834"/>
                  <a:pt x="729342" y="375463"/>
                </a:cubicBezTo>
                <a:cubicBezTo>
                  <a:pt x="863599" y="379092"/>
                  <a:pt x="1039586" y="28934"/>
                  <a:pt x="1175657" y="27120"/>
                </a:cubicBezTo>
                <a:cubicBezTo>
                  <a:pt x="1311728" y="25306"/>
                  <a:pt x="1418771" y="368206"/>
                  <a:pt x="1545771" y="364577"/>
                </a:cubicBezTo>
                <a:cubicBezTo>
                  <a:pt x="1672771" y="360948"/>
                  <a:pt x="1810657" y="5348"/>
                  <a:pt x="1937657" y="5348"/>
                </a:cubicBezTo>
                <a:cubicBezTo>
                  <a:pt x="2064657" y="5348"/>
                  <a:pt x="2178957" y="364577"/>
                  <a:pt x="2307771" y="364577"/>
                </a:cubicBezTo>
                <a:cubicBezTo>
                  <a:pt x="2436585" y="364577"/>
                  <a:pt x="2587171" y="5348"/>
                  <a:pt x="2710542" y="5348"/>
                </a:cubicBezTo>
                <a:cubicBezTo>
                  <a:pt x="2833913" y="5348"/>
                  <a:pt x="2928257" y="362763"/>
                  <a:pt x="3048000" y="364577"/>
                </a:cubicBezTo>
                <a:cubicBezTo>
                  <a:pt x="3167743" y="366391"/>
                  <a:pt x="3307443" y="14420"/>
                  <a:pt x="3429000" y="16234"/>
                </a:cubicBezTo>
                <a:cubicBezTo>
                  <a:pt x="3550557" y="18048"/>
                  <a:pt x="3648528" y="377277"/>
                  <a:pt x="3777342" y="375463"/>
                </a:cubicBezTo>
                <a:cubicBezTo>
                  <a:pt x="3906156" y="373649"/>
                  <a:pt x="4071256" y="7162"/>
                  <a:pt x="4201885" y="5348"/>
                </a:cubicBezTo>
                <a:cubicBezTo>
                  <a:pt x="4332514" y="3534"/>
                  <a:pt x="4435928" y="364577"/>
                  <a:pt x="4561114" y="364577"/>
                </a:cubicBezTo>
                <a:cubicBezTo>
                  <a:pt x="4686300" y="364577"/>
                  <a:pt x="4826000" y="5348"/>
                  <a:pt x="4953000" y="5348"/>
                </a:cubicBezTo>
                <a:cubicBezTo>
                  <a:pt x="5080000" y="5348"/>
                  <a:pt x="5197928" y="364577"/>
                  <a:pt x="5323114" y="364577"/>
                </a:cubicBezTo>
                <a:cubicBezTo>
                  <a:pt x="5448300" y="364577"/>
                  <a:pt x="5584371" y="5348"/>
                  <a:pt x="5704114" y="5348"/>
                </a:cubicBezTo>
                <a:cubicBezTo>
                  <a:pt x="5823857" y="5348"/>
                  <a:pt x="5923643" y="364577"/>
                  <a:pt x="6041571" y="364577"/>
                </a:cubicBezTo>
                <a:cubicBezTo>
                  <a:pt x="6159499" y="364577"/>
                  <a:pt x="6290128" y="5348"/>
                  <a:pt x="6411685" y="5348"/>
                </a:cubicBezTo>
                <a:cubicBezTo>
                  <a:pt x="6533242" y="5348"/>
                  <a:pt x="6647543" y="364577"/>
                  <a:pt x="6770914" y="364577"/>
                </a:cubicBezTo>
                <a:cubicBezTo>
                  <a:pt x="6894285" y="364577"/>
                  <a:pt x="7033986" y="5348"/>
                  <a:pt x="7151914" y="5348"/>
                </a:cubicBezTo>
                <a:cubicBezTo>
                  <a:pt x="7269842" y="5348"/>
                  <a:pt x="7367814" y="364577"/>
                  <a:pt x="7478485" y="364577"/>
                </a:cubicBezTo>
                <a:cubicBezTo>
                  <a:pt x="7589156" y="364577"/>
                  <a:pt x="7705271" y="5348"/>
                  <a:pt x="7815942" y="5348"/>
                </a:cubicBezTo>
                <a:cubicBezTo>
                  <a:pt x="7926613" y="5348"/>
                  <a:pt x="8030028" y="362763"/>
                  <a:pt x="8142514" y="364577"/>
                </a:cubicBezTo>
                <a:cubicBezTo>
                  <a:pt x="8255000" y="366391"/>
                  <a:pt x="8378371" y="47077"/>
                  <a:pt x="8490857" y="16234"/>
                </a:cubicBezTo>
                <a:cubicBezTo>
                  <a:pt x="8603343" y="-14609"/>
                  <a:pt x="8817428" y="179520"/>
                  <a:pt x="8817428" y="179520"/>
                </a:cubicBezTo>
                <a:lnTo>
                  <a:pt x="8817428" y="17952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9366A3-42D3-634F-96E7-2F5FE1D7FE52}"/>
              </a:ext>
            </a:extLst>
          </p:cNvPr>
          <p:cNvSpPr txBox="1"/>
          <p:nvPr/>
        </p:nvSpPr>
        <p:spPr>
          <a:xfrm>
            <a:off x="278178" y="1712433"/>
            <a:ext cx="1729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  <a:br>
              <a:rPr lang="en-US" dirty="0"/>
            </a:br>
            <a:r>
              <a:rPr lang="en-US" dirty="0"/>
              <a:t>space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85E6E1-6DE2-1041-B946-E221C7701FBF}"/>
              </a:ext>
            </a:extLst>
          </p:cNvPr>
          <p:cNvSpPr txBox="1"/>
          <p:nvPr/>
        </p:nvSpPr>
        <p:spPr>
          <a:xfrm>
            <a:off x="245128" y="3089541"/>
            <a:ext cx="1762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Kernel</a:t>
            </a:r>
            <a:br>
              <a:rPr lang="en-US" dirty="0"/>
            </a:br>
            <a:r>
              <a:rPr lang="en-US" dirty="0"/>
              <a:t>Space</a:t>
            </a: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BAB3DE7B-E67D-1245-8DB2-381299EDEA2C}"/>
              </a:ext>
            </a:extLst>
          </p:cNvPr>
          <p:cNvSpPr/>
          <p:nvPr/>
        </p:nvSpPr>
        <p:spPr>
          <a:xfrm>
            <a:off x="1555051" y="1925321"/>
            <a:ext cx="164892" cy="33054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09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225087"/>
              </p:ext>
            </p:extLst>
          </p:nvPr>
        </p:nvGraphicFramePr>
        <p:xfrm>
          <a:off x="0" y="365761"/>
          <a:ext cx="12192000" cy="22860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Основные</a:t>
                      </a:r>
                      <a:r>
                        <a:rPr lang="ru-RU" sz="2400" baseline="0" dirty="0"/>
                        <a:t> цели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Доступ к ФС по сети должен быть таким же, как доступ к локальной ФС, притом даже на уровне ядра</a:t>
                      </a:r>
                      <a:r>
                        <a:rPr lang="en-US" dirty="0"/>
                        <a:t>:</a:t>
                      </a:r>
                      <a:br>
                        <a:rPr lang="en-US" dirty="0"/>
                      </a:br>
                      <a:r>
                        <a:rPr lang="en-US" b="1" dirty="0"/>
                        <a:t>NFS </a:t>
                      </a:r>
                      <a:r>
                        <a:rPr lang="ru-RU" b="1" dirty="0"/>
                        <a:t>должен предоставлять те же </a:t>
                      </a:r>
                      <a:r>
                        <a:rPr lang="ru-RU" b="1" dirty="0" err="1"/>
                        <a:t>колбеки</a:t>
                      </a:r>
                      <a:r>
                        <a:rPr lang="ru-RU" b="1" dirty="0"/>
                        <a:t> для </a:t>
                      </a:r>
                      <a:r>
                        <a:rPr lang="en-US" b="1" dirty="0"/>
                        <a:t>VFS, </a:t>
                      </a:r>
                      <a:r>
                        <a:rPr lang="ru-RU" b="1" dirty="0"/>
                        <a:t>что и локальные файловые системы</a:t>
                      </a:r>
                      <a:r>
                        <a:rPr lang="ru-RU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NFS-</a:t>
                      </a:r>
                      <a:r>
                        <a:rPr lang="ru-RU" dirty="0"/>
                        <a:t>сервер может перезагрузиться в любой момент времени, притом ядро на клиенте должно быть в состоянии продолжить использовать те же </a:t>
                      </a:r>
                      <a:r>
                        <a:rPr lang="en-US" dirty="0"/>
                        <a:t>file handles</a:t>
                      </a:r>
                      <a:r>
                        <a:rPr lang="ru-RU" dirty="0"/>
                        <a:t>.</a:t>
                      </a:r>
                      <a:br>
                        <a:rPr lang="en-US" dirty="0"/>
                      </a:br>
                      <a:endParaRPr lang="en-US" b="1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66777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ECEF881-B4FF-5B40-A40D-D91B38EC6D5E}"/>
              </a:ext>
            </a:extLst>
          </p:cNvPr>
          <p:cNvSpPr txBox="1"/>
          <p:nvPr/>
        </p:nvSpPr>
        <p:spPr>
          <a:xfrm>
            <a:off x="3837214" y="3017521"/>
            <a:ext cx="45175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t0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openat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(AT_FDCWD, “.”),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t1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openat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(t0, “dev”),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t2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openat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(t1, “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pstorage-fes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”),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t3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openat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(t2, “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main.c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”).</a:t>
            </a:r>
          </a:p>
          <a:p>
            <a:endParaRPr lang="ru-RU" dirty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68B087D-81B2-3349-94AA-C0975E8B9D38}"/>
              </a:ext>
            </a:extLst>
          </p:cNvPr>
          <p:cNvSpPr/>
          <p:nvPr/>
        </p:nvSpPr>
        <p:spPr>
          <a:xfrm>
            <a:off x="3630386" y="3857896"/>
            <a:ext cx="4931228" cy="119744"/>
          </a:xfrm>
          <a:custGeom>
            <a:avLst/>
            <a:gdLst>
              <a:gd name="connsiteX0" fmla="*/ 0 w 8817428"/>
              <a:gd name="connsiteY0" fmla="*/ 190406 h 375491"/>
              <a:gd name="connsiteX1" fmla="*/ 370114 w 8817428"/>
              <a:gd name="connsiteY1" fmla="*/ 5348 h 375491"/>
              <a:gd name="connsiteX2" fmla="*/ 729342 w 8817428"/>
              <a:gd name="connsiteY2" fmla="*/ 375463 h 375491"/>
              <a:gd name="connsiteX3" fmla="*/ 1175657 w 8817428"/>
              <a:gd name="connsiteY3" fmla="*/ 27120 h 375491"/>
              <a:gd name="connsiteX4" fmla="*/ 1545771 w 8817428"/>
              <a:gd name="connsiteY4" fmla="*/ 364577 h 375491"/>
              <a:gd name="connsiteX5" fmla="*/ 1937657 w 8817428"/>
              <a:gd name="connsiteY5" fmla="*/ 5348 h 375491"/>
              <a:gd name="connsiteX6" fmla="*/ 2307771 w 8817428"/>
              <a:gd name="connsiteY6" fmla="*/ 364577 h 375491"/>
              <a:gd name="connsiteX7" fmla="*/ 2710542 w 8817428"/>
              <a:gd name="connsiteY7" fmla="*/ 5348 h 375491"/>
              <a:gd name="connsiteX8" fmla="*/ 3048000 w 8817428"/>
              <a:gd name="connsiteY8" fmla="*/ 364577 h 375491"/>
              <a:gd name="connsiteX9" fmla="*/ 3429000 w 8817428"/>
              <a:gd name="connsiteY9" fmla="*/ 16234 h 375491"/>
              <a:gd name="connsiteX10" fmla="*/ 3777342 w 8817428"/>
              <a:gd name="connsiteY10" fmla="*/ 375463 h 375491"/>
              <a:gd name="connsiteX11" fmla="*/ 4201885 w 8817428"/>
              <a:gd name="connsiteY11" fmla="*/ 5348 h 375491"/>
              <a:gd name="connsiteX12" fmla="*/ 4561114 w 8817428"/>
              <a:gd name="connsiteY12" fmla="*/ 364577 h 375491"/>
              <a:gd name="connsiteX13" fmla="*/ 4953000 w 8817428"/>
              <a:gd name="connsiteY13" fmla="*/ 5348 h 375491"/>
              <a:gd name="connsiteX14" fmla="*/ 5323114 w 8817428"/>
              <a:gd name="connsiteY14" fmla="*/ 364577 h 375491"/>
              <a:gd name="connsiteX15" fmla="*/ 5704114 w 8817428"/>
              <a:gd name="connsiteY15" fmla="*/ 5348 h 375491"/>
              <a:gd name="connsiteX16" fmla="*/ 6041571 w 8817428"/>
              <a:gd name="connsiteY16" fmla="*/ 364577 h 375491"/>
              <a:gd name="connsiteX17" fmla="*/ 6411685 w 8817428"/>
              <a:gd name="connsiteY17" fmla="*/ 5348 h 375491"/>
              <a:gd name="connsiteX18" fmla="*/ 6770914 w 8817428"/>
              <a:gd name="connsiteY18" fmla="*/ 364577 h 375491"/>
              <a:gd name="connsiteX19" fmla="*/ 7151914 w 8817428"/>
              <a:gd name="connsiteY19" fmla="*/ 5348 h 375491"/>
              <a:gd name="connsiteX20" fmla="*/ 7478485 w 8817428"/>
              <a:gd name="connsiteY20" fmla="*/ 364577 h 375491"/>
              <a:gd name="connsiteX21" fmla="*/ 7815942 w 8817428"/>
              <a:gd name="connsiteY21" fmla="*/ 5348 h 375491"/>
              <a:gd name="connsiteX22" fmla="*/ 8142514 w 8817428"/>
              <a:gd name="connsiteY22" fmla="*/ 364577 h 375491"/>
              <a:gd name="connsiteX23" fmla="*/ 8490857 w 8817428"/>
              <a:gd name="connsiteY23" fmla="*/ 16234 h 375491"/>
              <a:gd name="connsiteX24" fmla="*/ 8817428 w 8817428"/>
              <a:gd name="connsiteY24" fmla="*/ 179520 h 375491"/>
              <a:gd name="connsiteX25" fmla="*/ 8817428 w 8817428"/>
              <a:gd name="connsiteY25" fmla="*/ 179520 h 37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817428" h="375491">
                <a:moveTo>
                  <a:pt x="0" y="190406"/>
                </a:moveTo>
                <a:cubicBezTo>
                  <a:pt x="124278" y="82455"/>
                  <a:pt x="248557" y="-25495"/>
                  <a:pt x="370114" y="5348"/>
                </a:cubicBezTo>
                <a:cubicBezTo>
                  <a:pt x="491671" y="36191"/>
                  <a:pt x="595085" y="371834"/>
                  <a:pt x="729342" y="375463"/>
                </a:cubicBezTo>
                <a:cubicBezTo>
                  <a:pt x="863599" y="379092"/>
                  <a:pt x="1039586" y="28934"/>
                  <a:pt x="1175657" y="27120"/>
                </a:cubicBezTo>
                <a:cubicBezTo>
                  <a:pt x="1311728" y="25306"/>
                  <a:pt x="1418771" y="368206"/>
                  <a:pt x="1545771" y="364577"/>
                </a:cubicBezTo>
                <a:cubicBezTo>
                  <a:pt x="1672771" y="360948"/>
                  <a:pt x="1810657" y="5348"/>
                  <a:pt x="1937657" y="5348"/>
                </a:cubicBezTo>
                <a:cubicBezTo>
                  <a:pt x="2064657" y="5348"/>
                  <a:pt x="2178957" y="364577"/>
                  <a:pt x="2307771" y="364577"/>
                </a:cubicBezTo>
                <a:cubicBezTo>
                  <a:pt x="2436585" y="364577"/>
                  <a:pt x="2587171" y="5348"/>
                  <a:pt x="2710542" y="5348"/>
                </a:cubicBezTo>
                <a:cubicBezTo>
                  <a:pt x="2833913" y="5348"/>
                  <a:pt x="2928257" y="362763"/>
                  <a:pt x="3048000" y="364577"/>
                </a:cubicBezTo>
                <a:cubicBezTo>
                  <a:pt x="3167743" y="366391"/>
                  <a:pt x="3307443" y="14420"/>
                  <a:pt x="3429000" y="16234"/>
                </a:cubicBezTo>
                <a:cubicBezTo>
                  <a:pt x="3550557" y="18048"/>
                  <a:pt x="3648528" y="377277"/>
                  <a:pt x="3777342" y="375463"/>
                </a:cubicBezTo>
                <a:cubicBezTo>
                  <a:pt x="3906156" y="373649"/>
                  <a:pt x="4071256" y="7162"/>
                  <a:pt x="4201885" y="5348"/>
                </a:cubicBezTo>
                <a:cubicBezTo>
                  <a:pt x="4332514" y="3534"/>
                  <a:pt x="4435928" y="364577"/>
                  <a:pt x="4561114" y="364577"/>
                </a:cubicBezTo>
                <a:cubicBezTo>
                  <a:pt x="4686300" y="364577"/>
                  <a:pt x="4826000" y="5348"/>
                  <a:pt x="4953000" y="5348"/>
                </a:cubicBezTo>
                <a:cubicBezTo>
                  <a:pt x="5080000" y="5348"/>
                  <a:pt x="5197928" y="364577"/>
                  <a:pt x="5323114" y="364577"/>
                </a:cubicBezTo>
                <a:cubicBezTo>
                  <a:pt x="5448300" y="364577"/>
                  <a:pt x="5584371" y="5348"/>
                  <a:pt x="5704114" y="5348"/>
                </a:cubicBezTo>
                <a:cubicBezTo>
                  <a:pt x="5823857" y="5348"/>
                  <a:pt x="5923643" y="364577"/>
                  <a:pt x="6041571" y="364577"/>
                </a:cubicBezTo>
                <a:cubicBezTo>
                  <a:pt x="6159499" y="364577"/>
                  <a:pt x="6290128" y="5348"/>
                  <a:pt x="6411685" y="5348"/>
                </a:cubicBezTo>
                <a:cubicBezTo>
                  <a:pt x="6533242" y="5348"/>
                  <a:pt x="6647543" y="364577"/>
                  <a:pt x="6770914" y="364577"/>
                </a:cubicBezTo>
                <a:cubicBezTo>
                  <a:pt x="6894285" y="364577"/>
                  <a:pt x="7033986" y="5348"/>
                  <a:pt x="7151914" y="5348"/>
                </a:cubicBezTo>
                <a:cubicBezTo>
                  <a:pt x="7269842" y="5348"/>
                  <a:pt x="7367814" y="364577"/>
                  <a:pt x="7478485" y="364577"/>
                </a:cubicBezTo>
                <a:cubicBezTo>
                  <a:pt x="7589156" y="364577"/>
                  <a:pt x="7705271" y="5348"/>
                  <a:pt x="7815942" y="5348"/>
                </a:cubicBezTo>
                <a:cubicBezTo>
                  <a:pt x="7926613" y="5348"/>
                  <a:pt x="8030028" y="362763"/>
                  <a:pt x="8142514" y="364577"/>
                </a:cubicBezTo>
                <a:cubicBezTo>
                  <a:pt x="8255000" y="366391"/>
                  <a:pt x="8378371" y="47077"/>
                  <a:pt x="8490857" y="16234"/>
                </a:cubicBezTo>
                <a:cubicBezTo>
                  <a:pt x="8603343" y="-14609"/>
                  <a:pt x="8817428" y="179520"/>
                  <a:pt x="8817428" y="179520"/>
                </a:cubicBezTo>
                <a:lnTo>
                  <a:pt x="8817428" y="179520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19F029-62C1-AB47-9DF9-0DD068A4F34B}"/>
              </a:ext>
            </a:extLst>
          </p:cNvPr>
          <p:cNvSpPr txBox="1"/>
          <p:nvPr/>
        </p:nvSpPr>
        <p:spPr>
          <a:xfrm>
            <a:off x="8643257" y="3574869"/>
            <a:ext cx="3222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Сервер перезапустился, но </a:t>
            </a:r>
            <a:r>
              <a:rPr lang="en-US" dirty="0"/>
              <a:t>t2 </a:t>
            </a:r>
            <a:r>
              <a:rPr lang="ru-RU" dirty="0"/>
              <a:t>должен остаться валидным</a:t>
            </a:r>
          </a:p>
        </p:txBody>
      </p:sp>
    </p:spTree>
    <p:extLst>
      <p:ext uri="{BB962C8B-B14F-4D97-AF65-F5344CB8AC3E}">
        <p14:creationId xmlns:p14="http://schemas.microsoft.com/office/powerpoint/2010/main" val="1999071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952822"/>
              </p:ext>
            </p:extLst>
          </p:nvPr>
        </p:nvGraphicFramePr>
        <p:xfrm>
          <a:off x="0" y="365761"/>
          <a:ext cx="12192000" cy="22860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Основные</a:t>
                      </a:r>
                      <a:r>
                        <a:rPr lang="ru-RU" sz="2400" baseline="0" dirty="0"/>
                        <a:t> цели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Доступ к ФС по сети должен быть таким же, как доступ к локальной ФС, притом даже на уровне ядра</a:t>
                      </a:r>
                      <a:r>
                        <a:rPr lang="en-US" dirty="0"/>
                        <a:t>:</a:t>
                      </a:r>
                      <a:br>
                        <a:rPr lang="en-US" dirty="0"/>
                      </a:br>
                      <a:r>
                        <a:rPr lang="en-US" b="1" dirty="0"/>
                        <a:t>NFS </a:t>
                      </a:r>
                      <a:r>
                        <a:rPr lang="ru-RU" b="1" dirty="0"/>
                        <a:t>должен предоставлять те же </a:t>
                      </a:r>
                      <a:r>
                        <a:rPr lang="ru-RU" b="1" dirty="0" err="1"/>
                        <a:t>колбеки</a:t>
                      </a:r>
                      <a:r>
                        <a:rPr lang="ru-RU" b="1" dirty="0"/>
                        <a:t> для </a:t>
                      </a:r>
                      <a:r>
                        <a:rPr lang="en-US" b="1" dirty="0"/>
                        <a:t>VFS, </a:t>
                      </a:r>
                      <a:r>
                        <a:rPr lang="ru-RU" b="1" dirty="0"/>
                        <a:t>что и локальные файловые системы</a:t>
                      </a:r>
                      <a:r>
                        <a:rPr lang="ru-RU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NFS-</a:t>
                      </a:r>
                      <a:r>
                        <a:rPr lang="ru-RU" dirty="0"/>
                        <a:t>сервер может перезагрузиться в любой момент времени, притом ядро на клиенте должно быть в состоянии продолжить использовать те же </a:t>
                      </a:r>
                      <a:r>
                        <a:rPr lang="en-US" dirty="0"/>
                        <a:t>file handles</a:t>
                      </a:r>
                      <a:r>
                        <a:rPr lang="ru-RU" dirty="0"/>
                        <a:t>.</a:t>
                      </a:r>
                      <a:r>
                        <a:rPr lang="en-US" dirty="0"/>
                        <a:t>:</a:t>
                      </a:r>
                      <a:br>
                        <a:rPr lang="en-US" dirty="0"/>
                      </a:br>
                      <a:r>
                        <a:rPr lang="en-US" b="1" dirty="0"/>
                        <a:t>File handles </a:t>
                      </a:r>
                      <a:r>
                        <a:rPr lang="ru-RU" b="1" dirty="0"/>
                        <a:t>должны переживать остановку</a:t>
                      </a:r>
                      <a:r>
                        <a:rPr lang="en-US" b="1" dirty="0"/>
                        <a:t>/</a:t>
                      </a:r>
                      <a:r>
                        <a:rPr lang="ru-RU" b="1" dirty="0"/>
                        <a:t>запуск </a:t>
                      </a:r>
                      <a:r>
                        <a:rPr lang="en-US" b="1" dirty="0"/>
                        <a:t>NFS-</a:t>
                      </a:r>
                      <a:r>
                        <a:rPr lang="ru-RU" b="1" dirty="0"/>
                        <a:t>сервера.</a:t>
                      </a:r>
                      <a:br>
                        <a:rPr lang="en-US" b="1" dirty="0"/>
                      </a:br>
                      <a:r>
                        <a:rPr lang="ru-RU" b="1" dirty="0"/>
                        <a:t>Многие операции вроде </a:t>
                      </a:r>
                      <a:r>
                        <a:rPr lang="en-US" b="1" dirty="0"/>
                        <a:t>create() </a:t>
                      </a:r>
                      <a:r>
                        <a:rPr lang="ru-RU" b="1" dirty="0"/>
                        <a:t>можно подтверждать клиенту только после </a:t>
                      </a:r>
                      <a:r>
                        <a:rPr lang="en-US" b="1" dirty="0" err="1"/>
                        <a:t>syncfs</a:t>
                      </a:r>
                      <a:r>
                        <a:rPr lang="en-US" b="1" dirty="0"/>
                        <a:t>().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66777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ECEF881-B4FF-5B40-A40D-D91B38EC6D5E}"/>
              </a:ext>
            </a:extLst>
          </p:cNvPr>
          <p:cNvSpPr txBox="1"/>
          <p:nvPr/>
        </p:nvSpPr>
        <p:spPr>
          <a:xfrm>
            <a:off x="3837214" y="3017521"/>
            <a:ext cx="45175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t0 =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openat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(AT_FDCWD, “.”),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t1 =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openat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(t0, “dev”),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t2 =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openat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(t1, “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pstorage-fes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”),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t3 =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openat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(t2, “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main.c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”).</a:t>
            </a:r>
          </a:p>
          <a:p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68B087D-81B2-3349-94AA-C0975E8B9D38}"/>
              </a:ext>
            </a:extLst>
          </p:cNvPr>
          <p:cNvSpPr/>
          <p:nvPr/>
        </p:nvSpPr>
        <p:spPr>
          <a:xfrm>
            <a:off x="3630386" y="3857896"/>
            <a:ext cx="4931228" cy="119744"/>
          </a:xfrm>
          <a:custGeom>
            <a:avLst/>
            <a:gdLst>
              <a:gd name="connsiteX0" fmla="*/ 0 w 8817428"/>
              <a:gd name="connsiteY0" fmla="*/ 190406 h 375491"/>
              <a:gd name="connsiteX1" fmla="*/ 370114 w 8817428"/>
              <a:gd name="connsiteY1" fmla="*/ 5348 h 375491"/>
              <a:gd name="connsiteX2" fmla="*/ 729342 w 8817428"/>
              <a:gd name="connsiteY2" fmla="*/ 375463 h 375491"/>
              <a:gd name="connsiteX3" fmla="*/ 1175657 w 8817428"/>
              <a:gd name="connsiteY3" fmla="*/ 27120 h 375491"/>
              <a:gd name="connsiteX4" fmla="*/ 1545771 w 8817428"/>
              <a:gd name="connsiteY4" fmla="*/ 364577 h 375491"/>
              <a:gd name="connsiteX5" fmla="*/ 1937657 w 8817428"/>
              <a:gd name="connsiteY5" fmla="*/ 5348 h 375491"/>
              <a:gd name="connsiteX6" fmla="*/ 2307771 w 8817428"/>
              <a:gd name="connsiteY6" fmla="*/ 364577 h 375491"/>
              <a:gd name="connsiteX7" fmla="*/ 2710542 w 8817428"/>
              <a:gd name="connsiteY7" fmla="*/ 5348 h 375491"/>
              <a:gd name="connsiteX8" fmla="*/ 3048000 w 8817428"/>
              <a:gd name="connsiteY8" fmla="*/ 364577 h 375491"/>
              <a:gd name="connsiteX9" fmla="*/ 3429000 w 8817428"/>
              <a:gd name="connsiteY9" fmla="*/ 16234 h 375491"/>
              <a:gd name="connsiteX10" fmla="*/ 3777342 w 8817428"/>
              <a:gd name="connsiteY10" fmla="*/ 375463 h 375491"/>
              <a:gd name="connsiteX11" fmla="*/ 4201885 w 8817428"/>
              <a:gd name="connsiteY11" fmla="*/ 5348 h 375491"/>
              <a:gd name="connsiteX12" fmla="*/ 4561114 w 8817428"/>
              <a:gd name="connsiteY12" fmla="*/ 364577 h 375491"/>
              <a:gd name="connsiteX13" fmla="*/ 4953000 w 8817428"/>
              <a:gd name="connsiteY13" fmla="*/ 5348 h 375491"/>
              <a:gd name="connsiteX14" fmla="*/ 5323114 w 8817428"/>
              <a:gd name="connsiteY14" fmla="*/ 364577 h 375491"/>
              <a:gd name="connsiteX15" fmla="*/ 5704114 w 8817428"/>
              <a:gd name="connsiteY15" fmla="*/ 5348 h 375491"/>
              <a:gd name="connsiteX16" fmla="*/ 6041571 w 8817428"/>
              <a:gd name="connsiteY16" fmla="*/ 364577 h 375491"/>
              <a:gd name="connsiteX17" fmla="*/ 6411685 w 8817428"/>
              <a:gd name="connsiteY17" fmla="*/ 5348 h 375491"/>
              <a:gd name="connsiteX18" fmla="*/ 6770914 w 8817428"/>
              <a:gd name="connsiteY18" fmla="*/ 364577 h 375491"/>
              <a:gd name="connsiteX19" fmla="*/ 7151914 w 8817428"/>
              <a:gd name="connsiteY19" fmla="*/ 5348 h 375491"/>
              <a:gd name="connsiteX20" fmla="*/ 7478485 w 8817428"/>
              <a:gd name="connsiteY20" fmla="*/ 364577 h 375491"/>
              <a:gd name="connsiteX21" fmla="*/ 7815942 w 8817428"/>
              <a:gd name="connsiteY21" fmla="*/ 5348 h 375491"/>
              <a:gd name="connsiteX22" fmla="*/ 8142514 w 8817428"/>
              <a:gd name="connsiteY22" fmla="*/ 364577 h 375491"/>
              <a:gd name="connsiteX23" fmla="*/ 8490857 w 8817428"/>
              <a:gd name="connsiteY23" fmla="*/ 16234 h 375491"/>
              <a:gd name="connsiteX24" fmla="*/ 8817428 w 8817428"/>
              <a:gd name="connsiteY24" fmla="*/ 179520 h 375491"/>
              <a:gd name="connsiteX25" fmla="*/ 8817428 w 8817428"/>
              <a:gd name="connsiteY25" fmla="*/ 179520 h 37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817428" h="375491">
                <a:moveTo>
                  <a:pt x="0" y="190406"/>
                </a:moveTo>
                <a:cubicBezTo>
                  <a:pt x="124278" y="82455"/>
                  <a:pt x="248557" y="-25495"/>
                  <a:pt x="370114" y="5348"/>
                </a:cubicBezTo>
                <a:cubicBezTo>
                  <a:pt x="491671" y="36191"/>
                  <a:pt x="595085" y="371834"/>
                  <a:pt x="729342" y="375463"/>
                </a:cubicBezTo>
                <a:cubicBezTo>
                  <a:pt x="863599" y="379092"/>
                  <a:pt x="1039586" y="28934"/>
                  <a:pt x="1175657" y="27120"/>
                </a:cubicBezTo>
                <a:cubicBezTo>
                  <a:pt x="1311728" y="25306"/>
                  <a:pt x="1418771" y="368206"/>
                  <a:pt x="1545771" y="364577"/>
                </a:cubicBezTo>
                <a:cubicBezTo>
                  <a:pt x="1672771" y="360948"/>
                  <a:pt x="1810657" y="5348"/>
                  <a:pt x="1937657" y="5348"/>
                </a:cubicBezTo>
                <a:cubicBezTo>
                  <a:pt x="2064657" y="5348"/>
                  <a:pt x="2178957" y="364577"/>
                  <a:pt x="2307771" y="364577"/>
                </a:cubicBezTo>
                <a:cubicBezTo>
                  <a:pt x="2436585" y="364577"/>
                  <a:pt x="2587171" y="5348"/>
                  <a:pt x="2710542" y="5348"/>
                </a:cubicBezTo>
                <a:cubicBezTo>
                  <a:pt x="2833913" y="5348"/>
                  <a:pt x="2928257" y="362763"/>
                  <a:pt x="3048000" y="364577"/>
                </a:cubicBezTo>
                <a:cubicBezTo>
                  <a:pt x="3167743" y="366391"/>
                  <a:pt x="3307443" y="14420"/>
                  <a:pt x="3429000" y="16234"/>
                </a:cubicBezTo>
                <a:cubicBezTo>
                  <a:pt x="3550557" y="18048"/>
                  <a:pt x="3648528" y="377277"/>
                  <a:pt x="3777342" y="375463"/>
                </a:cubicBezTo>
                <a:cubicBezTo>
                  <a:pt x="3906156" y="373649"/>
                  <a:pt x="4071256" y="7162"/>
                  <a:pt x="4201885" y="5348"/>
                </a:cubicBezTo>
                <a:cubicBezTo>
                  <a:pt x="4332514" y="3534"/>
                  <a:pt x="4435928" y="364577"/>
                  <a:pt x="4561114" y="364577"/>
                </a:cubicBezTo>
                <a:cubicBezTo>
                  <a:pt x="4686300" y="364577"/>
                  <a:pt x="4826000" y="5348"/>
                  <a:pt x="4953000" y="5348"/>
                </a:cubicBezTo>
                <a:cubicBezTo>
                  <a:pt x="5080000" y="5348"/>
                  <a:pt x="5197928" y="364577"/>
                  <a:pt x="5323114" y="364577"/>
                </a:cubicBezTo>
                <a:cubicBezTo>
                  <a:pt x="5448300" y="364577"/>
                  <a:pt x="5584371" y="5348"/>
                  <a:pt x="5704114" y="5348"/>
                </a:cubicBezTo>
                <a:cubicBezTo>
                  <a:pt x="5823857" y="5348"/>
                  <a:pt x="5923643" y="364577"/>
                  <a:pt x="6041571" y="364577"/>
                </a:cubicBezTo>
                <a:cubicBezTo>
                  <a:pt x="6159499" y="364577"/>
                  <a:pt x="6290128" y="5348"/>
                  <a:pt x="6411685" y="5348"/>
                </a:cubicBezTo>
                <a:cubicBezTo>
                  <a:pt x="6533242" y="5348"/>
                  <a:pt x="6647543" y="364577"/>
                  <a:pt x="6770914" y="364577"/>
                </a:cubicBezTo>
                <a:cubicBezTo>
                  <a:pt x="6894285" y="364577"/>
                  <a:pt x="7033986" y="5348"/>
                  <a:pt x="7151914" y="5348"/>
                </a:cubicBezTo>
                <a:cubicBezTo>
                  <a:pt x="7269842" y="5348"/>
                  <a:pt x="7367814" y="364577"/>
                  <a:pt x="7478485" y="364577"/>
                </a:cubicBezTo>
                <a:cubicBezTo>
                  <a:pt x="7589156" y="364577"/>
                  <a:pt x="7705271" y="5348"/>
                  <a:pt x="7815942" y="5348"/>
                </a:cubicBezTo>
                <a:cubicBezTo>
                  <a:pt x="7926613" y="5348"/>
                  <a:pt x="8030028" y="362763"/>
                  <a:pt x="8142514" y="364577"/>
                </a:cubicBezTo>
                <a:cubicBezTo>
                  <a:pt x="8255000" y="366391"/>
                  <a:pt x="8378371" y="47077"/>
                  <a:pt x="8490857" y="16234"/>
                </a:cubicBezTo>
                <a:cubicBezTo>
                  <a:pt x="8603343" y="-14609"/>
                  <a:pt x="8817428" y="179520"/>
                  <a:pt x="8817428" y="179520"/>
                </a:cubicBezTo>
                <a:lnTo>
                  <a:pt x="8817428" y="179520"/>
                </a:lnTo>
              </a:path>
            </a:pathLst>
          </a:custGeom>
          <a:noFill/>
          <a:ln w="38100">
            <a:solidFill>
              <a:srgbClr val="FFA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19F029-62C1-AB47-9DF9-0DD068A4F34B}"/>
              </a:ext>
            </a:extLst>
          </p:cNvPr>
          <p:cNvSpPr txBox="1"/>
          <p:nvPr/>
        </p:nvSpPr>
        <p:spPr>
          <a:xfrm>
            <a:off x="8643257" y="3574869"/>
            <a:ext cx="3222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Сервер перезапустился, но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t2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должен остаться валидным</a:t>
            </a:r>
          </a:p>
        </p:txBody>
      </p:sp>
    </p:spTree>
    <p:extLst>
      <p:ext uri="{BB962C8B-B14F-4D97-AF65-F5344CB8AC3E}">
        <p14:creationId xmlns:p14="http://schemas.microsoft.com/office/powerpoint/2010/main" val="389688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867268"/>
              </p:ext>
            </p:extLst>
          </p:nvPr>
        </p:nvGraphicFramePr>
        <p:xfrm>
          <a:off x="0" y="365761"/>
          <a:ext cx="12192000" cy="2194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Stateless server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="1" dirty="0"/>
                        <a:t>File handles </a:t>
                      </a:r>
                      <a:r>
                        <a:rPr lang="ru-RU" b="1" dirty="0"/>
                        <a:t>должны переживать остановку</a:t>
                      </a:r>
                      <a:r>
                        <a:rPr lang="en-US" b="1" dirty="0"/>
                        <a:t>/</a:t>
                      </a:r>
                      <a:r>
                        <a:rPr lang="ru-RU" b="1" dirty="0"/>
                        <a:t>запуск </a:t>
                      </a:r>
                      <a:r>
                        <a:rPr lang="en-US" b="1" dirty="0"/>
                        <a:t>NFS-</a:t>
                      </a:r>
                      <a:r>
                        <a:rPr lang="ru-RU" b="1" dirty="0"/>
                        <a:t>сервера.</a:t>
                      </a:r>
                      <a:endParaRPr lang="ru-RU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aseline="0" dirty="0"/>
                        <a:t>Один из способов сделать так, чтобы состояние сервера сохранялось при перезапуске – это не хранить никакого состояния.</a:t>
                      </a:r>
                      <a:endParaRPr lang="en-US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2065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365761"/>
          <a:ext cx="12192000" cy="2194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Stateless server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="1" dirty="0"/>
                        <a:t>File handles </a:t>
                      </a:r>
                      <a:r>
                        <a:rPr lang="ru-RU" b="1" dirty="0"/>
                        <a:t>должны переживать остановку</a:t>
                      </a:r>
                      <a:r>
                        <a:rPr lang="en-US" b="1" dirty="0"/>
                        <a:t>/</a:t>
                      </a:r>
                      <a:r>
                        <a:rPr lang="ru-RU" b="1" dirty="0"/>
                        <a:t>запуск </a:t>
                      </a:r>
                      <a:r>
                        <a:rPr lang="en-US" b="1" dirty="0"/>
                        <a:t>NFS-</a:t>
                      </a:r>
                      <a:r>
                        <a:rPr lang="ru-RU" b="1" dirty="0"/>
                        <a:t>сервера.</a:t>
                      </a:r>
                      <a:endParaRPr lang="ru-RU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aseline="0" dirty="0"/>
                        <a:t>Один из способов сделать так, чтобы состояние сервера сохранялось при перезапуске – это не хранить никакого состояния.</a:t>
                      </a:r>
                      <a:endParaRPr lang="en-US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aseline="0" dirty="0"/>
                        <a:t>Семантика </a:t>
                      </a:r>
                      <a:r>
                        <a:rPr lang="en-US" baseline="0" dirty="0"/>
                        <a:t>Unix File System </a:t>
                      </a:r>
                      <a:r>
                        <a:rPr lang="ru-RU" baseline="0" dirty="0"/>
                        <a:t>позволяет этого добиться: в качестве </a:t>
                      </a:r>
                      <a:r>
                        <a:rPr lang="en-US" baseline="0" dirty="0"/>
                        <a:t>file handle </a:t>
                      </a:r>
                      <a:r>
                        <a:rPr lang="ru-RU" baseline="0" dirty="0"/>
                        <a:t>достаточно использовать номер </a:t>
                      </a:r>
                      <a:r>
                        <a:rPr lang="ru-RU" baseline="0" dirty="0" err="1"/>
                        <a:t>иноды</a:t>
                      </a:r>
                      <a:r>
                        <a:rPr lang="en-US" baseline="0" dirty="0"/>
                        <a:t>*</a:t>
                      </a:r>
                      <a:r>
                        <a:rPr lang="ru-RU" baseline="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25050B5-9A22-074F-BA66-06CDD0C7B9CE}"/>
              </a:ext>
            </a:extLst>
          </p:cNvPr>
          <p:cNvSpPr txBox="1"/>
          <p:nvPr/>
        </p:nvSpPr>
        <p:spPr>
          <a:xfrm>
            <a:off x="0" y="6137365"/>
            <a:ext cx="11778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>
                <a:solidFill>
                  <a:schemeClr val="bg1">
                    <a:lumMod val="75000"/>
                  </a:schemeClr>
                </a:solidFill>
              </a:rPr>
              <a:t>* Как быть со сценарием удаления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ru-RU" i="1" dirty="0">
                <a:solidFill>
                  <a:schemeClr val="bg1">
                    <a:lumMod val="75000"/>
                  </a:schemeClr>
                </a:solidFill>
              </a:rPr>
              <a:t>создания файла, которые </a:t>
            </a:r>
            <a:r>
              <a:rPr lang="ru-RU" i="1" dirty="0" err="1">
                <a:solidFill>
                  <a:schemeClr val="bg1">
                    <a:lumMod val="75000"/>
                  </a:schemeClr>
                </a:solidFill>
              </a:rPr>
              <a:t>переиспользуют</a:t>
            </a:r>
            <a:r>
              <a:rPr lang="ru-RU" i="1" dirty="0">
                <a:solidFill>
                  <a:schemeClr val="bg1">
                    <a:lumMod val="75000"/>
                  </a:schemeClr>
                </a:solidFill>
              </a:rPr>
              <a:t> номер </a:t>
            </a:r>
            <a:r>
              <a:rPr lang="ru-RU" i="1" dirty="0" err="1">
                <a:solidFill>
                  <a:schemeClr val="bg1">
                    <a:lumMod val="75000"/>
                  </a:schemeClr>
                </a:solidFill>
              </a:rPr>
              <a:t>иноды</a:t>
            </a:r>
            <a:r>
              <a:rPr lang="ru-RU" i="1" dirty="0">
                <a:solidFill>
                  <a:schemeClr val="bg1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82292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348290"/>
              </p:ext>
            </p:extLst>
          </p:nvPr>
        </p:nvGraphicFramePr>
        <p:xfrm>
          <a:off x="2032000" y="1024466"/>
          <a:ext cx="8128000" cy="1493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3200" dirty="0"/>
                        <a:t>Сегодня мы поговорим про </a:t>
                      </a:r>
                      <a:r>
                        <a:rPr lang="en-US" sz="3200" dirty="0"/>
                        <a:t>NFS</a:t>
                      </a:r>
                      <a:endParaRPr lang="ru-R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NFS (Network File System) – </a:t>
                      </a:r>
                      <a:r>
                        <a:rPr lang="ru-RU" dirty="0"/>
                        <a:t>механизм</a:t>
                      </a:r>
                      <a:r>
                        <a:rPr lang="ru-RU" baseline="0" dirty="0"/>
                        <a:t> для того, чтобы локальную ФС одного компьютера сделать доступной по сети.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8895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645060"/>
              </p:ext>
            </p:extLst>
          </p:nvPr>
        </p:nvGraphicFramePr>
        <p:xfrm>
          <a:off x="0" y="365761"/>
          <a:ext cx="12192000" cy="3657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Stateless server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="1" dirty="0"/>
                        <a:t>File handles </a:t>
                      </a:r>
                      <a:r>
                        <a:rPr lang="ru-RU" b="1" dirty="0"/>
                        <a:t>должны переживать остановку</a:t>
                      </a:r>
                      <a:r>
                        <a:rPr lang="en-US" b="1" dirty="0"/>
                        <a:t>/</a:t>
                      </a:r>
                      <a:r>
                        <a:rPr lang="ru-RU" b="1" dirty="0"/>
                        <a:t>запуск </a:t>
                      </a:r>
                      <a:r>
                        <a:rPr lang="en-US" b="1" dirty="0"/>
                        <a:t>NFS-</a:t>
                      </a:r>
                      <a:r>
                        <a:rPr lang="ru-RU" b="1" dirty="0"/>
                        <a:t>сервера.</a:t>
                      </a:r>
                      <a:endParaRPr lang="ru-RU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aseline="0" dirty="0"/>
                        <a:t>Один из способов сделать так, чтобы состояние сервера сохранялось при перезапуске – это не хранить никакого состояния.</a:t>
                      </a:r>
                      <a:endParaRPr lang="en-US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aseline="0" dirty="0"/>
                        <a:t>Семантика </a:t>
                      </a:r>
                      <a:r>
                        <a:rPr lang="en-US" baseline="0" dirty="0"/>
                        <a:t>Unix File System </a:t>
                      </a:r>
                      <a:r>
                        <a:rPr lang="ru-RU" baseline="0" dirty="0"/>
                        <a:t>позволяет этого добиться: в качестве </a:t>
                      </a:r>
                      <a:r>
                        <a:rPr lang="en-US" baseline="0" dirty="0"/>
                        <a:t>file handle </a:t>
                      </a:r>
                      <a:r>
                        <a:rPr lang="ru-RU" baseline="0" dirty="0"/>
                        <a:t>достаточно использовать номер </a:t>
                      </a:r>
                      <a:r>
                        <a:rPr lang="ru-RU" baseline="0" dirty="0" err="1"/>
                        <a:t>иноды</a:t>
                      </a:r>
                      <a:r>
                        <a:rPr lang="en-US" baseline="0" dirty="0"/>
                        <a:t>*</a:t>
                      </a:r>
                      <a:r>
                        <a:rPr lang="ru-RU" baseline="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="1" baseline="0" dirty="0"/>
                        <a:t>Проблема</a:t>
                      </a:r>
                      <a:r>
                        <a:rPr lang="ru-RU" baseline="0" dirty="0"/>
                        <a:t>: доступ к файлам по номеру </a:t>
                      </a:r>
                      <a:r>
                        <a:rPr lang="ru-RU" baseline="0" dirty="0" err="1"/>
                        <a:t>иноды</a:t>
                      </a:r>
                      <a:r>
                        <a:rPr lang="ru-RU" baseline="0" dirty="0"/>
                        <a:t> напрямую доступен только ядру и изначально </a:t>
                      </a:r>
                      <a:r>
                        <a:rPr lang="en-US" baseline="0" dirty="0"/>
                        <a:t>NFS-</a:t>
                      </a:r>
                      <a:r>
                        <a:rPr lang="ru-RU" baseline="0" dirty="0"/>
                        <a:t>сервер в </a:t>
                      </a:r>
                      <a:r>
                        <a:rPr lang="en-US" baseline="0" dirty="0"/>
                        <a:t>Linux </a:t>
                      </a:r>
                      <a:r>
                        <a:rPr lang="ru-RU" baseline="0" dirty="0"/>
                        <a:t>был реализован в ядре. Можно ли сделать </a:t>
                      </a:r>
                      <a:r>
                        <a:rPr lang="en-US" baseline="0" dirty="0"/>
                        <a:t>NFS-</a:t>
                      </a:r>
                      <a:r>
                        <a:rPr lang="ru-RU" baseline="0" dirty="0"/>
                        <a:t>сервер пользовательским приложением?</a:t>
                      </a:r>
                      <a:endParaRPr lang="en-US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63432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25050B5-9A22-074F-BA66-06CDD0C7B9CE}"/>
              </a:ext>
            </a:extLst>
          </p:cNvPr>
          <p:cNvSpPr txBox="1"/>
          <p:nvPr/>
        </p:nvSpPr>
        <p:spPr>
          <a:xfrm>
            <a:off x="0" y="6137365"/>
            <a:ext cx="11778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>
                <a:solidFill>
                  <a:schemeClr val="bg1">
                    <a:lumMod val="75000"/>
                  </a:schemeClr>
                </a:solidFill>
              </a:rPr>
              <a:t>* Как быть со сценарием удаления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ru-RU" i="1" dirty="0">
                <a:solidFill>
                  <a:schemeClr val="bg1">
                    <a:lumMod val="75000"/>
                  </a:schemeClr>
                </a:solidFill>
              </a:rPr>
              <a:t>создания файла, которые </a:t>
            </a:r>
            <a:r>
              <a:rPr lang="ru-RU" i="1" dirty="0" err="1">
                <a:solidFill>
                  <a:schemeClr val="bg1">
                    <a:lumMod val="75000"/>
                  </a:schemeClr>
                </a:solidFill>
              </a:rPr>
              <a:t>переиспользуют</a:t>
            </a:r>
            <a:r>
              <a:rPr lang="ru-RU" i="1" dirty="0">
                <a:solidFill>
                  <a:schemeClr val="bg1">
                    <a:lumMod val="75000"/>
                  </a:schemeClr>
                </a:solidFill>
              </a:rPr>
              <a:t> номер </a:t>
            </a:r>
            <a:r>
              <a:rPr lang="ru-RU" i="1" dirty="0" err="1">
                <a:solidFill>
                  <a:schemeClr val="bg1">
                    <a:lumMod val="75000"/>
                  </a:schemeClr>
                </a:solidFill>
              </a:rPr>
              <a:t>иноды</a:t>
            </a:r>
            <a:r>
              <a:rPr lang="ru-RU" i="1" dirty="0">
                <a:solidFill>
                  <a:schemeClr val="bg1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12452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036963"/>
              </p:ext>
            </p:extLst>
          </p:nvPr>
        </p:nvGraphicFramePr>
        <p:xfrm>
          <a:off x="0" y="365761"/>
          <a:ext cx="12192000" cy="3657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Stateless server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="1" dirty="0"/>
                        <a:t>File handles </a:t>
                      </a:r>
                      <a:r>
                        <a:rPr lang="ru-RU" b="1" dirty="0"/>
                        <a:t>должны переживать остановку</a:t>
                      </a:r>
                      <a:r>
                        <a:rPr lang="en-US" b="1" dirty="0"/>
                        <a:t>/</a:t>
                      </a:r>
                      <a:r>
                        <a:rPr lang="ru-RU" b="1" dirty="0"/>
                        <a:t>запуск </a:t>
                      </a:r>
                      <a:r>
                        <a:rPr lang="en-US" b="1" dirty="0"/>
                        <a:t>NFS-</a:t>
                      </a:r>
                      <a:r>
                        <a:rPr lang="ru-RU" b="1" dirty="0"/>
                        <a:t>сервера.</a:t>
                      </a:r>
                      <a:endParaRPr lang="ru-RU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aseline="0" dirty="0"/>
                        <a:t>Один из способов сделать так, чтобы состояние сервера сохранялось при перезапуске – это не хранить никакого состояния.</a:t>
                      </a:r>
                      <a:endParaRPr lang="en-US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aseline="0" dirty="0"/>
                        <a:t>Семантика </a:t>
                      </a:r>
                      <a:r>
                        <a:rPr lang="en-US" baseline="0" dirty="0"/>
                        <a:t>Unix File System </a:t>
                      </a:r>
                      <a:r>
                        <a:rPr lang="ru-RU" baseline="0" dirty="0"/>
                        <a:t>позволяет этого добиться: в качестве </a:t>
                      </a:r>
                      <a:r>
                        <a:rPr lang="en-US" baseline="0" dirty="0"/>
                        <a:t>file handle </a:t>
                      </a:r>
                      <a:r>
                        <a:rPr lang="ru-RU" baseline="0" dirty="0"/>
                        <a:t>достаточно использовать номер </a:t>
                      </a:r>
                      <a:r>
                        <a:rPr lang="ru-RU" baseline="0" dirty="0" err="1"/>
                        <a:t>иноды</a:t>
                      </a:r>
                      <a:r>
                        <a:rPr lang="en-US" baseline="0" dirty="0"/>
                        <a:t>*</a:t>
                      </a:r>
                      <a:r>
                        <a:rPr lang="ru-RU" baseline="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="1" baseline="0" dirty="0"/>
                        <a:t>Проблема</a:t>
                      </a:r>
                      <a:r>
                        <a:rPr lang="ru-RU" baseline="0" dirty="0"/>
                        <a:t>: доступ к файлам по номеру </a:t>
                      </a:r>
                      <a:r>
                        <a:rPr lang="ru-RU" baseline="0" dirty="0" err="1"/>
                        <a:t>иноды</a:t>
                      </a:r>
                      <a:r>
                        <a:rPr lang="ru-RU" baseline="0" dirty="0"/>
                        <a:t> напрямую доступен только ядру и изначально </a:t>
                      </a:r>
                      <a:r>
                        <a:rPr lang="en-US" baseline="0" dirty="0"/>
                        <a:t>NFS-</a:t>
                      </a:r>
                      <a:r>
                        <a:rPr lang="ru-RU" baseline="0" dirty="0"/>
                        <a:t>сервер в </a:t>
                      </a:r>
                      <a:r>
                        <a:rPr lang="en-US" baseline="0" dirty="0"/>
                        <a:t>Linux </a:t>
                      </a:r>
                      <a:r>
                        <a:rPr lang="ru-RU" baseline="0" dirty="0"/>
                        <a:t>был реализован в ядре. Можно ли сделать </a:t>
                      </a:r>
                      <a:r>
                        <a:rPr lang="en-US" baseline="0" dirty="0"/>
                        <a:t>NFS-</a:t>
                      </a:r>
                      <a:r>
                        <a:rPr lang="ru-RU" baseline="0" dirty="0"/>
                        <a:t>сервер пользовательским приложением?</a:t>
                      </a:r>
                      <a:endParaRPr lang="en-US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man </a:t>
                      </a:r>
                      <a:r>
                        <a:rPr lang="en-US" baseline="0" dirty="0" err="1"/>
                        <a:t>name_to_handle_at</a:t>
                      </a:r>
                      <a:endParaRPr lang="en-US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man </a:t>
                      </a:r>
                      <a:r>
                        <a:rPr lang="en-US" baseline="0" dirty="0" err="1"/>
                        <a:t>open_by_handle_at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63432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25050B5-9A22-074F-BA66-06CDD0C7B9CE}"/>
              </a:ext>
            </a:extLst>
          </p:cNvPr>
          <p:cNvSpPr txBox="1"/>
          <p:nvPr/>
        </p:nvSpPr>
        <p:spPr>
          <a:xfrm>
            <a:off x="0" y="6137365"/>
            <a:ext cx="11778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>
                <a:solidFill>
                  <a:schemeClr val="bg1">
                    <a:lumMod val="75000"/>
                  </a:schemeClr>
                </a:solidFill>
              </a:rPr>
              <a:t>* Как быть со сценарием удаления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ru-RU" i="1" dirty="0">
                <a:solidFill>
                  <a:schemeClr val="bg1">
                    <a:lumMod val="75000"/>
                  </a:schemeClr>
                </a:solidFill>
              </a:rPr>
              <a:t>создания файла, которые </a:t>
            </a:r>
            <a:r>
              <a:rPr lang="ru-RU" i="1" dirty="0" err="1">
                <a:solidFill>
                  <a:schemeClr val="bg1">
                    <a:lumMod val="75000"/>
                  </a:schemeClr>
                </a:solidFill>
              </a:rPr>
              <a:t>переиспользуют</a:t>
            </a:r>
            <a:r>
              <a:rPr lang="ru-RU" i="1" dirty="0">
                <a:solidFill>
                  <a:schemeClr val="bg1">
                    <a:lumMod val="75000"/>
                  </a:schemeClr>
                </a:solidFill>
              </a:rPr>
              <a:t> номер </a:t>
            </a:r>
            <a:r>
              <a:rPr lang="ru-RU" i="1" dirty="0" err="1">
                <a:solidFill>
                  <a:schemeClr val="bg1">
                    <a:lumMod val="75000"/>
                  </a:schemeClr>
                </a:solidFill>
              </a:rPr>
              <a:t>иноды</a:t>
            </a:r>
            <a:r>
              <a:rPr lang="ru-RU" i="1" dirty="0">
                <a:solidFill>
                  <a:schemeClr val="bg1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51557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164935"/>
              </p:ext>
            </p:extLst>
          </p:nvPr>
        </p:nvGraphicFramePr>
        <p:xfrm>
          <a:off x="0" y="365761"/>
          <a:ext cx="12192000" cy="3291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Stateless server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="1" dirty="0"/>
                        <a:t>Многие операции вроде </a:t>
                      </a:r>
                      <a:r>
                        <a:rPr lang="en-US" b="1" dirty="0"/>
                        <a:t>create() </a:t>
                      </a:r>
                      <a:r>
                        <a:rPr lang="ru-RU" b="1" dirty="0"/>
                        <a:t>можно подтверждать клиенту только после </a:t>
                      </a:r>
                      <a:r>
                        <a:rPr lang="en-US" b="1" dirty="0" err="1"/>
                        <a:t>syncfs</a:t>
                      </a:r>
                      <a:r>
                        <a:rPr lang="en-US" b="1" dirty="0"/>
                        <a:t>().</a:t>
                      </a:r>
                      <a:endParaRPr lang="ru-RU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aseline="0" dirty="0"/>
                        <a:t>Для редких операций это нестрашно.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Но делать </a:t>
                      </a:r>
                      <a:r>
                        <a:rPr lang="en-US" baseline="0" dirty="0" err="1"/>
                        <a:t>fsync</a:t>
                      </a:r>
                      <a:r>
                        <a:rPr lang="en-US" baseline="0" dirty="0"/>
                        <a:t>() </a:t>
                      </a:r>
                      <a:r>
                        <a:rPr lang="ru-RU" baseline="0" dirty="0"/>
                        <a:t>после каждого </a:t>
                      </a:r>
                      <a:r>
                        <a:rPr lang="en-US" baseline="0" dirty="0"/>
                        <a:t>write() </a:t>
                      </a:r>
                      <a:r>
                        <a:rPr lang="ru-RU" baseline="0" dirty="0"/>
                        <a:t>непозволительно дорого.</a:t>
                      </a:r>
                      <a:endParaRPr lang="en-US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90591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047504"/>
              </p:ext>
            </p:extLst>
          </p:nvPr>
        </p:nvGraphicFramePr>
        <p:xfrm>
          <a:off x="0" y="365761"/>
          <a:ext cx="12192000" cy="3291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Stateless server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="1" dirty="0"/>
                        <a:t>Многие операции вроде </a:t>
                      </a:r>
                      <a:r>
                        <a:rPr lang="en-US" b="1" dirty="0"/>
                        <a:t>create() </a:t>
                      </a:r>
                      <a:r>
                        <a:rPr lang="ru-RU" b="1" dirty="0"/>
                        <a:t>можно подтверждать клиенту только после </a:t>
                      </a:r>
                      <a:r>
                        <a:rPr lang="en-US" b="1" dirty="0" err="1"/>
                        <a:t>syncfs</a:t>
                      </a:r>
                      <a:r>
                        <a:rPr lang="en-US" b="1" dirty="0"/>
                        <a:t>().</a:t>
                      </a:r>
                      <a:endParaRPr lang="ru-RU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aseline="0" dirty="0"/>
                        <a:t>Для редких операций это нестрашно.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Но делать </a:t>
                      </a:r>
                      <a:r>
                        <a:rPr lang="en-US" baseline="0" dirty="0" err="1"/>
                        <a:t>fsync</a:t>
                      </a:r>
                      <a:r>
                        <a:rPr lang="en-US" baseline="0" dirty="0"/>
                        <a:t>() </a:t>
                      </a:r>
                      <a:r>
                        <a:rPr lang="ru-RU" baseline="0" dirty="0"/>
                        <a:t>после каждого </a:t>
                      </a:r>
                      <a:r>
                        <a:rPr lang="en-US" baseline="0" dirty="0"/>
                        <a:t>write() </a:t>
                      </a:r>
                      <a:r>
                        <a:rPr lang="ru-RU" baseline="0" dirty="0"/>
                        <a:t>непозволительно дорого.</a:t>
                      </a:r>
                      <a:endParaRPr lang="en-US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aseline="0" dirty="0"/>
                        <a:t>Решение в </a:t>
                      </a:r>
                      <a:r>
                        <a:rPr lang="en-US" baseline="0" dirty="0"/>
                        <a:t>NFSv3:</a:t>
                      </a:r>
                      <a:endParaRPr lang="ru-RU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при запуске </a:t>
                      </a:r>
                      <a:r>
                        <a:rPr lang="en-US" baseline="0" dirty="0"/>
                        <a:t>NFS-</a:t>
                      </a:r>
                      <a:r>
                        <a:rPr lang="ru-RU" baseline="0" dirty="0"/>
                        <a:t>сервера генерируется случайное число,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это число сообщается клиенту в ответ на запрос </a:t>
                      </a:r>
                      <a:r>
                        <a:rPr lang="en-US" baseline="0" dirty="0"/>
                        <a:t>write()</a:t>
                      </a:r>
                      <a:r>
                        <a:rPr lang="ru-RU" baseline="0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добавляется операция </a:t>
                      </a:r>
                      <a:r>
                        <a:rPr lang="en-US" baseline="0" dirty="0"/>
                        <a:t>commit() – </a:t>
                      </a:r>
                      <a:r>
                        <a:rPr lang="ru-RU" baseline="0" dirty="0"/>
                        <a:t>аналог </a:t>
                      </a:r>
                      <a:r>
                        <a:rPr lang="en-US" baseline="0" dirty="0" err="1"/>
                        <a:t>fsync</a:t>
                      </a:r>
                      <a:r>
                        <a:rPr lang="en-US" baseline="0" dirty="0"/>
                        <a:t>(), </a:t>
                      </a:r>
                      <a:r>
                        <a:rPr lang="ru-RU" baseline="0" dirty="0"/>
                        <a:t>которому клиент передаёт число-ответ от </a:t>
                      </a:r>
                      <a:r>
                        <a:rPr lang="en-US" baseline="0" dirty="0"/>
                        <a:t>write(). </a:t>
                      </a:r>
                      <a:r>
                        <a:rPr lang="ru-RU" baseline="0" dirty="0"/>
                        <a:t>Если между </a:t>
                      </a:r>
                      <a:r>
                        <a:rPr lang="en-US" baseline="0" dirty="0"/>
                        <a:t>write() </a:t>
                      </a:r>
                      <a:r>
                        <a:rPr lang="ru-RU" baseline="0" dirty="0"/>
                        <a:t>и </a:t>
                      </a:r>
                      <a:r>
                        <a:rPr lang="en-US" baseline="0" dirty="0"/>
                        <a:t>commit() </a:t>
                      </a:r>
                      <a:r>
                        <a:rPr lang="ru-RU" baseline="0" dirty="0"/>
                        <a:t>был перезапуск </a:t>
                      </a:r>
                      <a:r>
                        <a:rPr lang="en-US" baseline="0" dirty="0"/>
                        <a:t>NFS-</a:t>
                      </a:r>
                      <a:r>
                        <a:rPr lang="ru-RU" baseline="0" dirty="0"/>
                        <a:t>сервера, то числа на клиенте и на сервере не совпадут, и клиент может узнать, что ему надо </a:t>
                      </a:r>
                      <a:r>
                        <a:rPr lang="ru-RU" baseline="0" dirty="0" err="1"/>
                        <a:t>перепослать</a:t>
                      </a:r>
                      <a:r>
                        <a:rPr lang="ru-RU" baseline="0" dirty="0"/>
                        <a:t> все неподтверждённые запросы </a:t>
                      </a:r>
                      <a:r>
                        <a:rPr lang="en-US" baseline="0" dirty="0"/>
                        <a:t>write().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33877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253591"/>
              </p:ext>
            </p:extLst>
          </p:nvPr>
        </p:nvGraphicFramePr>
        <p:xfrm>
          <a:off x="0" y="365761"/>
          <a:ext cx="12192000" cy="1371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Stateless server, </a:t>
                      </a:r>
                      <a:r>
                        <a:rPr lang="ru-RU" sz="2400" dirty="0"/>
                        <a:t>проблемы с </a:t>
                      </a:r>
                      <a:r>
                        <a:rPr lang="en-US" sz="2400" dirty="0"/>
                        <a:t>POSIX-</a:t>
                      </a:r>
                      <a:r>
                        <a:rPr lang="ru-RU" sz="2400" dirty="0"/>
                        <a:t>семантикой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aseline="0" dirty="0"/>
                        <a:t>POSIX </a:t>
                      </a:r>
                      <a:r>
                        <a:rPr lang="ru-RU" baseline="0" dirty="0"/>
                        <a:t>разрешает файлы без имени: они существуют, пока у них имеется открытый файловый дескриптор.</a:t>
                      </a:r>
                      <a:endParaRPr lang="en-US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34731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525940"/>
              </p:ext>
            </p:extLst>
          </p:nvPr>
        </p:nvGraphicFramePr>
        <p:xfrm>
          <a:off x="0" y="365761"/>
          <a:ext cx="12192000" cy="1371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Stateless server, </a:t>
                      </a:r>
                      <a:r>
                        <a:rPr lang="ru-RU" sz="2400" dirty="0"/>
                        <a:t>проблемы с </a:t>
                      </a:r>
                      <a:r>
                        <a:rPr lang="en-US" sz="2400" dirty="0"/>
                        <a:t>POSIX-</a:t>
                      </a:r>
                      <a:r>
                        <a:rPr lang="ru-RU" sz="2400" dirty="0"/>
                        <a:t>семантикой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aseline="0" dirty="0"/>
                        <a:t>POSIX </a:t>
                      </a:r>
                      <a:r>
                        <a:rPr lang="ru-RU" baseline="0" dirty="0"/>
                        <a:t>разрешает файлы без имени: они существуют, пока у них имеется открытый файловый дескриптор.</a:t>
                      </a:r>
                      <a:endParaRPr lang="en-US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="1" baseline="0" dirty="0"/>
                        <a:t>Проблема</a:t>
                      </a:r>
                      <a:r>
                        <a:rPr lang="ru-RU" baseline="0" dirty="0"/>
                        <a:t>: при перезагрузке </a:t>
                      </a:r>
                      <a:r>
                        <a:rPr lang="en-US" baseline="0" dirty="0"/>
                        <a:t>NFS-</a:t>
                      </a:r>
                      <a:r>
                        <a:rPr lang="ru-RU" baseline="0" dirty="0"/>
                        <a:t>сервера такие файловые дескрипторы исчезнут и безымянные файлы будут удалены.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36414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365287"/>
              </p:ext>
            </p:extLst>
          </p:nvPr>
        </p:nvGraphicFramePr>
        <p:xfrm>
          <a:off x="0" y="365761"/>
          <a:ext cx="12192000" cy="28346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Stateless server, </a:t>
                      </a:r>
                      <a:r>
                        <a:rPr lang="ru-RU" sz="2400" dirty="0"/>
                        <a:t>проблемы с </a:t>
                      </a:r>
                      <a:r>
                        <a:rPr lang="en-US" sz="2400" dirty="0"/>
                        <a:t>POSIX-</a:t>
                      </a:r>
                      <a:r>
                        <a:rPr lang="ru-RU" sz="2400" dirty="0"/>
                        <a:t>семантикой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aseline="0" dirty="0"/>
                        <a:t>POSIX </a:t>
                      </a:r>
                      <a:r>
                        <a:rPr lang="ru-RU" baseline="0" dirty="0"/>
                        <a:t>разрешает файлы без имени: они существуют, пока у них имеется открытый файловый дескриптор.</a:t>
                      </a:r>
                      <a:endParaRPr lang="en-US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="1" baseline="0" dirty="0"/>
                        <a:t>Проблема</a:t>
                      </a:r>
                      <a:r>
                        <a:rPr lang="ru-RU" baseline="0" dirty="0"/>
                        <a:t>: при перезагрузке </a:t>
                      </a:r>
                      <a:r>
                        <a:rPr lang="en-US" baseline="0" dirty="0"/>
                        <a:t>NFS-</a:t>
                      </a:r>
                      <a:r>
                        <a:rPr lang="ru-RU" baseline="0" dirty="0"/>
                        <a:t>сервера такие файловые дескрипторы исчезнут и безымянные файлы будут удалены.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aseline="0" dirty="0"/>
                        <a:t>Она решается на клиентской стороне (</a:t>
                      </a:r>
                      <a:r>
                        <a:rPr lang="en-US" baseline="0" dirty="0"/>
                        <a:t>silly rename)</a:t>
                      </a:r>
                      <a:r>
                        <a:rPr lang="ru-RU" baseline="0" dirty="0"/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при вызове </a:t>
                      </a:r>
                      <a:r>
                        <a:rPr lang="en-US" baseline="0" dirty="0"/>
                        <a:t>unlink() </a:t>
                      </a:r>
                      <a:r>
                        <a:rPr lang="ru-RU" baseline="0" dirty="0"/>
                        <a:t>на открытый файл </a:t>
                      </a:r>
                      <a:r>
                        <a:rPr lang="en-US" baseline="0" dirty="0"/>
                        <a:t>NFS-</a:t>
                      </a:r>
                      <a:r>
                        <a:rPr lang="ru-RU" baseline="0" dirty="0"/>
                        <a:t>клиент переименовывает файл в имя вида </a:t>
                      </a:r>
                      <a:r>
                        <a:rPr lang="en-US" baseline="0" dirty="0"/>
                        <a:t>“.</a:t>
                      </a:r>
                      <a:r>
                        <a:rPr lang="en-US" baseline="0" dirty="0" err="1"/>
                        <a:t>nfs</a:t>
                      </a:r>
                      <a:r>
                        <a:rPr lang="en-US" baseline="0" dirty="0"/>
                        <a:t>_</a:t>
                      </a:r>
                      <a:r>
                        <a:rPr lang="ru-RU" baseline="0" dirty="0" err="1"/>
                        <a:t>случайная_строчка</a:t>
                      </a:r>
                      <a:r>
                        <a:rPr lang="en-US" baseline="0" dirty="0"/>
                        <a:t>”</a:t>
                      </a:r>
                      <a:r>
                        <a:rPr lang="ru-RU" baseline="0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клиент удаляет эти файлы, когда закрывает все файловые дескрипторы к ним.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ru-RU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aseline="0" dirty="0"/>
                        <a:t>Если клиент </a:t>
                      </a:r>
                      <a:r>
                        <a:rPr lang="ru-RU" baseline="0" dirty="0" err="1"/>
                        <a:t>аварийно</a:t>
                      </a:r>
                      <a:r>
                        <a:rPr lang="ru-RU" baseline="0" dirty="0"/>
                        <a:t> перезагружается или теряет связь с </a:t>
                      </a:r>
                      <a:r>
                        <a:rPr lang="en-US" baseline="0" dirty="0"/>
                        <a:t>NFS-</a:t>
                      </a:r>
                      <a:r>
                        <a:rPr lang="ru-RU" baseline="0" dirty="0"/>
                        <a:t>сервером, то за ним остаётся мусор.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34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4118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619698"/>
              </p:ext>
            </p:extLst>
          </p:nvPr>
        </p:nvGraphicFramePr>
        <p:xfrm>
          <a:off x="0" y="365761"/>
          <a:ext cx="12192000" cy="5308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5636491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0628334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ru-RU" sz="2400" dirty="0"/>
                        <a:t>Проблемы с </a:t>
                      </a:r>
                      <a:r>
                        <a:rPr lang="ru-RU" sz="2400" dirty="0" err="1"/>
                        <a:t>неидемпотентными</a:t>
                      </a:r>
                      <a:r>
                        <a:rPr lang="ru-RU" sz="2400" dirty="0"/>
                        <a:t> запросами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Клиент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Сеть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Сервер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207657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ru-RU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5598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994FC2C-A88A-3A4B-A5F3-CE6BDA9B83AC}"/>
              </a:ext>
            </a:extLst>
          </p:cNvPr>
          <p:cNvSpPr txBox="1"/>
          <p:nvPr/>
        </p:nvSpPr>
        <p:spPr>
          <a:xfrm>
            <a:off x="1262742" y="1224004"/>
            <a:ext cx="102325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req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rmdir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(“/path/to/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”)                   ----&gt;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75335D92-0B78-4144-91E7-DD0CBA241095}"/>
              </a:ext>
            </a:extLst>
          </p:cNvPr>
          <p:cNvSpPr/>
          <p:nvPr/>
        </p:nvSpPr>
        <p:spPr>
          <a:xfrm>
            <a:off x="923680" y="1367343"/>
            <a:ext cx="164892" cy="33054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E746AF-1FCF-AB40-8395-818E1AE454B3}"/>
              </a:ext>
            </a:extLst>
          </p:cNvPr>
          <p:cNvSpPr txBox="1"/>
          <p:nvPr/>
        </p:nvSpPr>
        <p:spPr>
          <a:xfrm>
            <a:off x="462015" y="1687999"/>
            <a:ext cx="461665" cy="147732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ru-RU" dirty="0"/>
              <a:t>время</a:t>
            </a:r>
          </a:p>
        </p:txBody>
      </p:sp>
    </p:spTree>
    <p:extLst>
      <p:ext uri="{BB962C8B-B14F-4D97-AF65-F5344CB8AC3E}">
        <p14:creationId xmlns:p14="http://schemas.microsoft.com/office/powerpoint/2010/main" val="17735526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865718"/>
              </p:ext>
            </p:extLst>
          </p:nvPr>
        </p:nvGraphicFramePr>
        <p:xfrm>
          <a:off x="0" y="365761"/>
          <a:ext cx="12192000" cy="5308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5636491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0628334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ru-RU" sz="2400" dirty="0"/>
                        <a:t>Проблемы с </a:t>
                      </a:r>
                      <a:r>
                        <a:rPr lang="ru-RU" sz="2400" dirty="0" err="1"/>
                        <a:t>неидемпотентными</a:t>
                      </a:r>
                      <a:r>
                        <a:rPr lang="ru-RU" sz="2400" dirty="0"/>
                        <a:t> запросами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Клиент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Сеть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Сервер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207657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ru-RU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5598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994FC2C-A88A-3A4B-A5F3-CE6BDA9B83AC}"/>
              </a:ext>
            </a:extLst>
          </p:cNvPr>
          <p:cNvSpPr txBox="1"/>
          <p:nvPr/>
        </p:nvSpPr>
        <p:spPr>
          <a:xfrm>
            <a:off x="1262742" y="1224004"/>
            <a:ext cx="102325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req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rmdir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(“/path/to/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”)                   ----&gt;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     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rmdir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(“/prefix/path/to/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”)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&lt;----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resp(ok)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75335D92-0B78-4144-91E7-DD0CBA241095}"/>
              </a:ext>
            </a:extLst>
          </p:cNvPr>
          <p:cNvSpPr/>
          <p:nvPr/>
        </p:nvSpPr>
        <p:spPr>
          <a:xfrm>
            <a:off x="923680" y="1367343"/>
            <a:ext cx="164892" cy="33054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E746AF-1FCF-AB40-8395-818E1AE454B3}"/>
              </a:ext>
            </a:extLst>
          </p:cNvPr>
          <p:cNvSpPr txBox="1"/>
          <p:nvPr/>
        </p:nvSpPr>
        <p:spPr>
          <a:xfrm>
            <a:off x="462015" y="1687999"/>
            <a:ext cx="461665" cy="147732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ru-RU" dirty="0"/>
              <a:t>время</a:t>
            </a:r>
          </a:p>
        </p:txBody>
      </p:sp>
    </p:spTree>
    <p:extLst>
      <p:ext uri="{BB962C8B-B14F-4D97-AF65-F5344CB8AC3E}">
        <p14:creationId xmlns:p14="http://schemas.microsoft.com/office/powerpoint/2010/main" val="16719520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483597"/>
              </p:ext>
            </p:extLst>
          </p:nvPr>
        </p:nvGraphicFramePr>
        <p:xfrm>
          <a:off x="0" y="365761"/>
          <a:ext cx="12192000" cy="5308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5636491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0628334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ru-RU" sz="2400" dirty="0"/>
                        <a:t>Проблемы с </a:t>
                      </a:r>
                      <a:r>
                        <a:rPr lang="ru-RU" sz="2400" dirty="0" err="1"/>
                        <a:t>неидемпотентными</a:t>
                      </a:r>
                      <a:r>
                        <a:rPr lang="ru-RU" sz="2400" dirty="0"/>
                        <a:t> запросами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Клиент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Сеть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Сервер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207657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ru-RU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5598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994FC2C-A88A-3A4B-A5F3-CE6BDA9B83AC}"/>
              </a:ext>
            </a:extLst>
          </p:cNvPr>
          <p:cNvSpPr txBox="1"/>
          <p:nvPr/>
        </p:nvSpPr>
        <p:spPr>
          <a:xfrm>
            <a:off x="1262742" y="1224004"/>
            <a:ext cx="102325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req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rmdir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(“/path/to/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”)                   ----&gt;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     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rmdir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(“/prefix/path/to/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”)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&lt;----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resp(ok)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connection lost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75335D92-0B78-4144-91E7-DD0CBA241095}"/>
              </a:ext>
            </a:extLst>
          </p:cNvPr>
          <p:cNvSpPr/>
          <p:nvPr/>
        </p:nvSpPr>
        <p:spPr>
          <a:xfrm>
            <a:off x="923680" y="1367343"/>
            <a:ext cx="164892" cy="33054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E746AF-1FCF-AB40-8395-818E1AE454B3}"/>
              </a:ext>
            </a:extLst>
          </p:cNvPr>
          <p:cNvSpPr txBox="1"/>
          <p:nvPr/>
        </p:nvSpPr>
        <p:spPr>
          <a:xfrm>
            <a:off x="462015" y="1687999"/>
            <a:ext cx="461665" cy="147732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ru-RU" dirty="0"/>
              <a:t>время</a:t>
            </a:r>
          </a:p>
        </p:txBody>
      </p:sp>
    </p:spTree>
    <p:extLst>
      <p:ext uri="{BB962C8B-B14F-4D97-AF65-F5344CB8AC3E}">
        <p14:creationId xmlns:p14="http://schemas.microsoft.com/office/powerpoint/2010/main" val="2021557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852695"/>
              </p:ext>
            </p:extLst>
          </p:nvPr>
        </p:nvGraphicFramePr>
        <p:xfrm>
          <a:off x="0" y="365761"/>
          <a:ext cx="12192000" cy="10972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Основные</a:t>
                      </a:r>
                      <a:r>
                        <a:rPr lang="ru-RU" sz="2400" baseline="0" dirty="0"/>
                        <a:t> цели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Доступ к ФС по сети должен быть таким же, как доступ к локальной ФС, притом даже на уровне ядра.</a:t>
                      </a:r>
                      <a:br>
                        <a:rPr lang="en-US" dirty="0"/>
                      </a:b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80636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549049"/>
              </p:ext>
            </p:extLst>
          </p:nvPr>
        </p:nvGraphicFramePr>
        <p:xfrm>
          <a:off x="0" y="365761"/>
          <a:ext cx="12192000" cy="5308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5636491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0628334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ru-RU" sz="2400" dirty="0"/>
                        <a:t>Проблемы с </a:t>
                      </a:r>
                      <a:r>
                        <a:rPr lang="ru-RU" sz="2400" dirty="0" err="1"/>
                        <a:t>неидемпотентными</a:t>
                      </a:r>
                      <a:r>
                        <a:rPr lang="ru-RU" sz="2400" dirty="0"/>
                        <a:t> запросами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Клиент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Сеть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Сервер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207657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ru-RU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5598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994FC2C-A88A-3A4B-A5F3-CE6BDA9B83AC}"/>
              </a:ext>
            </a:extLst>
          </p:cNvPr>
          <p:cNvSpPr txBox="1"/>
          <p:nvPr/>
        </p:nvSpPr>
        <p:spPr>
          <a:xfrm>
            <a:off x="1262742" y="1224004"/>
            <a:ext cx="1023257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req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rmdir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(“/path/to/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”)                   ----&gt;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     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rmdir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(“/prefix/path/to/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”)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&lt;----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resp(ok)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connection lost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timeout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75335D92-0B78-4144-91E7-DD0CBA241095}"/>
              </a:ext>
            </a:extLst>
          </p:cNvPr>
          <p:cNvSpPr/>
          <p:nvPr/>
        </p:nvSpPr>
        <p:spPr>
          <a:xfrm>
            <a:off x="923680" y="1367343"/>
            <a:ext cx="164892" cy="33054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E746AF-1FCF-AB40-8395-818E1AE454B3}"/>
              </a:ext>
            </a:extLst>
          </p:cNvPr>
          <p:cNvSpPr txBox="1"/>
          <p:nvPr/>
        </p:nvSpPr>
        <p:spPr>
          <a:xfrm>
            <a:off x="462015" y="1687999"/>
            <a:ext cx="461665" cy="147732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ru-RU" dirty="0"/>
              <a:t>время</a:t>
            </a:r>
          </a:p>
        </p:txBody>
      </p:sp>
    </p:spTree>
    <p:extLst>
      <p:ext uri="{BB962C8B-B14F-4D97-AF65-F5344CB8AC3E}">
        <p14:creationId xmlns:p14="http://schemas.microsoft.com/office/powerpoint/2010/main" val="36170497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474366"/>
              </p:ext>
            </p:extLst>
          </p:nvPr>
        </p:nvGraphicFramePr>
        <p:xfrm>
          <a:off x="0" y="365761"/>
          <a:ext cx="12192000" cy="5308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5636491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0628334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ru-RU" sz="2400" dirty="0"/>
                        <a:t>Проблемы с </a:t>
                      </a:r>
                      <a:r>
                        <a:rPr lang="ru-RU" sz="2400" dirty="0" err="1"/>
                        <a:t>неидемпотентными</a:t>
                      </a:r>
                      <a:r>
                        <a:rPr lang="ru-RU" sz="2400" dirty="0"/>
                        <a:t> запросами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Клиент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Сеть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Сервер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207657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ru-RU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5598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994FC2C-A88A-3A4B-A5F3-CE6BDA9B83AC}"/>
              </a:ext>
            </a:extLst>
          </p:cNvPr>
          <p:cNvSpPr txBox="1"/>
          <p:nvPr/>
        </p:nvSpPr>
        <p:spPr>
          <a:xfrm>
            <a:off x="1262742" y="1224004"/>
            <a:ext cx="1023257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req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rmdir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(“/path/to/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”)                   ----&gt;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     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rmdir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(“/prefix/path/to/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”)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&lt;----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resp(ok)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connection lost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timeout</a:t>
            </a:r>
          </a:p>
          <a:p>
            <a:endParaRPr lang="en-US" sz="16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retry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rmdir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(“/path/to/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”)             ----&gt;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     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rmdir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(“/prefix/path/to/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”)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75335D92-0B78-4144-91E7-DD0CBA241095}"/>
              </a:ext>
            </a:extLst>
          </p:cNvPr>
          <p:cNvSpPr/>
          <p:nvPr/>
        </p:nvSpPr>
        <p:spPr>
          <a:xfrm>
            <a:off x="923680" y="1367343"/>
            <a:ext cx="164892" cy="33054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E746AF-1FCF-AB40-8395-818E1AE454B3}"/>
              </a:ext>
            </a:extLst>
          </p:cNvPr>
          <p:cNvSpPr txBox="1"/>
          <p:nvPr/>
        </p:nvSpPr>
        <p:spPr>
          <a:xfrm>
            <a:off x="462015" y="1687999"/>
            <a:ext cx="461665" cy="147732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ru-RU" dirty="0"/>
              <a:t>время</a:t>
            </a:r>
          </a:p>
        </p:txBody>
      </p:sp>
    </p:spTree>
    <p:extLst>
      <p:ext uri="{BB962C8B-B14F-4D97-AF65-F5344CB8AC3E}">
        <p14:creationId xmlns:p14="http://schemas.microsoft.com/office/powerpoint/2010/main" val="16862214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42507"/>
              </p:ext>
            </p:extLst>
          </p:nvPr>
        </p:nvGraphicFramePr>
        <p:xfrm>
          <a:off x="0" y="365761"/>
          <a:ext cx="12192000" cy="5308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5636491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0628334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ru-RU" sz="2400" dirty="0"/>
                        <a:t>Проблемы с </a:t>
                      </a:r>
                      <a:r>
                        <a:rPr lang="ru-RU" sz="2400" dirty="0" err="1"/>
                        <a:t>неидемпотентными</a:t>
                      </a:r>
                      <a:r>
                        <a:rPr lang="ru-RU" sz="2400" dirty="0"/>
                        <a:t> запросами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Клиент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Сеть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Сервер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207657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ru-RU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5598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994FC2C-A88A-3A4B-A5F3-CE6BDA9B83AC}"/>
              </a:ext>
            </a:extLst>
          </p:cNvPr>
          <p:cNvSpPr txBox="1"/>
          <p:nvPr/>
        </p:nvSpPr>
        <p:spPr>
          <a:xfrm>
            <a:off x="1262742" y="1224004"/>
            <a:ext cx="1023257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req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rmdir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(“/path/to/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”)                   ----&gt;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     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rmdir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(“/prefix/path/to/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”)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&lt;----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resp(ok)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connection lost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timeout</a:t>
            </a:r>
          </a:p>
          <a:p>
            <a:endParaRPr lang="en-US" sz="16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retry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rmdir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(“/path/to/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”)             ----&gt;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     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rmdir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(“/prefix/path/to/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”)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&lt;----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resp(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found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75335D92-0B78-4144-91E7-DD0CBA241095}"/>
              </a:ext>
            </a:extLst>
          </p:cNvPr>
          <p:cNvSpPr/>
          <p:nvPr/>
        </p:nvSpPr>
        <p:spPr>
          <a:xfrm>
            <a:off x="923680" y="1367343"/>
            <a:ext cx="164892" cy="33054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E746AF-1FCF-AB40-8395-818E1AE454B3}"/>
              </a:ext>
            </a:extLst>
          </p:cNvPr>
          <p:cNvSpPr txBox="1"/>
          <p:nvPr/>
        </p:nvSpPr>
        <p:spPr>
          <a:xfrm>
            <a:off x="462015" y="1687999"/>
            <a:ext cx="461665" cy="147732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ru-RU" dirty="0"/>
              <a:t>время</a:t>
            </a:r>
          </a:p>
        </p:txBody>
      </p:sp>
    </p:spTree>
    <p:extLst>
      <p:ext uri="{BB962C8B-B14F-4D97-AF65-F5344CB8AC3E}">
        <p14:creationId xmlns:p14="http://schemas.microsoft.com/office/powerpoint/2010/main" val="16485514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087494"/>
              </p:ext>
            </p:extLst>
          </p:nvPr>
        </p:nvGraphicFramePr>
        <p:xfrm>
          <a:off x="0" y="365761"/>
          <a:ext cx="12192000" cy="3291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12143935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ru-RU" sz="2400" dirty="0"/>
                        <a:t>Проблемы с сетью в общем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/>
                        <a:t>С какой скоростью выполняется операция </a:t>
                      </a:r>
                      <a:r>
                        <a:rPr lang="en-US" sz="1800" dirty="0"/>
                        <a:t>lookup() </a:t>
                      </a:r>
                      <a:r>
                        <a:rPr lang="ru-RU" sz="1800" dirty="0"/>
                        <a:t>локально и на </a:t>
                      </a:r>
                      <a:r>
                        <a:rPr lang="en-US" sz="1800" dirty="0"/>
                        <a:t>NFS</a:t>
                      </a:r>
                      <a:r>
                        <a:rPr lang="ru-RU" sz="18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  <a:p>
                      <a:endParaRPr lang="ru-RU" sz="1800" dirty="0"/>
                    </a:p>
                    <a:p>
                      <a:endParaRPr lang="ru-RU" sz="1800" dirty="0"/>
                    </a:p>
                    <a:p>
                      <a:endParaRPr lang="ru-RU" sz="1800" dirty="0"/>
                    </a:p>
                    <a:p>
                      <a:endParaRPr lang="ru-RU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ru-RU" sz="1800" dirty="0"/>
                    </a:p>
                    <a:p>
                      <a:endParaRPr lang="ru-RU" sz="1800" dirty="0"/>
                    </a:p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406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36734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17829"/>
              </p:ext>
            </p:extLst>
          </p:nvPr>
        </p:nvGraphicFramePr>
        <p:xfrm>
          <a:off x="0" y="365761"/>
          <a:ext cx="12192000" cy="3291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12143935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ru-RU" sz="2400" dirty="0"/>
                        <a:t>Проблемы с сетью в общем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/>
                        <a:t>С какой скоростью выполняется операция </a:t>
                      </a:r>
                      <a:r>
                        <a:rPr lang="en-US" sz="1800" dirty="0"/>
                        <a:t>lookup() </a:t>
                      </a:r>
                      <a:r>
                        <a:rPr lang="ru-RU" sz="1800" dirty="0"/>
                        <a:t>локально и на </a:t>
                      </a:r>
                      <a:r>
                        <a:rPr lang="en-US" sz="1800" dirty="0"/>
                        <a:t>NFS</a:t>
                      </a:r>
                      <a:r>
                        <a:rPr lang="ru-RU" sz="18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lookup() </a:t>
                      </a:r>
                      <a:r>
                        <a:rPr lang="ru-RU" sz="1800" dirty="0"/>
                        <a:t>для </a:t>
                      </a:r>
                      <a:r>
                        <a:rPr lang="en-US" sz="1800" dirty="0"/>
                        <a:t>NFS </a:t>
                      </a:r>
                      <a:r>
                        <a:rPr lang="ru-RU" sz="1800" dirty="0"/>
                        <a:t>не меньше, чем </a:t>
                      </a:r>
                      <a:r>
                        <a:rPr lang="en-US" sz="1800" dirty="0"/>
                        <a:t>RTT </a:t>
                      </a:r>
                      <a:r>
                        <a:rPr lang="ru-RU" sz="1800" dirty="0"/>
                        <a:t>между клиентом и сервером.</a:t>
                      </a:r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406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3974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/>
              <p:cNvGraphicFramePr>
                <a:graphicFrameLocks noGrp="1"/>
              </p:cNvGraphicFramePr>
              <p:nvPr/>
            </p:nvGraphicFramePr>
            <p:xfrm>
              <a:off x="0" y="365761"/>
              <a:ext cx="12192000" cy="329184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096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096000">
                      <a:extLst>
                        <a:ext uri="{9D8B030D-6E8A-4147-A177-3AD203B41FA5}">
                          <a16:colId xmlns:a16="http://schemas.microsoft.com/office/drawing/2014/main" val="1121439352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lang="ru-RU" sz="2400" dirty="0"/>
                            <a:t>Проблемы с сетью в общем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sz="1800" dirty="0"/>
                            <a:t>С какой скоростью выполняется операция </a:t>
                          </a:r>
                          <a:r>
                            <a:rPr lang="en-US" sz="1800" dirty="0"/>
                            <a:t>lookup() </a:t>
                          </a:r>
                          <a:r>
                            <a:rPr lang="ru-RU" sz="1800" dirty="0"/>
                            <a:t>локально и на </a:t>
                          </a:r>
                          <a:r>
                            <a:rPr lang="en-US" sz="1800" dirty="0"/>
                            <a:t>NFS</a:t>
                          </a:r>
                          <a:r>
                            <a:rPr lang="ru-RU" sz="1800" dirty="0"/>
                            <a:t>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lookup() </a:t>
                          </a:r>
                          <a:r>
                            <a:rPr lang="ru-RU" sz="1800" dirty="0"/>
                            <a:t>для </a:t>
                          </a:r>
                          <a:r>
                            <a:rPr lang="en-US" sz="1800" dirty="0"/>
                            <a:t>NFS </a:t>
                          </a:r>
                          <a:r>
                            <a:rPr lang="ru-RU" sz="1800" dirty="0"/>
                            <a:t>не меньше, чем </a:t>
                          </a:r>
                          <a:r>
                            <a:rPr lang="en-US" sz="1800" dirty="0"/>
                            <a:t>RTT </a:t>
                          </a:r>
                          <a:r>
                            <a:rPr lang="ru-RU" sz="1800" dirty="0"/>
                            <a:t>между клиентом и сервером.</a:t>
                          </a:r>
                          <a:endParaRPr lang="en-US" sz="1800" dirty="0"/>
                        </a:p>
                        <a:p>
                          <a:endParaRPr lang="en-US" sz="1800" dirty="0"/>
                        </a:p>
                        <a:p>
                          <a:r>
                            <a:rPr lang="ru-RU" sz="1800" dirty="0"/>
                            <a:t>Для сравнения: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ru-RU" sz="1800" dirty="0"/>
                            <a:t>прочесть</a:t>
                          </a:r>
                          <a:r>
                            <a:rPr lang="en-US" sz="1800" dirty="0"/>
                            <a:t> 6KB </a:t>
                          </a:r>
                          <a:r>
                            <a:rPr lang="ru-RU" sz="1800" dirty="0"/>
                            <a:t>из </a:t>
                          </a:r>
                          <a:r>
                            <a:rPr lang="en-US" sz="1800" dirty="0"/>
                            <a:t>2ch DDR4-</a:t>
                          </a:r>
                          <a:r>
                            <a:rPr lang="ru-RU" sz="1800" dirty="0"/>
                            <a:t>памяти </a:t>
                          </a:r>
                          <a:r>
                            <a:rPr lang="en-US" sz="1800" dirty="0"/>
                            <a:t>@ 3.6Ghz – </a:t>
                          </a:r>
                          <a:r>
                            <a:rPr lang="ru-RU" sz="1800" dirty="0"/>
                            <a:t>1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oMath>
                          </a14:m>
                          <a:r>
                            <a:rPr lang="en-US" sz="1800" dirty="0"/>
                            <a:t>s,</a:t>
                          </a:r>
                          <a:endParaRPr lang="ru-RU" sz="1800" dirty="0"/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1800" dirty="0"/>
                            <a:t>RTT </a:t>
                          </a:r>
                          <a:r>
                            <a:rPr lang="ru-RU" sz="1800" dirty="0"/>
                            <a:t>между машинами, подключенными в один </a:t>
                          </a:r>
                          <a:r>
                            <a:rPr lang="en-US" sz="1800" dirty="0"/>
                            <a:t>10G ethernet-</a:t>
                          </a:r>
                          <a:r>
                            <a:rPr lang="ru-RU" sz="1800" dirty="0"/>
                            <a:t>свитч – 50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oMath>
                          </a14:m>
                          <a:r>
                            <a:rPr lang="en-US" sz="1800" dirty="0"/>
                            <a:t>s,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1800" dirty="0"/>
                            <a:t>RTT </a:t>
                          </a:r>
                          <a:r>
                            <a:rPr lang="ru-RU" sz="1800" dirty="0"/>
                            <a:t>между машинами в проводном сегменте сети московского офиса </a:t>
                          </a:r>
                          <a:r>
                            <a:rPr lang="ru-RU" sz="1800" dirty="0" err="1"/>
                            <a:t>Акронис</a:t>
                          </a:r>
                          <a:r>
                            <a:rPr lang="ru-RU" sz="1800" dirty="0"/>
                            <a:t> -- </a:t>
                          </a:r>
                          <a:r>
                            <a:rPr lang="en-US" sz="1800" dirty="0"/>
                            <a:t>700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oMath>
                          </a14:m>
                          <a:r>
                            <a:rPr lang="en-US" sz="1800" dirty="0"/>
                            <a:t>s,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1800" dirty="0"/>
                            <a:t>RTT </a:t>
                          </a:r>
                          <a:r>
                            <a:rPr lang="ru-RU" sz="1800" dirty="0"/>
                            <a:t>между Москвой и Кёльном – около </a:t>
                          </a:r>
                          <a:r>
                            <a:rPr lang="en-US" sz="1800" dirty="0"/>
                            <a:t>50</a:t>
                          </a:r>
                          <a:r>
                            <a:rPr lang="en-US" sz="1800" dirty="0">
                              <a:solidFill>
                                <a:srgbClr val="FF0000"/>
                              </a:solidFill>
                            </a:rPr>
                            <a:t>m</a:t>
                          </a:r>
                          <a:r>
                            <a:rPr lang="en-US" sz="1800" dirty="0"/>
                            <a:t>s.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740674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/>
              <p:cNvGraphicFramePr>
                <a:graphicFrameLocks noGrp="1"/>
              </p:cNvGraphicFramePr>
              <p:nvPr/>
            </p:nvGraphicFramePr>
            <p:xfrm>
              <a:off x="0" y="365761"/>
              <a:ext cx="12192000" cy="329184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096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096000">
                      <a:extLst>
                        <a:ext uri="{9D8B030D-6E8A-4147-A177-3AD203B41FA5}">
                          <a16:colId xmlns:a16="http://schemas.microsoft.com/office/drawing/2014/main" val="1121439352"/>
                        </a:ext>
                      </a:extLst>
                    </a:gridCol>
                  </a:tblGrid>
                  <a:tr h="457200">
                    <a:tc gridSpan="2">
                      <a:txBody>
                        <a:bodyPr/>
                        <a:lstStyle/>
                        <a:p>
                          <a:r>
                            <a:rPr lang="ru-RU" sz="2400" dirty="0"/>
                            <a:t>Проблемы с сетью в общем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834640">
                    <a:tc>
                      <a:txBody>
                        <a:bodyPr/>
                        <a:lstStyle/>
                        <a:p>
                          <a:r>
                            <a:rPr lang="ru-RU" sz="1800" dirty="0"/>
                            <a:t>С какой скоростью выполняется операция </a:t>
                          </a:r>
                          <a:r>
                            <a:rPr lang="en-US" sz="1800" dirty="0"/>
                            <a:t>lookup() </a:t>
                          </a:r>
                          <a:r>
                            <a:rPr lang="ru-RU" sz="1800" dirty="0"/>
                            <a:t>локально и на </a:t>
                          </a:r>
                          <a:r>
                            <a:rPr lang="en-US" sz="1800" dirty="0"/>
                            <a:t>NFS</a:t>
                          </a:r>
                          <a:r>
                            <a:rPr lang="ru-RU" sz="1800" dirty="0"/>
                            <a:t>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7778" b="-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740674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600106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719031"/>
                  </p:ext>
                </p:extLst>
              </p:nvPr>
            </p:nvGraphicFramePr>
            <p:xfrm>
              <a:off x="0" y="365761"/>
              <a:ext cx="12192000" cy="39319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096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096000">
                      <a:extLst>
                        <a:ext uri="{9D8B030D-6E8A-4147-A177-3AD203B41FA5}">
                          <a16:colId xmlns:a16="http://schemas.microsoft.com/office/drawing/2014/main" val="1121439352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lang="ru-RU" sz="2400" dirty="0"/>
                            <a:t>Проблемы с сетью в общем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sz="1800" dirty="0"/>
                            <a:t>С какой скоростью выполняется операция </a:t>
                          </a:r>
                          <a:r>
                            <a:rPr lang="en-US" sz="1800" dirty="0"/>
                            <a:t>lookup() </a:t>
                          </a:r>
                          <a:r>
                            <a:rPr lang="ru-RU" sz="1800" dirty="0"/>
                            <a:t>локально и на </a:t>
                          </a:r>
                          <a:r>
                            <a:rPr lang="en-US" sz="1800" dirty="0"/>
                            <a:t>NFS</a:t>
                          </a:r>
                          <a:r>
                            <a:rPr lang="ru-RU" sz="1800" dirty="0"/>
                            <a:t>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lookup() </a:t>
                          </a:r>
                          <a:r>
                            <a:rPr lang="ru-RU" sz="1800" dirty="0"/>
                            <a:t>для </a:t>
                          </a:r>
                          <a:r>
                            <a:rPr lang="en-US" sz="1800" dirty="0"/>
                            <a:t>NFS </a:t>
                          </a:r>
                          <a:r>
                            <a:rPr lang="ru-RU" sz="1800" dirty="0"/>
                            <a:t>не меньше, чем </a:t>
                          </a:r>
                          <a:r>
                            <a:rPr lang="en-US" sz="1800" dirty="0"/>
                            <a:t>RTT </a:t>
                          </a:r>
                          <a:r>
                            <a:rPr lang="ru-RU" sz="1800" dirty="0"/>
                            <a:t>между клиентом и сервером.</a:t>
                          </a:r>
                          <a:endParaRPr lang="en-US" sz="1800" dirty="0"/>
                        </a:p>
                        <a:p>
                          <a:endParaRPr lang="en-US" sz="1800" dirty="0"/>
                        </a:p>
                        <a:p>
                          <a:r>
                            <a:rPr lang="ru-RU" sz="1800" dirty="0"/>
                            <a:t>Для сравнения: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ru-RU" sz="1800" dirty="0"/>
                            <a:t>прочесть</a:t>
                          </a:r>
                          <a:r>
                            <a:rPr lang="en-US" sz="1800" dirty="0"/>
                            <a:t> 6KB </a:t>
                          </a:r>
                          <a:r>
                            <a:rPr lang="ru-RU" sz="1800" dirty="0"/>
                            <a:t>из </a:t>
                          </a:r>
                          <a:r>
                            <a:rPr lang="en-US" sz="1800" dirty="0"/>
                            <a:t>2ch DDR4-</a:t>
                          </a:r>
                          <a:r>
                            <a:rPr lang="ru-RU" sz="1800" dirty="0"/>
                            <a:t>памяти </a:t>
                          </a:r>
                          <a:r>
                            <a:rPr lang="en-US" sz="1800" dirty="0"/>
                            <a:t>@ 3.6Ghz – </a:t>
                          </a:r>
                          <a:r>
                            <a:rPr lang="ru-RU" sz="1800" dirty="0"/>
                            <a:t>1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oMath>
                          </a14:m>
                          <a:r>
                            <a:rPr lang="en-US" sz="1800" dirty="0"/>
                            <a:t>s,</a:t>
                          </a:r>
                          <a:endParaRPr lang="ru-RU" sz="1800" dirty="0"/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1800" dirty="0"/>
                            <a:t>RTT </a:t>
                          </a:r>
                          <a:r>
                            <a:rPr lang="ru-RU" sz="1800" dirty="0"/>
                            <a:t>между машинами, подключенными в один </a:t>
                          </a:r>
                          <a:r>
                            <a:rPr lang="en-US" sz="1800" dirty="0"/>
                            <a:t>10G ethernet-</a:t>
                          </a:r>
                          <a:r>
                            <a:rPr lang="ru-RU" sz="1800" dirty="0"/>
                            <a:t>свитч – 50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oMath>
                          </a14:m>
                          <a:r>
                            <a:rPr lang="en-US" sz="1800" dirty="0"/>
                            <a:t>s,</a:t>
                          </a:r>
                          <a:endParaRPr lang="ru-RU" sz="1800" dirty="0"/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1800" dirty="0"/>
                            <a:t>RTT </a:t>
                          </a:r>
                          <a:r>
                            <a:rPr lang="ru-RU" sz="1800" dirty="0"/>
                            <a:t>между машинами в проводном сегменте сети московского офиса </a:t>
                          </a:r>
                          <a:r>
                            <a:rPr lang="ru-RU" sz="1800" dirty="0" err="1"/>
                            <a:t>Акронис</a:t>
                          </a:r>
                          <a:r>
                            <a:rPr lang="ru-RU" sz="1800" dirty="0"/>
                            <a:t> -- </a:t>
                          </a:r>
                          <a:r>
                            <a:rPr lang="en-US" sz="1800" dirty="0"/>
                            <a:t>700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oMath>
                          </a14:m>
                          <a:r>
                            <a:rPr lang="en-US" sz="1800" dirty="0"/>
                            <a:t>s,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1800" dirty="0"/>
                            <a:t>RTT </a:t>
                          </a:r>
                          <a:r>
                            <a:rPr lang="ru-RU" sz="1800" dirty="0"/>
                            <a:t>между Москвой и Кёльном – около </a:t>
                          </a:r>
                          <a:r>
                            <a:rPr lang="en-US" sz="1800" dirty="0"/>
                            <a:t>50</a:t>
                          </a:r>
                          <a:r>
                            <a:rPr lang="en-US" sz="1800" dirty="0">
                              <a:solidFill>
                                <a:srgbClr val="FF0000"/>
                              </a:solidFill>
                            </a:rPr>
                            <a:t>m</a:t>
                          </a:r>
                          <a:r>
                            <a:rPr lang="en-US" sz="1800" dirty="0"/>
                            <a:t>s.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74067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 err="1"/>
                            <a:t>sunrpc</a:t>
                          </a:r>
                          <a:r>
                            <a:rPr lang="en-US" sz="1800" dirty="0"/>
                            <a:t> </a:t>
                          </a:r>
                          <a:r>
                            <a:rPr lang="en-US" sz="1800" dirty="0" err="1"/>
                            <a:t>portmap</a:t>
                          </a:r>
                          <a:r>
                            <a:rPr lang="en-US" sz="1800" dirty="0"/>
                            <a:t> service</a:t>
                          </a:r>
                          <a:r>
                            <a:rPr lang="ru-RU" sz="1800" dirty="0"/>
                            <a:t> использует </a:t>
                          </a:r>
                          <a:r>
                            <a:rPr lang="en-US" sz="1800" dirty="0"/>
                            <a:t>UDP </a:t>
                          </a:r>
                          <a:r>
                            <a:rPr lang="ru-RU" sz="1800" dirty="0"/>
                            <a:t>и его ответ</a:t>
                          </a:r>
                          <a:r>
                            <a:rPr lang="en-US" sz="1800" dirty="0"/>
                            <a:t> </a:t>
                          </a:r>
                          <a:r>
                            <a:rPr lang="ru-RU" sz="1800" dirty="0"/>
                            <a:t>может быть на порядок длиннее запроса.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609940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719031"/>
                  </p:ext>
                </p:extLst>
              </p:nvPr>
            </p:nvGraphicFramePr>
            <p:xfrm>
              <a:off x="0" y="365761"/>
              <a:ext cx="12192000" cy="39319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096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096000">
                      <a:extLst>
                        <a:ext uri="{9D8B030D-6E8A-4147-A177-3AD203B41FA5}">
                          <a16:colId xmlns:a16="http://schemas.microsoft.com/office/drawing/2014/main" val="1121439352"/>
                        </a:ext>
                      </a:extLst>
                    </a:gridCol>
                  </a:tblGrid>
                  <a:tr h="457200">
                    <a:tc gridSpan="2">
                      <a:txBody>
                        <a:bodyPr/>
                        <a:lstStyle/>
                        <a:p>
                          <a:r>
                            <a:rPr lang="ru-RU" sz="2400" dirty="0"/>
                            <a:t>Проблемы с сетью в общем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834640">
                    <a:tc>
                      <a:txBody>
                        <a:bodyPr/>
                        <a:lstStyle/>
                        <a:p>
                          <a:r>
                            <a:rPr lang="ru-RU" sz="1800" dirty="0"/>
                            <a:t>С какой скоростью выполняется операция </a:t>
                          </a:r>
                          <a:r>
                            <a:rPr lang="en-US" sz="1800" dirty="0"/>
                            <a:t>lookup() </a:t>
                          </a:r>
                          <a:r>
                            <a:rPr lang="ru-RU" sz="1800" dirty="0"/>
                            <a:t>локально и на </a:t>
                          </a:r>
                          <a:r>
                            <a:rPr lang="en-US" sz="1800" dirty="0"/>
                            <a:t>NFS</a:t>
                          </a:r>
                          <a:r>
                            <a:rPr lang="ru-RU" sz="1800" dirty="0"/>
                            <a:t>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7857" b="-254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740674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sz="1800" dirty="0" err="1"/>
                            <a:t>sunrpc</a:t>
                          </a:r>
                          <a:r>
                            <a:rPr lang="en-US" sz="1800" dirty="0"/>
                            <a:t> </a:t>
                          </a:r>
                          <a:r>
                            <a:rPr lang="en-US" sz="1800" dirty="0" err="1"/>
                            <a:t>portmap</a:t>
                          </a:r>
                          <a:r>
                            <a:rPr lang="en-US" sz="1800" dirty="0"/>
                            <a:t> service</a:t>
                          </a:r>
                          <a:r>
                            <a:rPr lang="ru-RU" sz="1800" dirty="0"/>
                            <a:t> использует </a:t>
                          </a:r>
                          <a:r>
                            <a:rPr lang="en-US" sz="1800" dirty="0"/>
                            <a:t>UDP </a:t>
                          </a:r>
                          <a:r>
                            <a:rPr lang="ru-RU" sz="1800" dirty="0"/>
                            <a:t>и его ответ</a:t>
                          </a:r>
                          <a:r>
                            <a:rPr lang="en-US" sz="1800" dirty="0"/>
                            <a:t> </a:t>
                          </a:r>
                          <a:r>
                            <a:rPr lang="ru-RU" sz="1800" dirty="0"/>
                            <a:t>может быть на порядок длиннее запроса.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609940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599787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8229919"/>
                  </p:ext>
                </p:extLst>
              </p:nvPr>
            </p:nvGraphicFramePr>
            <p:xfrm>
              <a:off x="0" y="365761"/>
              <a:ext cx="12192000" cy="39319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096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096000">
                      <a:extLst>
                        <a:ext uri="{9D8B030D-6E8A-4147-A177-3AD203B41FA5}">
                          <a16:colId xmlns:a16="http://schemas.microsoft.com/office/drawing/2014/main" val="1121439352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lang="ru-RU" sz="2400" dirty="0"/>
                            <a:t>Проблемы с сетью в общем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sz="1800" dirty="0"/>
                            <a:t>С какой скоростью выполняется операция </a:t>
                          </a:r>
                          <a:r>
                            <a:rPr lang="en-US" sz="1800" dirty="0"/>
                            <a:t>lookup() </a:t>
                          </a:r>
                          <a:r>
                            <a:rPr lang="ru-RU" sz="1800" dirty="0"/>
                            <a:t>локально и на </a:t>
                          </a:r>
                          <a:r>
                            <a:rPr lang="en-US" sz="1800" dirty="0"/>
                            <a:t>NFS</a:t>
                          </a:r>
                          <a:r>
                            <a:rPr lang="ru-RU" sz="1800" dirty="0"/>
                            <a:t>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lookup() </a:t>
                          </a:r>
                          <a:r>
                            <a:rPr lang="ru-RU" sz="1800" dirty="0"/>
                            <a:t>для </a:t>
                          </a:r>
                          <a:r>
                            <a:rPr lang="en-US" sz="1800" dirty="0"/>
                            <a:t>NFS </a:t>
                          </a:r>
                          <a:r>
                            <a:rPr lang="ru-RU" sz="1800" dirty="0"/>
                            <a:t>не меньше, чем </a:t>
                          </a:r>
                          <a:r>
                            <a:rPr lang="en-US" sz="1800" dirty="0"/>
                            <a:t>RTT </a:t>
                          </a:r>
                          <a:r>
                            <a:rPr lang="ru-RU" sz="1800" dirty="0"/>
                            <a:t>между клиентом и сервером.</a:t>
                          </a:r>
                          <a:endParaRPr lang="en-US" sz="1800" dirty="0"/>
                        </a:p>
                        <a:p>
                          <a:endParaRPr lang="en-US" sz="1800" dirty="0"/>
                        </a:p>
                        <a:p>
                          <a:r>
                            <a:rPr lang="ru-RU" sz="1800" dirty="0"/>
                            <a:t>Для сравнения: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ru-RU" sz="1800" dirty="0"/>
                            <a:t>прочесть</a:t>
                          </a:r>
                          <a:r>
                            <a:rPr lang="en-US" sz="1800" dirty="0"/>
                            <a:t> 6KB </a:t>
                          </a:r>
                          <a:r>
                            <a:rPr lang="ru-RU" sz="1800" dirty="0"/>
                            <a:t>из </a:t>
                          </a:r>
                          <a:r>
                            <a:rPr lang="en-US" sz="1800" dirty="0"/>
                            <a:t>2ch DDR4-</a:t>
                          </a:r>
                          <a:r>
                            <a:rPr lang="ru-RU" sz="1800" dirty="0"/>
                            <a:t>памяти </a:t>
                          </a:r>
                          <a:r>
                            <a:rPr lang="en-US" sz="1800" dirty="0"/>
                            <a:t>@ 3.6Ghz – </a:t>
                          </a:r>
                          <a:r>
                            <a:rPr lang="ru-RU" sz="1800" dirty="0"/>
                            <a:t>1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oMath>
                          </a14:m>
                          <a:r>
                            <a:rPr lang="en-US" sz="1800" dirty="0"/>
                            <a:t>s,</a:t>
                          </a:r>
                          <a:endParaRPr lang="ru-RU" sz="1800" dirty="0"/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1800" dirty="0"/>
                            <a:t>RTT </a:t>
                          </a:r>
                          <a:r>
                            <a:rPr lang="ru-RU" sz="1800" dirty="0"/>
                            <a:t>между машинами, подключенными в один </a:t>
                          </a:r>
                          <a:r>
                            <a:rPr lang="en-US" sz="1800" dirty="0"/>
                            <a:t>10G ethernet-</a:t>
                          </a:r>
                          <a:r>
                            <a:rPr lang="ru-RU" sz="1800" dirty="0"/>
                            <a:t>свитч – 50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oMath>
                          </a14:m>
                          <a:r>
                            <a:rPr lang="en-US" sz="1800" dirty="0"/>
                            <a:t>s,</a:t>
                          </a:r>
                          <a:endParaRPr lang="ru-RU" sz="1800" dirty="0"/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1800" dirty="0"/>
                            <a:t>RTT </a:t>
                          </a:r>
                          <a:r>
                            <a:rPr lang="ru-RU" sz="1800" dirty="0"/>
                            <a:t>между машинами в проводном сегменте сети московского офиса </a:t>
                          </a:r>
                          <a:r>
                            <a:rPr lang="ru-RU" sz="1800" dirty="0" err="1"/>
                            <a:t>Акронис</a:t>
                          </a:r>
                          <a:r>
                            <a:rPr lang="ru-RU" sz="1800" dirty="0"/>
                            <a:t> -- </a:t>
                          </a:r>
                          <a:r>
                            <a:rPr lang="en-US" sz="1800" dirty="0"/>
                            <a:t>700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oMath>
                          </a14:m>
                          <a:r>
                            <a:rPr lang="en-US" sz="1800" dirty="0"/>
                            <a:t>s,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1800" dirty="0"/>
                            <a:t>RTT </a:t>
                          </a:r>
                          <a:r>
                            <a:rPr lang="ru-RU" sz="1800" dirty="0"/>
                            <a:t>между Москвой и Кёльном – около </a:t>
                          </a:r>
                          <a:r>
                            <a:rPr lang="en-US" sz="1800" dirty="0"/>
                            <a:t>50</a:t>
                          </a:r>
                          <a:r>
                            <a:rPr lang="en-US" sz="1800" dirty="0">
                              <a:solidFill>
                                <a:srgbClr val="FF0000"/>
                              </a:solidFill>
                            </a:rPr>
                            <a:t>m</a:t>
                          </a:r>
                          <a:r>
                            <a:rPr lang="en-US" sz="1800" dirty="0"/>
                            <a:t>s.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74067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 err="1"/>
                            <a:t>sunrpc</a:t>
                          </a:r>
                          <a:r>
                            <a:rPr lang="en-US" sz="1800" dirty="0"/>
                            <a:t> </a:t>
                          </a:r>
                          <a:r>
                            <a:rPr lang="en-US" sz="1800" dirty="0" err="1"/>
                            <a:t>portmap</a:t>
                          </a:r>
                          <a:r>
                            <a:rPr lang="en-US" sz="1800" dirty="0"/>
                            <a:t> service</a:t>
                          </a:r>
                          <a:r>
                            <a:rPr lang="ru-RU" sz="1800" dirty="0"/>
                            <a:t> использует </a:t>
                          </a:r>
                          <a:r>
                            <a:rPr lang="en-US" sz="1800" dirty="0"/>
                            <a:t>UDP </a:t>
                          </a:r>
                          <a:r>
                            <a:rPr lang="ru-RU" sz="1800" dirty="0"/>
                            <a:t>и его ответ</a:t>
                          </a:r>
                          <a:r>
                            <a:rPr lang="en-US" sz="1800" dirty="0"/>
                            <a:t> </a:t>
                          </a:r>
                          <a:r>
                            <a:rPr lang="ru-RU" sz="1800" dirty="0"/>
                            <a:t>может быть на порядок длиннее запроса.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r>
                            <a:rPr lang="ru-RU" sz="1800" dirty="0"/>
                            <a:t>Он может использоваться для </a:t>
                          </a:r>
                          <a:r>
                            <a:rPr lang="en-US" sz="1800" dirty="0"/>
                            <a:t>“traffic amplification” </a:t>
                          </a:r>
                          <a:r>
                            <a:rPr lang="ru-RU" sz="1800" dirty="0"/>
                            <a:t>атак.</a:t>
                          </a:r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609940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8229919"/>
                  </p:ext>
                </p:extLst>
              </p:nvPr>
            </p:nvGraphicFramePr>
            <p:xfrm>
              <a:off x="0" y="365761"/>
              <a:ext cx="12192000" cy="39319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096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096000">
                      <a:extLst>
                        <a:ext uri="{9D8B030D-6E8A-4147-A177-3AD203B41FA5}">
                          <a16:colId xmlns:a16="http://schemas.microsoft.com/office/drawing/2014/main" val="1121439352"/>
                        </a:ext>
                      </a:extLst>
                    </a:gridCol>
                  </a:tblGrid>
                  <a:tr h="457200">
                    <a:tc gridSpan="2">
                      <a:txBody>
                        <a:bodyPr/>
                        <a:lstStyle/>
                        <a:p>
                          <a:r>
                            <a:rPr lang="ru-RU" sz="2400" dirty="0"/>
                            <a:t>Проблемы с сетью в общем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834640">
                    <a:tc>
                      <a:txBody>
                        <a:bodyPr/>
                        <a:lstStyle/>
                        <a:p>
                          <a:r>
                            <a:rPr lang="ru-RU" sz="1800" dirty="0"/>
                            <a:t>С какой скоростью выполняется операция </a:t>
                          </a:r>
                          <a:r>
                            <a:rPr lang="en-US" sz="1800" dirty="0"/>
                            <a:t>lookup() </a:t>
                          </a:r>
                          <a:r>
                            <a:rPr lang="ru-RU" sz="1800" dirty="0"/>
                            <a:t>локально и на </a:t>
                          </a:r>
                          <a:r>
                            <a:rPr lang="en-US" sz="1800" dirty="0"/>
                            <a:t>NFS</a:t>
                          </a:r>
                          <a:r>
                            <a:rPr lang="ru-RU" sz="1800" dirty="0"/>
                            <a:t>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7857" b="-254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740674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sz="1800" dirty="0" err="1"/>
                            <a:t>sunrpc</a:t>
                          </a:r>
                          <a:r>
                            <a:rPr lang="en-US" sz="1800" dirty="0"/>
                            <a:t> </a:t>
                          </a:r>
                          <a:r>
                            <a:rPr lang="en-US" sz="1800" dirty="0" err="1"/>
                            <a:t>portmap</a:t>
                          </a:r>
                          <a:r>
                            <a:rPr lang="en-US" sz="1800" dirty="0"/>
                            <a:t> service</a:t>
                          </a:r>
                          <a:r>
                            <a:rPr lang="ru-RU" sz="1800" dirty="0"/>
                            <a:t> использует </a:t>
                          </a:r>
                          <a:r>
                            <a:rPr lang="en-US" sz="1800" dirty="0"/>
                            <a:t>UDP </a:t>
                          </a:r>
                          <a:r>
                            <a:rPr lang="ru-RU" sz="1800" dirty="0"/>
                            <a:t>и его ответ</a:t>
                          </a:r>
                          <a:r>
                            <a:rPr lang="en-US" sz="1800" dirty="0"/>
                            <a:t> </a:t>
                          </a:r>
                          <a:r>
                            <a:rPr lang="ru-RU" sz="1800" dirty="0"/>
                            <a:t>может быть на порядок длиннее запроса.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r>
                            <a:rPr lang="ru-RU" sz="1800" dirty="0"/>
                            <a:t>Он может использоваться для </a:t>
                          </a:r>
                          <a:r>
                            <a:rPr lang="en-US" sz="1800" dirty="0"/>
                            <a:t>“traffic amplification” </a:t>
                          </a:r>
                          <a:r>
                            <a:rPr lang="ru-RU" sz="1800" dirty="0"/>
                            <a:t>атак.</a:t>
                          </a:r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609940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529630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697309"/>
              </p:ext>
            </p:extLst>
          </p:nvPr>
        </p:nvGraphicFramePr>
        <p:xfrm>
          <a:off x="0" y="365761"/>
          <a:ext cx="12192000" cy="828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Одна точка отказа и узкое место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NFS-</a:t>
                      </a:r>
                      <a:r>
                        <a:rPr lang="ru-RU" sz="1800" dirty="0"/>
                        <a:t>сервер оказывается узким местом, поскольку ресурсы одной машины приходится делить между многими клиентами.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66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47519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502551"/>
              </p:ext>
            </p:extLst>
          </p:nvPr>
        </p:nvGraphicFramePr>
        <p:xfrm>
          <a:off x="0" y="365761"/>
          <a:ext cx="12192000" cy="6131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Одна точка отказа и узкое место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NFS-</a:t>
                      </a:r>
                      <a:r>
                        <a:rPr lang="ru-RU" sz="1800" dirty="0"/>
                        <a:t>сервер оказывается узким местом, поскольку ресурсы одной машины приходится делить между многими клиентами.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66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Parallel NFS </a:t>
                      </a:r>
                      <a:r>
                        <a:rPr lang="ru-RU" sz="1800" dirty="0"/>
                        <a:t>в </a:t>
                      </a:r>
                      <a:r>
                        <a:rPr lang="en-US" sz="1800" dirty="0"/>
                        <a:t>NFSv4.1:</a:t>
                      </a:r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ru-RU" sz="1800" dirty="0"/>
                    </a:p>
                    <a:p>
                      <a:endParaRPr lang="ru-RU" sz="1800" dirty="0"/>
                    </a:p>
                    <a:p>
                      <a:endParaRPr lang="ru-RU" sz="1800" dirty="0"/>
                    </a:p>
                    <a:p>
                      <a:endParaRPr lang="ru-RU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821519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D30D6DA0-A9D2-7B43-BC5D-CBCF23866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7493" y="1299170"/>
            <a:ext cx="6276975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100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421220"/>
              </p:ext>
            </p:extLst>
          </p:nvPr>
        </p:nvGraphicFramePr>
        <p:xfrm>
          <a:off x="0" y="365761"/>
          <a:ext cx="12192000" cy="10972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Основные</a:t>
                      </a:r>
                      <a:r>
                        <a:rPr lang="ru-RU" sz="2400" baseline="0" dirty="0"/>
                        <a:t> цели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Доступ к ФС по сети должен быть таким же, как доступ к локальной ФС, притом даже на уровне ядра.</a:t>
                      </a:r>
                      <a:br>
                        <a:rPr lang="en-US" dirty="0"/>
                      </a:b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9F8BFA8-11FA-E34E-9E81-09805A818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513372"/>
              </p:ext>
            </p:extLst>
          </p:nvPr>
        </p:nvGraphicFramePr>
        <p:xfrm>
          <a:off x="2031999" y="1937882"/>
          <a:ext cx="8128002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1">
                  <a:extLst>
                    <a:ext uri="{9D8B030D-6E8A-4147-A177-3AD203B41FA5}">
                      <a16:colId xmlns:a16="http://schemas.microsoft.com/office/drawing/2014/main" val="43928208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34086102"/>
                    </a:ext>
                  </a:extLst>
                </a:gridCol>
                <a:gridCol w="1625601">
                  <a:extLst>
                    <a:ext uri="{9D8B030D-6E8A-4147-A177-3AD203B41FA5}">
                      <a16:colId xmlns:a16="http://schemas.microsoft.com/office/drawing/2014/main" val="360608861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75534448"/>
                    </a:ext>
                  </a:extLst>
                </a:gridCol>
              </a:tblGrid>
              <a:tr h="3596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628">
                <a:tc gridSpan="5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277195"/>
                  </a:ext>
                </a:extLst>
              </a:tr>
              <a:tr h="347636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Pagecache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649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VFS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6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Sun UFS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VFAT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ISO 9660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979677"/>
                  </a:ext>
                </a:extLst>
              </a:tr>
              <a:tr h="335644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 IO layer (requests</a:t>
                      </a:r>
                      <a:r>
                        <a:rPr lang="en-US" baseline="0" dirty="0"/>
                        <a:t> submission &amp; </a:t>
                      </a:r>
                      <a:r>
                        <a:rPr lang="en-US" dirty="0"/>
                        <a:t>scheduling)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644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19998"/>
                  </a:ext>
                </a:extLst>
              </a:tr>
            </a:tbl>
          </a:graphicData>
        </a:graphic>
      </p:graphicFrame>
      <p:sp>
        <p:nvSpPr>
          <p:cNvPr id="9" name="Freeform 8">
            <a:extLst>
              <a:ext uri="{FF2B5EF4-FFF2-40B4-BE49-F238E27FC236}">
                <a16:creationId xmlns:a16="http://schemas.microsoft.com/office/drawing/2014/main" id="{0DB69E49-01F3-794F-82F8-E33D38B5E5D0}"/>
              </a:ext>
            </a:extLst>
          </p:cNvPr>
          <p:cNvSpPr/>
          <p:nvPr/>
        </p:nvSpPr>
        <p:spPr>
          <a:xfrm>
            <a:off x="1654629" y="2302423"/>
            <a:ext cx="8817428" cy="375491"/>
          </a:xfrm>
          <a:custGeom>
            <a:avLst/>
            <a:gdLst>
              <a:gd name="connsiteX0" fmla="*/ 0 w 8817428"/>
              <a:gd name="connsiteY0" fmla="*/ 190406 h 375491"/>
              <a:gd name="connsiteX1" fmla="*/ 370114 w 8817428"/>
              <a:gd name="connsiteY1" fmla="*/ 5348 h 375491"/>
              <a:gd name="connsiteX2" fmla="*/ 729342 w 8817428"/>
              <a:gd name="connsiteY2" fmla="*/ 375463 h 375491"/>
              <a:gd name="connsiteX3" fmla="*/ 1175657 w 8817428"/>
              <a:gd name="connsiteY3" fmla="*/ 27120 h 375491"/>
              <a:gd name="connsiteX4" fmla="*/ 1545771 w 8817428"/>
              <a:gd name="connsiteY4" fmla="*/ 364577 h 375491"/>
              <a:gd name="connsiteX5" fmla="*/ 1937657 w 8817428"/>
              <a:gd name="connsiteY5" fmla="*/ 5348 h 375491"/>
              <a:gd name="connsiteX6" fmla="*/ 2307771 w 8817428"/>
              <a:gd name="connsiteY6" fmla="*/ 364577 h 375491"/>
              <a:gd name="connsiteX7" fmla="*/ 2710542 w 8817428"/>
              <a:gd name="connsiteY7" fmla="*/ 5348 h 375491"/>
              <a:gd name="connsiteX8" fmla="*/ 3048000 w 8817428"/>
              <a:gd name="connsiteY8" fmla="*/ 364577 h 375491"/>
              <a:gd name="connsiteX9" fmla="*/ 3429000 w 8817428"/>
              <a:gd name="connsiteY9" fmla="*/ 16234 h 375491"/>
              <a:gd name="connsiteX10" fmla="*/ 3777342 w 8817428"/>
              <a:gd name="connsiteY10" fmla="*/ 375463 h 375491"/>
              <a:gd name="connsiteX11" fmla="*/ 4201885 w 8817428"/>
              <a:gd name="connsiteY11" fmla="*/ 5348 h 375491"/>
              <a:gd name="connsiteX12" fmla="*/ 4561114 w 8817428"/>
              <a:gd name="connsiteY12" fmla="*/ 364577 h 375491"/>
              <a:gd name="connsiteX13" fmla="*/ 4953000 w 8817428"/>
              <a:gd name="connsiteY13" fmla="*/ 5348 h 375491"/>
              <a:gd name="connsiteX14" fmla="*/ 5323114 w 8817428"/>
              <a:gd name="connsiteY14" fmla="*/ 364577 h 375491"/>
              <a:gd name="connsiteX15" fmla="*/ 5704114 w 8817428"/>
              <a:gd name="connsiteY15" fmla="*/ 5348 h 375491"/>
              <a:gd name="connsiteX16" fmla="*/ 6041571 w 8817428"/>
              <a:gd name="connsiteY16" fmla="*/ 364577 h 375491"/>
              <a:gd name="connsiteX17" fmla="*/ 6411685 w 8817428"/>
              <a:gd name="connsiteY17" fmla="*/ 5348 h 375491"/>
              <a:gd name="connsiteX18" fmla="*/ 6770914 w 8817428"/>
              <a:gd name="connsiteY18" fmla="*/ 364577 h 375491"/>
              <a:gd name="connsiteX19" fmla="*/ 7151914 w 8817428"/>
              <a:gd name="connsiteY19" fmla="*/ 5348 h 375491"/>
              <a:gd name="connsiteX20" fmla="*/ 7478485 w 8817428"/>
              <a:gd name="connsiteY20" fmla="*/ 364577 h 375491"/>
              <a:gd name="connsiteX21" fmla="*/ 7815942 w 8817428"/>
              <a:gd name="connsiteY21" fmla="*/ 5348 h 375491"/>
              <a:gd name="connsiteX22" fmla="*/ 8142514 w 8817428"/>
              <a:gd name="connsiteY22" fmla="*/ 364577 h 375491"/>
              <a:gd name="connsiteX23" fmla="*/ 8490857 w 8817428"/>
              <a:gd name="connsiteY23" fmla="*/ 16234 h 375491"/>
              <a:gd name="connsiteX24" fmla="*/ 8817428 w 8817428"/>
              <a:gd name="connsiteY24" fmla="*/ 179520 h 375491"/>
              <a:gd name="connsiteX25" fmla="*/ 8817428 w 8817428"/>
              <a:gd name="connsiteY25" fmla="*/ 179520 h 37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817428" h="375491">
                <a:moveTo>
                  <a:pt x="0" y="190406"/>
                </a:moveTo>
                <a:cubicBezTo>
                  <a:pt x="124278" y="82455"/>
                  <a:pt x="248557" y="-25495"/>
                  <a:pt x="370114" y="5348"/>
                </a:cubicBezTo>
                <a:cubicBezTo>
                  <a:pt x="491671" y="36191"/>
                  <a:pt x="595085" y="371834"/>
                  <a:pt x="729342" y="375463"/>
                </a:cubicBezTo>
                <a:cubicBezTo>
                  <a:pt x="863599" y="379092"/>
                  <a:pt x="1039586" y="28934"/>
                  <a:pt x="1175657" y="27120"/>
                </a:cubicBezTo>
                <a:cubicBezTo>
                  <a:pt x="1311728" y="25306"/>
                  <a:pt x="1418771" y="368206"/>
                  <a:pt x="1545771" y="364577"/>
                </a:cubicBezTo>
                <a:cubicBezTo>
                  <a:pt x="1672771" y="360948"/>
                  <a:pt x="1810657" y="5348"/>
                  <a:pt x="1937657" y="5348"/>
                </a:cubicBezTo>
                <a:cubicBezTo>
                  <a:pt x="2064657" y="5348"/>
                  <a:pt x="2178957" y="364577"/>
                  <a:pt x="2307771" y="364577"/>
                </a:cubicBezTo>
                <a:cubicBezTo>
                  <a:pt x="2436585" y="364577"/>
                  <a:pt x="2587171" y="5348"/>
                  <a:pt x="2710542" y="5348"/>
                </a:cubicBezTo>
                <a:cubicBezTo>
                  <a:pt x="2833913" y="5348"/>
                  <a:pt x="2928257" y="362763"/>
                  <a:pt x="3048000" y="364577"/>
                </a:cubicBezTo>
                <a:cubicBezTo>
                  <a:pt x="3167743" y="366391"/>
                  <a:pt x="3307443" y="14420"/>
                  <a:pt x="3429000" y="16234"/>
                </a:cubicBezTo>
                <a:cubicBezTo>
                  <a:pt x="3550557" y="18048"/>
                  <a:pt x="3648528" y="377277"/>
                  <a:pt x="3777342" y="375463"/>
                </a:cubicBezTo>
                <a:cubicBezTo>
                  <a:pt x="3906156" y="373649"/>
                  <a:pt x="4071256" y="7162"/>
                  <a:pt x="4201885" y="5348"/>
                </a:cubicBezTo>
                <a:cubicBezTo>
                  <a:pt x="4332514" y="3534"/>
                  <a:pt x="4435928" y="364577"/>
                  <a:pt x="4561114" y="364577"/>
                </a:cubicBezTo>
                <a:cubicBezTo>
                  <a:pt x="4686300" y="364577"/>
                  <a:pt x="4826000" y="5348"/>
                  <a:pt x="4953000" y="5348"/>
                </a:cubicBezTo>
                <a:cubicBezTo>
                  <a:pt x="5080000" y="5348"/>
                  <a:pt x="5197928" y="364577"/>
                  <a:pt x="5323114" y="364577"/>
                </a:cubicBezTo>
                <a:cubicBezTo>
                  <a:pt x="5448300" y="364577"/>
                  <a:pt x="5584371" y="5348"/>
                  <a:pt x="5704114" y="5348"/>
                </a:cubicBezTo>
                <a:cubicBezTo>
                  <a:pt x="5823857" y="5348"/>
                  <a:pt x="5923643" y="364577"/>
                  <a:pt x="6041571" y="364577"/>
                </a:cubicBezTo>
                <a:cubicBezTo>
                  <a:pt x="6159499" y="364577"/>
                  <a:pt x="6290128" y="5348"/>
                  <a:pt x="6411685" y="5348"/>
                </a:cubicBezTo>
                <a:cubicBezTo>
                  <a:pt x="6533242" y="5348"/>
                  <a:pt x="6647543" y="364577"/>
                  <a:pt x="6770914" y="364577"/>
                </a:cubicBezTo>
                <a:cubicBezTo>
                  <a:pt x="6894285" y="364577"/>
                  <a:pt x="7033986" y="5348"/>
                  <a:pt x="7151914" y="5348"/>
                </a:cubicBezTo>
                <a:cubicBezTo>
                  <a:pt x="7269842" y="5348"/>
                  <a:pt x="7367814" y="364577"/>
                  <a:pt x="7478485" y="364577"/>
                </a:cubicBezTo>
                <a:cubicBezTo>
                  <a:pt x="7589156" y="364577"/>
                  <a:pt x="7705271" y="5348"/>
                  <a:pt x="7815942" y="5348"/>
                </a:cubicBezTo>
                <a:cubicBezTo>
                  <a:pt x="7926613" y="5348"/>
                  <a:pt x="8030028" y="362763"/>
                  <a:pt x="8142514" y="364577"/>
                </a:cubicBezTo>
                <a:cubicBezTo>
                  <a:pt x="8255000" y="366391"/>
                  <a:pt x="8378371" y="47077"/>
                  <a:pt x="8490857" y="16234"/>
                </a:cubicBezTo>
                <a:cubicBezTo>
                  <a:pt x="8603343" y="-14609"/>
                  <a:pt x="8817428" y="179520"/>
                  <a:pt x="8817428" y="179520"/>
                </a:cubicBezTo>
                <a:lnTo>
                  <a:pt x="8817428" y="17952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9366A3-42D3-634F-96E7-2F5FE1D7FE52}"/>
              </a:ext>
            </a:extLst>
          </p:cNvPr>
          <p:cNvSpPr txBox="1"/>
          <p:nvPr/>
        </p:nvSpPr>
        <p:spPr>
          <a:xfrm>
            <a:off x="278178" y="1712433"/>
            <a:ext cx="1729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  <a:br>
              <a:rPr lang="en-US" dirty="0"/>
            </a:br>
            <a:r>
              <a:rPr lang="en-US" dirty="0"/>
              <a:t>space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85E6E1-6DE2-1041-B946-E221C7701FBF}"/>
              </a:ext>
            </a:extLst>
          </p:cNvPr>
          <p:cNvSpPr txBox="1"/>
          <p:nvPr/>
        </p:nvSpPr>
        <p:spPr>
          <a:xfrm>
            <a:off x="245128" y="3089541"/>
            <a:ext cx="1762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Kernel</a:t>
            </a:r>
            <a:br>
              <a:rPr lang="en-US" dirty="0"/>
            </a:br>
            <a:r>
              <a:rPr lang="en-US" dirty="0"/>
              <a:t>Space</a:t>
            </a: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BAB3DE7B-E67D-1245-8DB2-381299EDEA2C}"/>
              </a:ext>
            </a:extLst>
          </p:cNvPr>
          <p:cNvSpPr/>
          <p:nvPr/>
        </p:nvSpPr>
        <p:spPr>
          <a:xfrm>
            <a:off x="1555051" y="1925321"/>
            <a:ext cx="164892" cy="33054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9257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365761"/>
          <a:ext cx="12192000" cy="6131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Одна точка отказа и узкое место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NFS-</a:t>
                      </a:r>
                      <a:r>
                        <a:rPr lang="ru-RU" sz="1800" dirty="0"/>
                        <a:t>сервер оказывается узким местом, поскольку ресурсы одной машины приходится делить между многими клиентами.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66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Parallel NFS </a:t>
                      </a:r>
                      <a:r>
                        <a:rPr lang="ru-RU" sz="1800" dirty="0"/>
                        <a:t>в </a:t>
                      </a:r>
                      <a:r>
                        <a:rPr lang="en-US" sz="1800" dirty="0"/>
                        <a:t>NFSv4.1:</a:t>
                      </a:r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r>
                        <a:rPr lang="ru-RU" sz="1800" dirty="0"/>
                        <a:t>Привносит свою долю интересных сценариев: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dirty="0"/>
                        <a:t>Что будет, если клиент потеряет связь с </a:t>
                      </a:r>
                      <a:r>
                        <a:rPr lang="en-US" sz="1800" dirty="0"/>
                        <a:t>metadata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server’</a:t>
                      </a:r>
                      <a:r>
                        <a:rPr lang="ru-RU" sz="1800" dirty="0"/>
                        <a:t>ом, но сохранит соединения к </a:t>
                      </a:r>
                      <a:r>
                        <a:rPr lang="en-US" sz="1800" dirty="0"/>
                        <a:t>storage-</a:t>
                      </a:r>
                      <a:br>
                        <a:rPr lang="ru-RU" sz="1800" dirty="0"/>
                      </a:br>
                      <a:r>
                        <a:rPr lang="ru-RU" sz="1800" dirty="0"/>
                        <a:t>серверам?</a:t>
                      </a:r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821519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D30D6DA0-A9D2-7B43-BC5D-CBCF23866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7493" y="1299170"/>
            <a:ext cx="6276975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0805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656255"/>
              </p:ext>
            </p:extLst>
          </p:nvPr>
        </p:nvGraphicFramePr>
        <p:xfrm>
          <a:off x="0" y="365761"/>
          <a:ext cx="12192000" cy="3566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93441993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GB" sz="2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Fallacies of Networked Computing</a:t>
                      </a:r>
                      <a:endParaRPr lang="ru-RU" sz="2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dirty="0"/>
                        <a:t>Сеть надёжно доставляет сообщения,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dirty="0"/>
                        <a:t>Задержки в сети нулевые,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dirty="0"/>
                        <a:t>Пропускная способность не</a:t>
                      </a:r>
                      <a:r>
                        <a:rPr lang="en-US" sz="1800" dirty="0"/>
                        <a:t> </a:t>
                      </a:r>
                      <a:r>
                        <a:rPr lang="ru-RU" sz="1800" dirty="0"/>
                        <a:t>ограничена</a:t>
                      </a:r>
                      <a:r>
                        <a:rPr lang="en-US" sz="1800" dirty="0"/>
                        <a:t>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dirty="0"/>
                        <a:t>Сеть безопасна.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66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00893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205626"/>
              </p:ext>
            </p:extLst>
          </p:nvPr>
        </p:nvGraphicFramePr>
        <p:xfrm>
          <a:off x="0" y="365761"/>
          <a:ext cx="12192000" cy="3566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93441993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GB" sz="2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Fallacies of Networked Computing</a:t>
                      </a:r>
                      <a:endParaRPr lang="ru-RU" sz="2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</a:rPr>
                        <a:t>Сеть надёжно доставляет сообщения,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Задержки в сети нулевые,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Пропускная способность не</a:t>
                      </a:r>
                      <a:r>
                        <a:rPr lang="en-US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ru-RU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ограничена</a:t>
                      </a:r>
                      <a:r>
                        <a:rPr lang="en-US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Сеть безопасна.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ru-RU" sz="1800" dirty="0"/>
                        <a:t>По сравнению с приложением, работающем в одном процессе, вызов функции приобретает новый неудачный сценарий: вызов функции что-то сделал, но мы об этом не узнали.</a:t>
                      </a:r>
                      <a:endParaRPr lang="en-US" sz="180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ru-RU" sz="1800" dirty="0"/>
                        <a:t>Протоколы клиент-серверного взаимодействия должны быть спроектированы с учётом того, что каждый запрос может быть не доставлен или доставлен несколько раз.</a:t>
                      </a:r>
                      <a:endParaRPr lang="en-US" sz="180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ru-RU" sz="1800" dirty="0"/>
                        <a:t>Порвавшееся соединение – норма, а не исключение из правил.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66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08830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071113"/>
              </p:ext>
            </p:extLst>
          </p:nvPr>
        </p:nvGraphicFramePr>
        <p:xfrm>
          <a:off x="0" y="365761"/>
          <a:ext cx="12192000" cy="3566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93441993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GB" sz="2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Fallacies of Networked Computing</a:t>
                      </a:r>
                      <a:endParaRPr lang="ru-RU" sz="2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Сеть надёжно доставляет сообщения,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dirty="0"/>
                        <a:t>Задержки в сети нулевые,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Пропускная способность не</a:t>
                      </a:r>
                      <a:r>
                        <a:rPr lang="en-US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ru-RU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ограничена</a:t>
                      </a:r>
                      <a:r>
                        <a:rPr lang="en-US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Сеть безопасна.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sz="1800" dirty="0"/>
                        <a:t>Вызовы в </a:t>
                      </a:r>
                      <a:r>
                        <a:rPr lang="en-US" sz="1800" dirty="0"/>
                        <a:t>RPC </a:t>
                      </a:r>
                      <a:r>
                        <a:rPr lang="ru-RU" sz="1800" dirty="0"/>
                        <a:t>качественно отличаются от вызовов функций. </a:t>
                      </a:r>
                      <a:r>
                        <a:rPr lang="en-US" sz="1800" dirty="0"/>
                        <a:t>Call + </a:t>
                      </a:r>
                      <a:r>
                        <a:rPr lang="ru-RU" sz="1800" dirty="0"/>
                        <a:t>сохранение</a:t>
                      </a:r>
                      <a:r>
                        <a:rPr lang="en-US" sz="1800" dirty="0"/>
                        <a:t>/</a:t>
                      </a:r>
                      <a:r>
                        <a:rPr lang="ru-RU" sz="1800" dirty="0"/>
                        <a:t>восстановление регистров – это единицы или десятки </a:t>
                      </a:r>
                      <a:r>
                        <a:rPr lang="ru-RU" sz="1800" dirty="0">
                          <a:solidFill>
                            <a:srgbClr val="FF0000"/>
                          </a:solidFill>
                        </a:rPr>
                        <a:t>нано</a:t>
                      </a:r>
                      <a:r>
                        <a:rPr lang="ru-RU" sz="1800" dirty="0"/>
                        <a:t>секунд. </a:t>
                      </a:r>
                      <a:r>
                        <a:rPr lang="en-US" sz="1800" dirty="0"/>
                        <a:t>RPC-</a:t>
                      </a:r>
                      <a:r>
                        <a:rPr lang="ru-RU" sz="1800" dirty="0"/>
                        <a:t>вызов в </a:t>
                      </a:r>
                      <a:r>
                        <a:rPr lang="en-US" sz="1800" dirty="0"/>
                        <a:t>10G ethernet </a:t>
                      </a:r>
                      <a:r>
                        <a:rPr lang="ru-RU" sz="1800" dirty="0"/>
                        <a:t>сети – десятки </a:t>
                      </a:r>
                      <a:r>
                        <a:rPr lang="ru-RU" sz="1800" dirty="0">
                          <a:solidFill>
                            <a:srgbClr val="FF0000"/>
                          </a:solidFill>
                        </a:rPr>
                        <a:t>микро</a:t>
                      </a:r>
                      <a:r>
                        <a:rPr lang="ru-RU" sz="1800" dirty="0"/>
                        <a:t>секунд только на </a:t>
                      </a:r>
                      <a:r>
                        <a:rPr lang="en-US" sz="1800" dirty="0"/>
                        <a:t>RTT </a:t>
                      </a:r>
                      <a:r>
                        <a:rPr lang="ru-RU" sz="1800" dirty="0"/>
                        <a:t>в сети.</a:t>
                      </a:r>
                      <a:endParaRPr lang="en-US" sz="180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sz="180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66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89979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981653"/>
              </p:ext>
            </p:extLst>
          </p:nvPr>
        </p:nvGraphicFramePr>
        <p:xfrm>
          <a:off x="0" y="365761"/>
          <a:ext cx="12192000" cy="3566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93441993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GB" sz="2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Fallacies of Networked Computing</a:t>
                      </a:r>
                      <a:endParaRPr lang="ru-RU" sz="2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Сеть надёжно доставляет сообщения,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Задержки в сети нулевые,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dirty="0"/>
                        <a:t>Пропускная способность не</a:t>
                      </a:r>
                      <a:r>
                        <a:rPr lang="en-US" sz="1800" dirty="0"/>
                        <a:t> </a:t>
                      </a:r>
                      <a:r>
                        <a:rPr lang="ru-RU" sz="1800" dirty="0"/>
                        <a:t>ограничена</a:t>
                      </a:r>
                      <a:r>
                        <a:rPr lang="en-US" sz="1800" dirty="0"/>
                        <a:t>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Сеть безопасна.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sz="1800" dirty="0"/>
                        <a:t>Вернуть сколь угодно большой объект из локальной функции стоит столько же, сколько вернуть указатель.</a:t>
                      </a:r>
                      <a:endParaRPr lang="en-US" sz="180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ru-RU" sz="1800" dirty="0"/>
                        <a:t>Для удалённых вызовов необходимо учитывать время на передачу ответа. Для </a:t>
                      </a:r>
                      <a:r>
                        <a:rPr lang="en-US" sz="1800" dirty="0"/>
                        <a:t>Web-</a:t>
                      </a:r>
                      <a:r>
                        <a:rPr lang="ru-RU" sz="1800" dirty="0"/>
                        <a:t>сервисов, зачастую, ещё необходимо учитывать время на </a:t>
                      </a:r>
                      <a:r>
                        <a:rPr lang="ru-RU" sz="1800" dirty="0" err="1"/>
                        <a:t>сериализацию</a:t>
                      </a:r>
                      <a:r>
                        <a:rPr lang="en-US" sz="1800" dirty="0"/>
                        <a:t> </a:t>
                      </a:r>
                      <a:r>
                        <a:rPr lang="ru-RU" sz="1800" dirty="0"/>
                        <a:t>и </a:t>
                      </a:r>
                      <a:r>
                        <a:rPr lang="ru-RU" sz="1800" dirty="0" err="1"/>
                        <a:t>десериализацию</a:t>
                      </a:r>
                      <a:r>
                        <a:rPr lang="ru-RU" sz="1800" dirty="0"/>
                        <a:t> </a:t>
                      </a:r>
                      <a:r>
                        <a:rPr lang="en-US" sz="1800" dirty="0"/>
                        <a:t>XML</a:t>
                      </a:r>
                      <a:r>
                        <a:rPr lang="ru-RU" sz="1800" dirty="0"/>
                        <a:t>, </a:t>
                      </a:r>
                      <a:r>
                        <a:rPr lang="en-US" sz="1800" dirty="0"/>
                        <a:t>JSON </a:t>
                      </a:r>
                      <a:r>
                        <a:rPr lang="ru-RU" sz="1800" dirty="0"/>
                        <a:t>и прочего.</a:t>
                      </a:r>
                      <a:endParaRPr lang="en-US" sz="180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66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79213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904319"/>
              </p:ext>
            </p:extLst>
          </p:nvPr>
        </p:nvGraphicFramePr>
        <p:xfrm>
          <a:off x="0" y="365761"/>
          <a:ext cx="12192000" cy="828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Ещё несколько трудностей с сетью</a:t>
                      </a:r>
                      <a:endParaRPr lang="ru-RU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dirty="0"/>
                        <a:t>Зачастую сервер, принявший запрос клиента, разбивает его на подзапросы и передаёт дальше:</a:t>
                      </a:r>
                      <a:endParaRPr 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159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39885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958703"/>
              </p:ext>
            </p:extLst>
          </p:nvPr>
        </p:nvGraphicFramePr>
        <p:xfrm>
          <a:off x="0" y="365761"/>
          <a:ext cx="12192000" cy="5034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16397583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ru-RU" sz="2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Ещё несколько трудностей с сетью</a:t>
                      </a:r>
                      <a:endParaRPr lang="ru-RU" sz="2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ru-RU" sz="1800" b="0" dirty="0"/>
                        <a:t>Зачастую сервер, принявший запрос клиента, разбивает его на подзапросы и передаёт дальше:</a:t>
                      </a:r>
                      <a:endParaRPr lang="en-US" sz="1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159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b="0" dirty="0"/>
                    </a:p>
                    <a:p>
                      <a:endParaRPr lang="en-US" sz="1800" b="0" dirty="0"/>
                    </a:p>
                    <a:p>
                      <a:endParaRPr lang="en-US" sz="1800" b="0" dirty="0"/>
                    </a:p>
                    <a:p>
                      <a:endParaRPr lang="en-US" sz="1800" b="0" dirty="0"/>
                    </a:p>
                    <a:p>
                      <a:endParaRPr lang="en-US" sz="1800" b="0" dirty="0"/>
                    </a:p>
                    <a:p>
                      <a:endParaRPr lang="en-US" sz="1800" b="0" dirty="0"/>
                    </a:p>
                    <a:p>
                      <a:endParaRPr lang="en-US" sz="1800" b="0" dirty="0"/>
                    </a:p>
                    <a:p>
                      <a:endParaRPr lang="en-US" sz="1800" b="0" dirty="0"/>
                    </a:p>
                    <a:p>
                      <a:endParaRPr lang="en-US" sz="1800" b="0" dirty="0"/>
                    </a:p>
                    <a:p>
                      <a:endParaRPr lang="en-US" sz="1800" b="0" dirty="0"/>
                    </a:p>
                    <a:p>
                      <a:endParaRPr lang="en-US" sz="1800" b="0" dirty="0"/>
                    </a:p>
                    <a:p>
                      <a:endParaRPr lang="en-US" sz="1800" b="0" dirty="0"/>
                    </a:p>
                    <a:p>
                      <a:endParaRPr lang="en-US" sz="1800" b="0" dirty="0"/>
                    </a:p>
                    <a:p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0" dirty="0"/>
                    </a:p>
                    <a:p>
                      <a:endParaRPr lang="en-US" sz="1800" b="0" dirty="0"/>
                    </a:p>
                    <a:p>
                      <a:endParaRPr lang="en-US" sz="1800" b="0" dirty="0"/>
                    </a:p>
                    <a:p>
                      <a:endParaRPr lang="en-US" sz="1800" b="0" dirty="0"/>
                    </a:p>
                    <a:p>
                      <a:endParaRPr lang="en-US" sz="1800" b="0" dirty="0"/>
                    </a:p>
                    <a:p>
                      <a:endParaRPr lang="en-US" sz="1800" b="0" dirty="0"/>
                    </a:p>
                    <a:p>
                      <a:endParaRPr lang="en-US" sz="1800" b="0" dirty="0"/>
                    </a:p>
                    <a:p>
                      <a:endParaRPr lang="en-US" sz="1800" b="0" dirty="0"/>
                    </a:p>
                    <a:p>
                      <a:endParaRPr lang="en-US" sz="1800" b="0" dirty="0"/>
                    </a:p>
                    <a:p>
                      <a:endParaRPr lang="en-US" sz="1800" b="0" dirty="0"/>
                    </a:p>
                    <a:p>
                      <a:endParaRPr lang="en-US" sz="1800" b="0" dirty="0"/>
                    </a:p>
                    <a:p>
                      <a:endParaRPr lang="en-US" sz="1800" b="0" dirty="0"/>
                    </a:p>
                    <a:p>
                      <a:endParaRPr lang="en-US" sz="1800" b="0" dirty="0"/>
                    </a:p>
                    <a:p>
                      <a:endParaRPr lang="en-US" sz="1800" b="0" dirty="0"/>
                    </a:p>
                    <a:p>
                      <a:endParaRPr 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162799"/>
                  </a:ext>
                </a:extLst>
              </a:tr>
            </a:tbl>
          </a:graphicData>
        </a:graphic>
      </p:graphicFrame>
      <p:pic>
        <p:nvPicPr>
          <p:cNvPr id="4" name="Graphic 3" descr="Laptop">
            <a:extLst>
              <a:ext uri="{FF2B5EF4-FFF2-40B4-BE49-F238E27FC236}">
                <a16:creationId xmlns:a16="http://schemas.microsoft.com/office/drawing/2014/main" id="{FEA4F998-2081-EC40-BB7F-6428A407D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03714" y="1284514"/>
            <a:ext cx="587829" cy="5878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019804-6FB5-7941-8D60-7E4C90329CB6}"/>
              </a:ext>
            </a:extLst>
          </p:cNvPr>
          <p:cNvSpPr txBox="1"/>
          <p:nvPr/>
        </p:nvSpPr>
        <p:spPr>
          <a:xfrm>
            <a:off x="2237014" y="2238103"/>
            <a:ext cx="112122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proxy / </a:t>
            </a:r>
            <a:r>
              <a:rPr lang="en-US" dirty="0" err="1"/>
              <a:t>lb</a:t>
            </a:r>
            <a:endParaRPr lang="ru-RU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BB3FDCB-7022-F94C-A1BA-69314D16D8A7}"/>
              </a:ext>
            </a:extLst>
          </p:cNvPr>
          <p:cNvCxnSpPr>
            <a:endCxn id="7" idx="0"/>
          </p:cNvCxnSpPr>
          <p:nvPr/>
        </p:nvCxnSpPr>
        <p:spPr>
          <a:xfrm>
            <a:off x="2797628" y="1872343"/>
            <a:ext cx="0" cy="36576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85A052B-3EA3-FB45-8CE4-9EAE1ECA8FE9}"/>
              </a:ext>
            </a:extLst>
          </p:cNvPr>
          <p:cNvSpPr txBox="1"/>
          <p:nvPr/>
        </p:nvSpPr>
        <p:spPr>
          <a:xfrm>
            <a:off x="2895600" y="1872343"/>
            <a:ext cx="1121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HTTP GET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EBACF0-0A88-5C48-A16E-508626CBE690}"/>
              </a:ext>
            </a:extLst>
          </p:cNvPr>
          <p:cNvSpPr txBox="1"/>
          <p:nvPr/>
        </p:nvSpPr>
        <p:spPr>
          <a:xfrm>
            <a:off x="353785" y="3108961"/>
            <a:ext cx="1475015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static content server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6CCB6E-53A5-A341-880F-428E8360F19F}"/>
              </a:ext>
            </a:extLst>
          </p:cNvPr>
          <p:cNvSpPr txBox="1"/>
          <p:nvPr/>
        </p:nvSpPr>
        <p:spPr>
          <a:xfrm>
            <a:off x="2237014" y="3089238"/>
            <a:ext cx="128995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application server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1E4228-55C0-7345-A4C4-7895CB4FAB83}"/>
              </a:ext>
            </a:extLst>
          </p:cNvPr>
          <p:cNvSpPr txBox="1"/>
          <p:nvPr/>
        </p:nvSpPr>
        <p:spPr>
          <a:xfrm>
            <a:off x="3935185" y="3089238"/>
            <a:ext cx="128995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application server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5DC7B9-BD17-FD4C-A15D-BD1EC586DC7A}"/>
              </a:ext>
            </a:extLst>
          </p:cNvPr>
          <p:cNvSpPr txBox="1"/>
          <p:nvPr/>
        </p:nvSpPr>
        <p:spPr>
          <a:xfrm>
            <a:off x="5633356" y="3108961"/>
            <a:ext cx="128995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  <a:br>
              <a:rPr lang="en-US" dirty="0"/>
            </a:b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9AB7DD-89A8-F548-9059-4265605F57C8}"/>
              </a:ext>
            </a:extLst>
          </p:cNvPr>
          <p:cNvSpPr txBox="1"/>
          <p:nvPr/>
        </p:nvSpPr>
        <p:spPr>
          <a:xfrm>
            <a:off x="3091543" y="4147533"/>
            <a:ext cx="128995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database server</a:t>
            </a:r>
            <a:endParaRPr lang="ru-RU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708E009-0324-AD47-A446-3E9AB4241103}"/>
              </a:ext>
            </a:extLst>
          </p:cNvPr>
          <p:cNvCxnSpPr>
            <a:endCxn id="11" idx="0"/>
          </p:cNvCxnSpPr>
          <p:nvPr/>
        </p:nvCxnSpPr>
        <p:spPr>
          <a:xfrm flipH="1">
            <a:off x="1091293" y="2607435"/>
            <a:ext cx="1706335" cy="50152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F8A31E1-063E-104D-93EF-EA0DDBEBA765}"/>
              </a:ext>
            </a:extLst>
          </p:cNvPr>
          <p:cNvCxnSpPr>
            <a:stCxn id="7" idx="2"/>
            <a:endCxn id="12" idx="0"/>
          </p:cNvCxnSpPr>
          <p:nvPr/>
        </p:nvCxnSpPr>
        <p:spPr>
          <a:xfrm>
            <a:off x="2797628" y="2607435"/>
            <a:ext cx="84365" cy="48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D7FEB19-20FC-0948-BD22-0766648FA6BE}"/>
              </a:ext>
            </a:extLst>
          </p:cNvPr>
          <p:cNvCxnSpPr>
            <a:stCxn id="7" idx="2"/>
            <a:endCxn id="13" idx="0"/>
          </p:cNvCxnSpPr>
          <p:nvPr/>
        </p:nvCxnSpPr>
        <p:spPr>
          <a:xfrm>
            <a:off x="2797628" y="2607435"/>
            <a:ext cx="1782536" cy="48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E306A95-F396-7C4B-BE73-306F64FDAE9F}"/>
              </a:ext>
            </a:extLst>
          </p:cNvPr>
          <p:cNvCxnSpPr>
            <a:stCxn id="7" idx="2"/>
          </p:cNvCxnSpPr>
          <p:nvPr/>
        </p:nvCxnSpPr>
        <p:spPr>
          <a:xfrm>
            <a:off x="2797628" y="2607435"/>
            <a:ext cx="3525611" cy="50152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3B05EC0-25AF-024D-A72E-95F1097DD965}"/>
              </a:ext>
            </a:extLst>
          </p:cNvPr>
          <p:cNvCxnSpPr>
            <a:endCxn id="15" idx="0"/>
          </p:cNvCxnSpPr>
          <p:nvPr/>
        </p:nvCxnSpPr>
        <p:spPr>
          <a:xfrm>
            <a:off x="2881992" y="3735569"/>
            <a:ext cx="854530" cy="4119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8CECEF-1B53-EF4E-B8CA-7D109B2F9232}"/>
              </a:ext>
            </a:extLst>
          </p:cNvPr>
          <p:cNvCxnSpPr>
            <a:endCxn id="15" idx="0"/>
          </p:cNvCxnSpPr>
          <p:nvPr/>
        </p:nvCxnSpPr>
        <p:spPr>
          <a:xfrm flipH="1">
            <a:off x="3736522" y="3744685"/>
            <a:ext cx="843641" cy="40284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EC049EB-91F7-F243-86C1-E462075268EE}"/>
              </a:ext>
            </a:extLst>
          </p:cNvPr>
          <p:cNvCxnSpPr/>
          <p:nvPr/>
        </p:nvCxnSpPr>
        <p:spPr>
          <a:xfrm>
            <a:off x="6278334" y="3766590"/>
            <a:ext cx="854530" cy="4119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6682507-B024-1341-B0F3-C6AEBA58B6B0}"/>
              </a:ext>
            </a:extLst>
          </p:cNvPr>
          <p:cNvCxnSpPr/>
          <p:nvPr/>
        </p:nvCxnSpPr>
        <p:spPr>
          <a:xfrm flipH="1">
            <a:off x="5434693" y="3766590"/>
            <a:ext cx="843641" cy="40284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724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996742"/>
              </p:ext>
            </p:extLst>
          </p:nvPr>
        </p:nvGraphicFramePr>
        <p:xfrm>
          <a:off x="0" y="365761"/>
          <a:ext cx="12192000" cy="5034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16397583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ru-RU" sz="2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Ещё несколько трудностей с сетью</a:t>
                      </a:r>
                      <a:endParaRPr lang="ru-RU" sz="2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ru-RU" sz="1800" b="0" dirty="0"/>
                        <a:t>Зачастую сервер, принявший запрос клиента, разбивает его на подзапросы и передаёт дальше:</a:t>
                      </a:r>
                      <a:endParaRPr lang="en-US" sz="1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159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b="0" dirty="0"/>
                    </a:p>
                    <a:p>
                      <a:endParaRPr lang="en-US" sz="1800" b="0" dirty="0"/>
                    </a:p>
                    <a:p>
                      <a:endParaRPr lang="en-US" sz="1800" b="0" dirty="0"/>
                    </a:p>
                    <a:p>
                      <a:endParaRPr lang="en-US" sz="1800" b="0" dirty="0"/>
                    </a:p>
                    <a:p>
                      <a:endParaRPr lang="en-US" sz="1800" b="0" dirty="0"/>
                    </a:p>
                    <a:p>
                      <a:endParaRPr lang="en-US" sz="1800" b="0" dirty="0"/>
                    </a:p>
                    <a:p>
                      <a:endParaRPr lang="en-US" sz="1800" b="0" dirty="0"/>
                    </a:p>
                    <a:p>
                      <a:endParaRPr lang="en-US" sz="1800" b="0" dirty="0"/>
                    </a:p>
                    <a:p>
                      <a:endParaRPr lang="en-US" sz="1800" b="0" dirty="0"/>
                    </a:p>
                    <a:p>
                      <a:endParaRPr lang="en-US" sz="1800" b="0" dirty="0"/>
                    </a:p>
                    <a:p>
                      <a:endParaRPr lang="en-US" sz="1800" b="0" dirty="0"/>
                    </a:p>
                    <a:p>
                      <a:endParaRPr lang="en-US" sz="1800" b="0" dirty="0"/>
                    </a:p>
                    <a:p>
                      <a:endParaRPr lang="en-US" sz="1800" b="0" dirty="0"/>
                    </a:p>
                    <a:p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b="0" dirty="0"/>
                        <a:t>Какое распределение задержек будет у сервиса, который для построения ответа должен опросить 10 серверов, каждый из которых гарантирует </a:t>
                      </a:r>
                      <a:r>
                        <a:rPr lang="en-US" sz="1800" b="0" dirty="0"/>
                        <a:t>1ms </a:t>
                      </a:r>
                      <a:r>
                        <a:rPr lang="ru-RU" sz="1800" b="0" dirty="0"/>
                        <a:t>задержки в </a:t>
                      </a:r>
                      <a:r>
                        <a:rPr lang="en-US" sz="1800" b="0" dirty="0"/>
                        <a:t>99-</a:t>
                      </a:r>
                      <a:r>
                        <a:rPr lang="ru-RU" sz="1800" b="0" dirty="0"/>
                        <a:t>м </a:t>
                      </a:r>
                      <a:r>
                        <a:rPr lang="ru-RU" sz="1800" b="0" dirty="0" err="1"/>
                        <a:t>персентиле</a:t>
                      </a:r>
                      <a:r>
                        <a:rPr lang="ru-RU" sz="1800" b="0" dirty="0"/>
                        <a:t>, но </a:t>
                      </a:r>
                      <a:r>
                        <a:rPr lang="en-US" sz="1800" b="0" dirty="0"/>
                        <a:t>1c </a:t>
                      </a:r>
                      <a:r>
                        <a:rPr lang="ru-RU" sz="1800" b="0" dirty="0"/>
                        <a:t>задержки в общем случае? </a:t>
                      </a:r>
                      <a:br>
                        <a:rPr lang="ru-RU" sz="1800" b="0" dirty="0"/>
                      </a:br>
                      <a:br>
                        <a:rPr lang="ru-RU" sz="1800" b="0" dirty="0"/>
                      </a:br>
                      <a:r>
                        <a:rPr lang="ru-RU" sz="1800" b="0" dirty="0"/>
                        <a:t>Как контролировать хвосты в распределении задержек?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sz="1800" b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sz="1800" b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sz="1800" b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sz="1800" b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ru-RU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162799"/>
                  </a:ext>
                </a:extLst>
              </a:tr>
            </a:tbl>
          </a:graphicData>
        </a:graphic>
      </p:graphicFrame>
      <p:pic>
        <p:nvPicPr>
          <p:cNvPr id="4" name="Graphic 3" descr="Laptop">
            <a:extLst>
              <a:ext uri="{FF2B5EF4-FFF2-40B4-BE49-F238E27FC236}">
                <a16:creationId xmlns:a16="http://schemas.microsoft.com/office/drawing/2014/main" id="{FEA4F998-2081-EC40-BB7F-6428A407D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03714" y="1284514"/>
            <a:ext cx="587829" cy="5878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019804-6FB5-7941-8D60-7E4C90329CB6}"/>
              </a:ext>
            </a:extLst>
          </p:cNvPr>
          <p:cNvSpPr txBox="1"/>
          <p:nvPr/>
        </p:nvSpPr>
        <p:spPr>
          <a:xfrm>
            <a:off x="2237014" y="2238103"/>
            <a:ext cx="112122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proxy / </a:t>
            </a:r>
            <a:r>
              <a:rPr lang="en-US" dirty="0" err="1"/>
              <a:t>lb</a:t>
            </a:r>
            <a:endParaRPr lang="ru-RU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BB3FDCB-7022-F94C-A1BA-69314D16D8A7}"/>
              </a:ext>
            </a:extLst>
          </p:cNvPr>
          <p:cNvCxnSpPr>
            <a:endCxn id="7" idx="0"/>
          </p:cNvCxnSpPr>
          <p:nvPr/>
        </p:nvCxnSpPr>
        <p:spPr>
          <a:xfrm>
            <a:off x="2797628" y="1872343"/>
            <a:ext cx="0" cy="36576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85A052B-3EA3-FB45-8CE4-9EAE1ECA8FE9}"/>
              </a:ext>
            </a:extLst>
          </p:cNvPr>
          <p:cNvSpPr txBox="1"/>
          <p:nvPr/>
        </p:nvSpPr>
        <p:spPr>
          <a:xfrm>
            <a:off x="2895600" y="1872343"/>
            <a:ext cx="1121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HTTP GET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EBACF0-0A88-5C48-A16E-508626CBE690}"/>
              </a:ext>
            </a:extLst>
          </p:cNvPr>
          <p:cNvSpPr txBox="1"/>
          <p:nvPr/>
        </p:nvSpPr>
        <p:spPr>
          <a:xfrm>
            <a:off x="353785" y="3108961"/>
            <a:ext cx="1475015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static content server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6CCB6E-53A5-A341-880F-428E8360F19F}"/>
              </a:ext>
            </a:extLst>
          </p:cNvPr>
          <p:cNvSpPr txBox="1"/>
          <p:nvPr/>
        </p:nvSpPr>
        <p:spPr>
          <a:xfrm>
            <a:off x="2237014" y="3089238"/>
            <a:ext cx="128995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application server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1E4228-55C0-7345-A4C4-7895CB4FAB83}"/>
              </a:ext>
            </a:extLst>
          </p:cNvPr>
          <p:cNvSpPr txBox="1"/>
          <p:nvPr/>
        </p:nvSpPr>
        <p:spPr>
          <a:xfrm>
            <a:off x="3935185" y="3089238"/>
            <a:ext cx="128995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application server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5DC7B9-BD17-FD4C-A15D-BD1EC586DC7A}"/>
              </a:ext>
            </a:extLst>
          </p:cNvPr>
          <p:cNvSpPr txBox="1"/>
          <p:nvPr/>
        </p:nvSpPr>
        <p:spPr>
          <a:xfrm>
            <a:off x="5633356" y="3108961"/>
            <a:ext cx="128995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  <a:br>
              <a:rPr lang="en-US" dirty="0"/>
            </a:b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9AB7DD-89A8-F548-9059-4265605F57C8}"/>
              </a:ext>
            </a:extLst>
          </p:cNvPr>
          <p:cNvSpPr txBox="1"/>
          <p:nvPr/>
        </p:nvSpPr>
        <p:spPr>
          <a:xfrm>
            <a:off x="3091543" y="4147533"/>
            <a:ext cx="128995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database server</a:t>
            </a:r>
            <a:endParaRPr lang="ru-RU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708E009-0324-AD47-A446-3E9AB4241103}"/>
              </a:ext>
            </a:extLst>
          </p:cNvPr>
          <p:cNvCxnSpPr>
            <a:endCxn id="11" idx="0"/>
          </p:cNvCxnSpPr>
          <p:nvPr/>
        </p:nvCxnSpPr>
        <p:spPr>
          <a:xfrm flipH="1">
            <a:off x="1091293" y="2607435"/>
            <a:ext cx="1706335" cy="50152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F8A31E1-063E-104D-93EF-EA0DDBEBA765}"/>
              </a:ext>
            </a:extLst>
          </p:cNvPr>
          <p:cNvCxnSpPr>
            <a:stCxn id="7" idx="2"/>
            <a:endCxn id="12" idx="0"/>
          </p:cNvCxnSpPr>
          <p:nvPr/>
        </p:nvCxnSpPr>
        <p:spPr>
          <a:xfrm>
            <a:off x="2797628" y="2607435"/>
            <a:ext cx="84365" cy="48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D7FEB19-20FC-0948-BD22-0766648FA6BE}"/>
              </a:ext>
            </a:extLst>
          </p:cNvPr>
          <p:cNvCxnSpPr>
            <a:stCxn id="7" idx="2"/>
            <a:endCxn id="13" idx="0"/>
          </p:cNvCxnSpPr>
          <p:nvPr/>
        </p:nvCxnSpPr>
        <p:spPr>
          <a:xfrm>
            <a:off x="2797628" y="2607435"/>
            <a:ext cx="1782536" cy="48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E306A95-F396-7C4B-BE73-306F64FDAE9F}"/>
              </a:ext>
            </a:extLst>
          </p:cNvPr>
          <p:cNvCxnSpPr>
            <a:stCxn id="7" idx="2"/>
          </p:cNvCxnSpPr>
          <p:nvPr/>
        </p:nvCxnSpPr>
        <p:spPr>
          <a:xfrm>
            <a:off x="2797628" y="2607435"/>
            <a:ext cx="3525611" cy="50152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3B05EC0-25AF-024D-A72E-95F1097DD965}"/>
              </a:ext>
            </a:extLst>
          </p:cNvPr>
          <p:cNvCxnSpPr>
            <a:endCxn id="15" idx="0"/>
          </p:cNvCxnSpPr>
          <p:nvPr/>
        </p:nvCxnSpPr>
        <p:spPr>
          <a:xfrm>
            <a:off x="2881992" y="3735569"/>
            <a:ext cx="854530" cy="4119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8CECEF-1B53-EF4E-B8CA-7D109B2F9232}"/>
              </a:ext>
            </a:extLst>
          </p:cNvPr>
          <p:cNvCxnSpPr>
            <a:endCxn id="15" idx="0"/>
          </p:cNvCxnSpPr>
          <p:nvPr/>
        </p:nvCxnSpPr>
        <p:spPr>
          <a:xfrm flipH="1">
            <a:off x="3736522" y="3744685"/>
            <a:ext cx="843641" cy="40284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EC049EB-91F7-F243-86C1-E462075268EE}"/>
              </a:ext>
            </a:extLst>
          </p:cNvPr>
          <p:cNvCxnSpPr/>
          <p:nvPr/>
        </p:nvCxnSpPr>
        <p:spPr>
          <a:xfrm>
            <a:off x="6278334" y="3766590"/>
            <a:ext cx="854530" cy="4119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6682507-B024-1341-B0F3-C6AEBA58B6B0}"/>
              </a:ext>
            </a:extLst>
          </p:cNvPr>
          <p:cNvCxnSpPr/>
          <p:nvPr/>
        </p:nvCxnSpPr>
        <p:spPr>
          <a:xfrm flipH="1">
            <a:off x="5434693" y="3766590"/>
            <a:ext cx="843641" cy="40284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5309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365761"/>
          <a:ext cx="12192000" cy="5034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16397583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ru-RU" sz="2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Ещё несколько трудностей с сетью</a:t>
                      </a:r>
                      <a:endParaRPr lang="ru-RU" sz="2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ru-RU" sz="1800" b="0" dirty="0"/>
                        <a:t>Зачастую сервер, принявший запрос клиента, разбивает его на подзапросы и передаёт дальше:</a:t>
                      </a:r>
                      <a:endParaRPr lang="en-US" sz="1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159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b="0" dirty="0"/>
                    </a:p>
                    <a:p>
                      <a:endParaRPr lang="en-US" sz="1800" b="0" dirty="0"/>
                    </a:p>
                    <a:p>
                      <a:endParaRPr lang="en-US" sz="1800" b="0" dirty="0"/>
                    </a:p>
                    <a:p>
                      <a:endParaRPr lang="en-US" sz="1800" b="0" dirty="0"/>
                    </a:p>
                    <a:p>
                      <a:endParaRPr lang="en-US" sz="1800" b="0" dirty="0"/>
                    </a:p>
                    <a:p>
                      <a:endParaRPr lang="en-US" sz="1800" b="0" dirty="0"/>
                    </a:p>
                    <a:p>
                      <a:endParaRPr lang="en-US" sz="1800" b="0" dirty="0"/>
                    </a:p>
                    <a:p>
                      <a:endParaRPr lang="en-US" sz="1800" b="0" dirty="0"/>
                    </a:p>
                    <a:p>
                      <a:endParaRPr lang="en-US" sz="1800" b="0" dirty="0"/>
                    </a:p>
                    <a:p>
                      <a:endParaRPr lang="en-US" sz="1800" b="0" dirty="0"/>
                    </a:p>
                    <a:p>
                      <a:endParaRPr lang="en-US" sz="1800" b="0" dirty="0"/>
                    </a:p>
                    <a:p>
                      <a:endParaRPr lang="en-US" sz="1800" b="0" dirty="0"/>
                    </a:p>
                    <a:p>
                      <a:endParaRPr lang="en-US" sz="1800" b="0" dirty="0"/>
                    </a:p>
                    <a:p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b="0" dirty="0"/>
                        <a:t>Какое распределение задержек будет у сервиса, который для построения ответа должен опросить 10 серверов, каждый из которых гарантирует </a:t>
                      </a:r>
                      <a:r>
                        <a:rPr lang="en-US" sz="1800" b="0" dirty="0"/>
                        <a:t>1ms </a:t>
                      </a:r>
                      <a:r>
                        <a:rPr lang="ru-RU" sz="1800" b="0" dirty="0"/>
                        <a:t>задержки в </a:t>
                      </a:r>
                      <a:r>
                        <a:rPr lang="en-US" sz="1800" b="0" dirty="0"/>
                        <a:t>99-</a:t>
                      </a:r>
                      <a:r>
                        <a:rPr lang="ru-RU" sz="1800" b="0" dirty="0"/>
                        <a:t>м </a:t>
                      </a:r>
                      <a:r>
                        <a:rPr lang="ru-RU" sz="1800" b="0" dirty="0" err="1"/>
                        <a:t>персентиле</a:t>
                      </a:r>
                      <a:r>
                        <a:rPr lang="ru-RU" sz="1800" b="0" dirty="0"/>
                        <a:t>, но </a:t>
                      </a:r>
                      <a:r>
                        <a:rPr lang="en-US" sz="1800" b="0" dirty="0"/>
                        <a:t>1c </a:t>
                      </a:r>
                      <a:r>
                        <a:rPr lang="ru-RU" sz="1800" b="0" dirty="0"/>
                        <a:t>задержки в общем случае? </a:t>
                      </a:r>
                      <a:br>
                        <a:rPr lang="ru-RU" sz="1800" b="0" dirty="0"/>
                      </a:br>
                      <a:br>
                        <a:rPr lang="ru-RU" sz="1800" b="0" dirty="0"/>
                      </a:br>
                      <a:r>
                        <a:rPr lang="ru-RU" sz="1800" b="0" dirty="0"/>
                        <a:t>Как контролировать хвосты в распределении задержек?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ru-RU" sz="1800" b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b="0" dirty="0"/>
                        <a:t>Как исследовать путь обработки одного клиентского запроса? Как собрать </a:t>
                      </a:r>
                      <a:r>
                        <a:rPr lang="ru-RU" sz="1800" b="0" dirty="0" err="1"/>
                        <a:t>логи</a:t>
                      </a:r>
                      <a:r>
                        <a:rPr lang="ru-RU" sz="1800" b="0" dirty="0"/>
                        <a:t> с отдельных серверов в общую картину?</a:t>
                      </a:r>
                      <a:endParaRPr 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162799"/>
                  </a:ext>
                </a:extLst>
              </a:tr>
            </a:tbl>
          </a:graphicData>
        </a:graphic>
      </p:graphicFrame>
      <p:pic>
        <p:nvPicPr>
          <p:cNvPr id="4" name="Graphic 3" descr="Laptop">
            <a:extLst>
              <a:ext uri="{FF2B5EF4-FFF2-40B4-BE49-F238E27FC236}">
                <a16:creationId xmlns:a16="http://schemas.microsoft.com/office/drawing/2014/main" id="{FEA4F998-2081-EC40-BB7F-6428A407D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03714" y="1284514"/>
            <a:ext cx="587829" cy="5878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019804-6FB5-7941-8D60-7E4C90329CB6}"/>
              </a:ext>
            </a:extLst>
          </p:cNvPr>
          <p:cNvSpPr txBox="1"/>
          <p:nvPr/>
        </p:nvSpPr>
        <p:spPr>
          <a:xfrm>
            <a:off x="2237014" y="2238103"/>
            <a:ext cx="112122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proxy / </a:t>
            </a:r>
            <a:r>
              <a:rPr lang="en-US" dirty="0" err="1"/>
              <a:t>lb</a:t>
            </a:r>
            <a:endParaRPr lang="ru-RU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BB3FDCB-7022-F94C-A1BA-69314D16D8A7}"/>
              </a:ext>
            </a:extLst>
          </p:cNvPr>
          <p:cNvCxnSpPr>
            <a:endCxn id="7" idx="0"/>
          </p:cNvCxnSpPr>
          <p:nvPr/>
        </p:nvCxnSpPr>
        <p:spPr>
          <a:xfrm>
            <a:off x="2797628" y="1872343"/>
            <a:ext cx="0" cy="36576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85A052B-3EA3-FB45-8CE4-9EAE1ECA8FE9}"/>
              </a:ext>
            </a:extLst>
          </p:cNvPr>
          <p:cNvSpPr txBox="1"/>
          <p:nvPr/>
        </p:nvSpPr>
        <p:spPr>
          <a:xfrm>
            <a:off x="2895600" y="1872343"/>
            <a:ext cx="1121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HTTP GET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EBACF0-0A88-5C48-A16E-508626CBE690}"/>
              </a:ext>
            </a:extLst>
          </p:cNvPr>
          <p:cNvSpPr txBox="1"/>
          <p:nvPr/>
        </p:nvSpPr>
        <p:spPr>
          <a:xfrm>
            <a:off x="353785" y="3108961"/>
            <a:ext cx="1475015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static content server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6CCB6E-53A5-A341-880F-428E8360F19F}"/>
              </a:ext>
            </a:extLst>
          </p:cNvPr>
          <p:cNvSpPr txBox="1"/>
          <p:nvPr/>
        </p:nvSpPr>
        <p:spPr>
          <a:xfrm>
            <a:off x="2237014" y="3089238"/>
            <a:ext cx="128995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application server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1E4228-55C0-7345-A4C4-7895CB4FAB83}"/>
              </a:ext>
            </a:extLst>
          </p:cNvPr>
          <p:cNvSpPr txBox="1"/>
          <p:nvPr/>
        </p:nvSpPr>
        <p:spPr>
          <a:xfrm>
            <a:off x="3935185" y="3089238"/>
            <a:ext cx="128995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application server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5DC7B9-BD17-FD4C-A15D-BD1EC586DC7A}"/>
              </a:ext>
            </a:extLst>
          </p:cNvPr>
          <p:cNvSpPr txBox="1"/>
          <p:nvPr/>
        </p:nvSpPr>
        <p:spPr>
          <a:xfrm>
            <a:off x="5633356" y="3108961"/>
            <a:ext cx="128995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  <a:br>
              <a:rPr lang="en-US" dirty="0"/>
            </a:b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9AB7DD-89A8-F548-9059-4265605F57C8}"/>
              </a:ext>
            </a:extLst>
          </p:cNvPr>
          <p:cNvSpPr txBox="1"/>
          <p:nvPr/>
        </p:nvSpPr>
        <p:spPr>
          <a:xfrm>
            <a:off x="3091543" y="4147533"/>
            <a:ext cx="128995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database server</a:t>
            </a:r>
            <a:endParaRPr lang="ru-RU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708E009-0324-AD47-A446-3E9AB4241103}"/>
              </a:ext>
            </a:extLst>
          </p:cNvPr>
          <p:cNvCxnSpPr>
            <a:endCxn id="11" idx="0"/>
          </p:cNvCxnSpPr>
          <p:nvPr/>
        </p:nvCxnSpPr>
        <p:spPr>
          <a:xfrm flipH="1">
            <a:off x="1091293" y="2607435"/>
            <a:ext cx="1706335" cy="50152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F8A31E1-063E-104D-93EF-EA0DDBEBA765}"/>
              </a:ext>
            </a:extLst>
          </p:cNvPr>
          <p:cNvCxnSpPr>
            <a:stCxn id="7" idx="2"/>
            <a:endCxn id="12" idx="0"/>
          </p:cNvCxnSpPr>
          <p:nvPr/>
        </p:nvCxnSpPr>
        <p:spPr>
          <a:xfrm>
            <a:off x="2797628" y="2607435"/>
            <a:ext cx="84365" cy="48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D7FEB19-20FC-0948-BD22-0766648FA6BE}"/>
              </a:ext>
            </a:extLst>
          </p:cNvPr>
          <p:cNvCxnSpPr>
            <a:stCxn id="7" idx="2"/>
            <a:endCxn id="13" idx="0"/>
          </p:cNvCxnSpPr>
          <p:nvPr/>
        </p:nvCxnSpPr>
        <p:spPr>
          <a:xfrm>
            <a:off x="2797628" y="2607435"/>
            <a:ext cx="1782536" cy="48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E306A95-F396-7C4B-BE73-306F64FDAE9F}"/>
              </a:ext>
            </a:extLst>
          </p:cNvPr>
          <p:cNvCxnSpPr>
            <a:stCxn id="7" idx="2"/>
          </p:cNvCxnSpPr>
          <p:nvPr/>
        </p:nvCxnSpPr>
        <p:spPr>
          <a:xfrm>
            <a:off x="2797628" y="2607435"/>
            <a:ext cx="3525611" cy="50152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3B05EC0-25AF-024D-A72E-95F1097DD965}"/>
              </a:ext>
            </a:extLst>
          </p:cNvPr>
          <p:cNvCxnSpPr>
            <a:endCxn id="15" idx="0"/>
          </p:cNvCxnSpPr>
          <p:nvPr/>
        </p:nvCxnSpPr>
        <p:spPr>
          <a:xfrm>
            <a:off x="2881992" y="3735569"/>
            <a:ext cx="854530" cy="4119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8CECEF-1B53-EF4E-B8CA-7D109B2F9232}"/>
              </a:ext>
            </a:extLst>
          </p:cNvPr>
          <p:cNvCxnSpPr>
            <a:endCxn id="15" idx="0"/>
          </p:cNvCxnSpPr>
          <p:nvPr/>
        </p:nvCxnSpPr>
        <p:spPr>
          <a:xfrm flipH="1">
            <a:off x="3736522" y="3744685"/>
            <a:ext cx="843641" cy="40284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EC049EB-91F7-F243-86C1-E462075268EE}"/>
              </a:ext>
            </a:extLst>
          </p:cNvPr>
          <p:cNvCxnSpPr/>
          <p:nvPr/>
        </p:nvCxnSpPr>
        <p:spPr>
          <a:xfrm>
            <a:off x="6278334" y="3766590"/>
            <a:ext cx="854530" cy="4119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6682507-B024-1341-B0F3-C6AEBA58B6B0}"/>
              </a:ext>
            </a:extLst>
          </p:cNvPr>
          <p:cNvCxnSpPr/>
          <p:nvPr/>
        </p:nvCxnSpPr>
        <p:spPr>
          <a:xfrm flipH="1">
            <a:off x="5434693" y="3766590"/>
            <a:ext cx="843641" cy="40284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6957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154124"/>
              </p:ext>
            </p:extLst>
          </p:nvPr>
        </p:nvGraphicFramePr>
        <p:xfrm>
          <a:off x="0" y="365761"/>
          <a:ext cx="12192000" cy="1371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b="1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Логи</a:t>
                      </a:r>
                      <a:r>
                        <a:rPr lang="ru-RU" sz="2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в распределённой системе и задача о днях рождения</a:t>
                      </a:r>
                      <a:endParaRPr lang="ru-RU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dirty="0"/>
                        <a:t>Как собрать </a:t>
                      </a:r>
                      <a:r>
                        <a:rPr lang="ru-RU" sz="1800" b="0" dirty="0" err="1"/>
                        <a:t>логи</a:t>
                      </a:r>
                      <a:r>
                        <a:rPr lang="ru-RU" sz="1800" b="0" dirty="0"/>
                        <a:t> с отдельных серверов в общую картину?</a:t>
                      </a:r>
                    </a:p>
                    <a:p>
                      <a:endParaRPr lang="ru-RU" sz="1800" b="0" dirty="0"/>
                    </a:p>
                    <a:p>
                      <a:endParaRPr lang="ru-RU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159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2278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862846"/>
              </p:ext>
            </p:extLst>
          </p:nvPr>
        </p:nvGraphicFramePr>
        <p:xfrm>
          <a:off x="0" y="365761"/>
          <a:ext cx="12192000" cy="10972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Основные</a:t>
                      </a:r>
                      <a:r>
                        <a:rPr lang="ru-RU" sz="2400" baseline="0" dirty="0"/>
                        <a:t> цели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Доступ к ФС по сети должен быть таким же, как доступ к локальной ФС, притом даже на уровне ядра</a:t>
                      </a:r>
                      <a:r>
                        <a:rPr lang="en-US" dirty="0"/>
                        <a:t>:</a:t>
                      </a:r>
                      <a:br>
                        <a:rPr lang="en-US" dirty="0"/>
                      </a:br>
                      <a:r>
                        <a:rPr lang="en-US" b="1" dirty="0"/>
                        <a:t>NFS </a:t>
                      </a:r>
                      <a:r>
                        <a:rPr lang="ru-RU" b="1" dirty="0"/>
                        <a:t>должен предоставлять те же </a:t>
                      </a:r>
                      <a:r>
                        <a:rPr lang="ru-RU" b="1" dirty="0" err="1"/>
                        <a:t>колбеки</a:t>
                      </a:r>
                      <a:r>
                        <a:rPr lang="ru-RU" b="1" dirty="0"/>
                        <a:t> для </a:t>
                      </a:r>
                      <a:r>
                        <a:rPr lang="en-US" b="1" dirty="0"/>
                        <a:t>VFS, </a:t>
                      </a:r>
                      <a:r>
                        <a:rPr lang="ru-RU" b="1" dirty="0"/>
                        <a:t>что и локальные файловые системы</a:t>
                      </a:r>
                      <a:r>
                        <a:rPr lang="ru-RU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9F8BFA8-11FA-E34E-9E81-09805A818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341384"/>
              </p:ext>
            </p:extLst>
          </p:nvPr>
        </p:nvGraphicFramePr>
        <p:xfrm>
          <a:off x="2031999" y="1937882"/>
          <a:ext cx="8128002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1">
                  <a:extLst>
                    <a:ext uri="{9D8B030D-6E8A-4147-A177-3AD203B41FA5}">
                      <a16:colId xmlns:a16="http://schemas.microsoft.com/office/drawing/2014/main" val="43928208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34086102"/>
                    </a:ext>
                  </a:extLst>
                </a:gridCol>
                <a:gridCol w="1625601">
                  <a:extLst>
                    <a:ext uri="{9D8B030D-6E8A-4147-A177-3AD203B41FA5}">
                      <a16:colId xmlns:a16="http://schemas.microsoft.com/office/drawing/2014/main" val="360608861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75534448"/>
                    </a:ext>
                  </a:extLst>
                </a:gridCol>
              </a:tblGrid>
              <a:tr h="35962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628">
                <a:tc gridSpan="5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277195"/>
                  </a:ext>
                </a:extLst>
              </a:tr>
              <a:tr h="347636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Pagecache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649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VFS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64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Sun UFS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VFAT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ISO 9660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NFS</a:t>
                      </a:r>
                    </a:p>
                  </a:txBody>
                  <a:tcPr marL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97979677"/>
                  </a:ext>
                </a:extLst>
              </a:tr>
              <a:tr h="335644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Block IO layer (requests</a:t>
                      </a:r>
                      <a:r>
                        <a:rPr lang="en-US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submission &amp; </a:t>
                      </a: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scheduling)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644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19998"/>
                  </a:ext>
                </a:extLst>
              </a:tr>
            </a:tbl>
          </a:graphicData>
        </a:graphic>
      </p:graphicFrame>
      <p:sp>
        <p:nvSpPr>
          <p:cNvPr id="9" name="Freeform 8">
            <a:extLst>
              <a:ext uri="{FF2B5EF4-FFF2-40B4-BE49-F238E27FC236}">
                <a16:creationId xmlns:a16="http://schemas.microsoft.com/office/drawing/2014/main" id="{0DB69E49-01F3-794F-82F8-E33D38B5E5D0}"/>
              </a:ext>
            </a:extLst>
          </p:cNvPr>
          <p:cNvSpPr/>
          <p:nvPr/>
        </p:nvSpPr>
        <p:spPr>
          <a:xfrm>
            <a:off x="1654629" y="2302423"/>
            <a:ext cx="8817428" cy="375491"/>
          </a:xfrm>
          <a:custGeom>
            <a:avLst/>
            <a:gdLst>
              <a:gd name="connsiteX0" fmla="*/ 0 w 8817428"/>
              <a:gd name="connsiteY0" fmla="*/ 190406 h 375491"/>
              <a:gd name="connsiteX1" fmla="*/ 370114 w 8817428"/>
              <a:gd name="connsiteY1" fmla="*/ 5348 h 375491"/>
              <a:gd name="connsiteX2" fmla="*/ 729342 w 8817428"/>
              <a:gd name="connsiteY2" fmla="*/ 375463 h 375491"/>
              <a:gd name="connsiteX3" fmla="*/ 1175657 w 8817428"/>
              <a:gd name="connsiteY3" fmla="*/ 27120 h 375491"/>
              <a:gd name="connsiteX4" fmla="*/ 1545771 w 8817428"/>
              <a:gd name="connsiteY4" fmla="*/ 364577 h 375491"/>
              <a:gd name="connsiteX5" fmla="*/ 1937657 w 8817428"/>
              <a:gd name="connsiteY5" fmla="*/ 5348 h 375491"/>
              <a:gd name="connsiteX6" fmla="*/ 2307771 w 8817428"/>
              <a:gd name="connsiteY6" fmla="*/ 364577 h 375491"/>
              <a:gd name="connsiteX7" fmla="*/ 2710542 w 8817428"/>
              <a:gd name="connsiteY7" fmla="*/ 5348 h 375491"/>
              <a:gd name="connsiteX8" fmla="*/ 3048000 w 8817428"/>
              <a:gd name="connsiteY8" fmla="*/ 364577 h 375491"/>
              <a:gd name="connsiteX9" fmla="*/ 3429000 w 8817428"/>
              <a:gd name="connsiteY9" fmla="*/ 16234 h 375491"/>
              <a:gd name="connsiteX10" fmla="*/ 3777342 w 8817428"/>
              <a:gd name="connsiteY10" fmla="*/ 375463 h 375491"/>
              <a:gd name="connsiteX11" fmla="*/ 4201885 w 8817428"/>
              <a:gd name="connsiteY11" fmla="*/ 5348 h 375491"/>
              <a:gd name="connsiteX12" fmla="*/ 4561114 w 8817428"/>
              <a:gd name="connsiteY12" fmla="*/ 364577 h 375491"/>
              <a:gd name="connsiteX13" fmla="*/ 4953000 w 8817428"/>
              <a:gd name="connsiteY13" fmla="*/ 5348 h 375491"/>
              <a:gd name="connsiteX14" fmla="*/ 5323114 w 8817428"/>
              <a:gd name="connsiteY14" fmla="*/ 364577 h 375491"/>
              <a:gd name="connsiteX15" fmla="*/ 5704114 w 8817428"/>
              <a:gd name="connsiteY15" fmla="*/ 5348 h 375491"/>
              <a:gd name="connsiteX16" fmla="*/ 6041571 w 8817428"/>
              <a:gd name="connsiteY16" fmla="*/ 364577 h 375491"/>
              <a:gd name="connsiteX17" fmla="*/ 6411685 w 8817428"/>
              <a:gd name="connsiteY17" fmla="*/ 5348 h 375491"/>
              <a:gd name="connsiteX18" fmla="*/ 6770914 w 8817428"/>
              <a:gd name="connsiteY18" fmla="*/ 364577 h 375491"/>
              <a:gd name="connsiteX19" fmla="*/ 7151914 w 8817428"/>
              <a:gd name="connsiteY19" fmla="*/ 5348 h 375491"/>
              <a:gd name="connsiteX20" fmla="*/ 7478485 w 8817428"/>
              <a:gd name="connsiteY20" fmla="*/ 364577 h 375491"/>
              <a:gd name="connsiteX21" fmla="*/ 7815942 w 8817428"/>
              <a:gd name="connsiteY21" fmla="*/ 5348 h 375491"/>
              <a:gd name="connsiteX22" fmla="*/ 8142514 w 8817428"/>
              <a:gd name="connsiteY22" fmla="*/ 364577 h 375491"/>
              <a:gd name="connsiteX23" fmla="*/ 8490857 w 8817428"/>
              <a:gd name="connsiteY23" fmla="*/ 16234 h 375491"/>
              <a:gd name="connsiteX24" fmla="*/ 8817428 w 8817428"/>
              <a:gd name="connsiteY24" fmla="*/ 179520 h 375491"/>
              <a:gd name="connsiteX25" fmla="*/ 8817428 w 8817428"/>
              <a:gd name="connsiteY25" fmla="*/ 179520 h 37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817428" h="375491">
                <a:moveTo>
                  <a:pt x="0" y="190406"/>
                </a:moveTo>
                <a:cubicBezTo>
                  <a:pt x="124278" y="82455"/>
                  <a:pt x="248557" y="-25495"/>
                  <a:pt x="370114" y="5348"/>
                </a:cubicBezTo>
                <a:cubicBezTo>
                  <a:pt x="491671" y="36191"/>
                  <a:pt x="595085" y="371834"/>
                  <a:pt x="729342" y="375463"/>
                </a:cubicBezTo>
                <a:cubicBezTo>
                  <a:pt x="863599" y="379092"/>
                  <a:pt x="1039586" y="28934"/>
                  <a:pt x="1175657" y="27120"/>
                </a:cubicBezTo>
                <a:cubicBezTo>
                  <a:pt x="1311728" y="25306"/>
                  <a:pt x="1418771" y="368206"/>
                  <a:pt x="1545771" y="364577"/>
                </a:cubicBezTo>
                <a:cubicBezTo>
                  <a:pt x="1672771" y="360948"/>
                  <a:pt x="1810657" y="5348"/>
                  <a:pt x="1937657" y="5348"/>
                </a:cubicBezTo>
                <a:cubicBezTo>
                  <a:pt x="2064657" y="5348"/>
                  <a:pt x="2178957" y="364577"/>
                  <a:pt x="2307771" y="364577"/>
                </a:cubicBezTo>
                <a:cubicBezTo>
                  <a:pt x="2436585" y="364577"/>
                  <a:pt x="2587171" y="5348"/>
                  <a:pt x="2710542" y="5348"/>
                </a:cubicBezTo>
                <a:cubicBezTo>
                  <a:pt x="2833913" y="5348"/>
                  <a:pt x="2928257" y="362763"/>
                  <a:pt x="3048000" y="364577"/>
                </a:cubicBezTo>
                <a:cubicBezTo>
                  <a:pt x="3167743" y="366391"/>
                  <a:pt x="3307443" y="14420"/>
                  <a:pt x="3429000" y="16234"/>
                </a:cubicBezTo>
                <a:cubicBezTo>
                  <a:pt x="3550557" y="18048"/>
                  <a:pt x="3648528" y="377277"/>
                  <a:pt x="3777342" y="375463"/>
                </a:cubicBezTo>
                <a:cubicBezTo>
                  <a:pt x="3906156" y="373649"/>
                  <a:pt x="4071256" y="7162"/>
                  <a:pt x="4201885" y="5348"/>
                </a:cubicBezTo>
                <a:cubicBezTo>
                  <a:pt x="4332514" y="3534"/>
                  <a:pt x="4435928" y="364577"/>
                  <a:pt x="4561114" y="364577"/>
                </a:cubicBezTo>
                <a:cubicBezTo>
                  <a:pt x="4686300" y="364577"/>
                  <a:pt x="4826000" y="5348"/>
                  <a:pt x="4953000" y="5348"/>
                </a:cubicBezTo>
                <a:cubicBezTo>
                  <a:pt x="5080000" y="5348"/>
                  <a:pt x="5197928" y="364577"/>
                  <a:pt x="5323114" y="364577"/>
                </a:cubicBezTo>
                <a:cubicBezTo>
                  <a:pt x="5448300" y="364577"/>
                  <a:pt x="5584371" y="5348"/>
                  <a:pt x="5704114" y="5348"/>
                </a:cubicBezTo>
                <a:cubicBezTo>
                  <a:pt x="5823857" y="5348"/>
                  <a:pt x="5923643" y="364577"/>
                  <a:pt x="6041571" y="364577"/>
                </a:cubicBezTo>
                <a:cubicBezTo>
                  <a:pt x="6159499" y="364577"/>
                  <a:pt x="6290128" y="5348"/>
                  <a:pt x="6411685" y="5348"/>
                </a:cubicBezTo>
                <a:cubicBezTo>
                  <a:pt x="6533242" y="5348"/>
                  <a:pt x="6647543" y="364577"/>
                  <a:pt x="6770914" y="364577"/>
                </a:cubicBezTo>
                <a:cubicBezTo>
                  <a:pt x="6894285" y="364577"/>
                  <a:pt x="7033986" y="5348"/>
                  <a:pt x="7151914" y="5348"/>
                </a:cubicBezTo>
                <a:cubicBezTo>
                  <a:pt x="7269842" y="5348"/>
                  <a:pt x="7367814" y="364577"/>
                  <a:pt x="7478485" y="364577"/>
                </a:cubicBezTo>
                <a:cubicBezTo>
                  <a:pt x="7589156" y="364577"/>
                  <a:pt x="7705271" y="5348"/>
                  <a:pt x="7815942" y="5348"/>
                </a:cubicBezTo>
                <a:cubicBezTo>
                  <a:pt x="7926613" y="5348"/>
                  <a:pt x="8030028" y="362763"/>
                  <a:pt x="8142514" y="364577"/>
                </a:cubicBezTo>
                <a:cubicBezTo>
                  <a:pt x="8255000" y="366391"/>
                  <a:pt x="8378371" y="47077"/>
                  <a:pt x="8490857" y="16234"/>
                </a:cubicBezTo>
                <a:cubicBezTo>
                  <a:pt x="8603343" y="-14609"/>
                  <a:pt x="8817428" y="179520"/>
                  <a:pt x="8817428" y="179520"/>
                </a:cubicBezTo>
                <a:lnTo>
                  <a:pt x="8817428" y="17952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9366A3-42D3-634F-96E7-2F5FE1D7FE52}"/>
              </a:ext>
            </a:extLst>
          </p:cNvPr>
          <p:cNvSpPr txBox="1"/>
          <p:nvPr/>
        </p:nvSpPr>
        <p:spPr>
          <a:xfrm>
            <a:off x="278178" y="1712433"/>
            <a:ext cx="1729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  <a:br>
              <a:rPr lang="en-US" dirty="0"/>
            </a:br>
            <a:r>
              <a:rPr lang="en-US" dirty="0"/>
              <a:t>space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85E6E1-6DE2-1041-B946-E221C7701FBF}"/>
              </a:ext>
            </a:extLst>
          </p:cNvPr>
          <p:cNvSpPr txBox="1"/>
          <p:nvPr/>
        </p:nvSpPr>
        <p:spPr>
          <a:xfrm>
            <a:off x="245128" y="3089541"/>
            <a:ext cx="1762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Kernel</a:t>
            </a:r>
            <a:br>
              <a:rPr lang="en-US" dirty="0"/>
            </a:br>
            <a:r>
              <a:rPr lang="en-US" dirty="0"/>
              <a:t>Space</a:t>
            </a: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BAB3DE7B-E67D-1245-8DB2-381299EDEA2C}"/>
              </a:ext>
            </a:extLst>
          </p:cNvPr>
          <p:cNvSpPr/>
          <p:nvPr/>
        </p:nvSpPr>
        <p:spPr>
          <a:xfrm>
            <a:off x="1555051" y="1925321"/>
            <a:ext cx="164892" cy="33054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797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614676"/>
              </p:ext>
            </p:extLst>
          </p:nvPr>
        </p:nvGraphicFramePr>
        <p:xfrm>
          <a:off x="0" y="365761"/>
          <a:ext cx="12192000" cy="1371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b="1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Логи</a:t>
                      </a:r>
                      <a:r>
                        <a:rPr lang="ru-RU" sz="2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в распределённой системе и задача о днях рождения</a:t>
                      </a:r>
                      <a:endParaRPr lang="ru-RU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dirty="0"/>
                        <a:t>Как собрать </a:t>
                      </a:r>
                      <a:r>
                        <a:rPr lang="ru-RU" sz="1800" b="0" dirty="0" err="1"/>
                        <a:t>логи</a:t>
                      </a:r>
                      <a:r>
                        <a:rPr lang="ru-RU" sz="1800" b="0" dirty="0"/>
                        <a:t> с отдельных серверов в общую картину?</a:t>
                      </a:r>
                      <a:r>
                        <a:rPr lang="en-US" sz="1800" b="0" dirty="0"/>
                        <a:t> – </a:t>
                      </a:r>
                      <a:r>
                        <a:rPr lang="ru-RU" sz="1800" b="0" dirty="0"/>
                        <a:t>Присвоить каждому запросу уникальный идентификатор, который передавать в каждый подзапрос. Лог обработки запроса получится как объединение логов подзапросов с общим идентификатором запроса.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159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69035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056940"/>
              </p:ext>
            </p:extLst>
          </p:nvPr>
        </p:nvGraphicFramePr>
        <p:xfrm>
          <a:off x="0" y="365761"/>
          <a:ext cx="12192000" cy="5577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16618860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ru-RU" sz="2400" b="1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Логи</a:t>
                      </a:r>
                      <a:r>
                        <a:rPr lang="ru-RU" sz="2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в распределённой системе и задача о днях рождения</a:t>
                      </a:r>
                      <a:endParaRPr lang="ru-RU" sz="2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ru-RU" sz="18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Как собрать </a:t>
                      </a:r>
                      <a:r>
                        <a:rPr lang="ru-RU" sz="1800" b="0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логи</a:t>
                      </a:r>
                      <a:r>
                        <a:rPr lang="ru-RU" sz="18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с отдельных серверов в общую картину?</a:t>
                      </a:r>
                      <a:r>
                        <a:rPr lang="en-US" sz="18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– </a:t>
                      </a:r>
                      <a:r>
                        <a:rPr lang="ru-RU" sz="18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Присвоить каждому запросу уникальный идентификатор, который передавать в каждый подзапрос. Лог обработки запроса получится как объединение логов подзапросов с общим идентификатором запроса.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159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dirty="0"/>
                        <a:t>Как эффективно генерировать уникальные идентификаторы в распределённой системе? Этот процесс не должен требовать синхронизации между узлами системы.</a:t>
                      </a:r>
                      <a:endParaRPr lang="en-US" sz="1800" b="0" dirty="0"/>
                    </a:p>
                    <a:p>
                      <a:endParaRPr lang="en-US" sz="1800" b="0" dirty="0"/>
                    </a:p>
                    <a:p>
                      <a:endParaRPr lang="ru-RU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0" dirty="0"/>
                    </a:p>
                    <a:p>
                      <a:endParaRPr lang="en-US" sz="1800" b="0" dirty="0"/>
                    </a:p>
                    <a:p>
                      <a:endParaRPr lang="en-US" sz="1800" b="0" dirty="0"/>
                    </a:p>
                    <a:p>
                      <a:endParaRPr lang="en-US" sz="1800" b="0" dirty="0"/>
                    </a:p>
                    <a:p>
                      <a:endParaRPr lang="en-US" sz="1800" b="0" dirty="0"/>
                    </a:p>
                    <a:p>
                      <a:endParaRPr lang="en-US" sz="1800" b="0" dirty="0"/>
                    </a:p>
                    <a:p>
                      <a:endParaRPr lang="en-US" sz="1800" b="0" dirty="0"/>
                    </a:p>
                    <a:p>
                      <a:endParaRPr lang="en-US" sz="1800" b="0" dirty="0"/>
                    </a:p>
                    <a:p>
                      <a:endParaRPr lang="en-US" sz="1800" b="0" dirty="0"/>
                    </a:p>
                    <a:p>
                      <a:endParaRPr lang="en-US" sz="1800" b="0" dirty="0"/>
                    </a:p>
                    <a:p>
                      <a:endParaRPr lang="en-US" sz="1800" b="0" dirty="0"/>
                    </a:p>
                    <a:p>
                      <a:endParaRPr lang="en-US" sz="1800" b="0" dirty="0"/>
                    </a:p>
                    <a:p>
                      <a:endParaRPr lang="en-US" sz="1800" b="0" dirty="0"/>
                    </a:p>
                    <a:p>
                      <a:endParaRPr lang="en-US" sz="1800" b="0" dirty="0"/>
                    </a:p>
                    <a:p>
                      <a:endParaRPr lang="ru-RU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718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54241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8004"/>
              </p:ext>
            </p:extLst>
          </p:nvPr>
        </p:nvGraphicFramePr>
        <p:xfrm>
          <a:off x="0" y="365761"/>
          <a:ext cx="12192000" cy="5577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16618860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ru-RU" sz="2400" b="1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Логи</a:t>
                      </a:r>
                      <a:r>
                        <a:rPr lang="ru-RU" sz="2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в распределённой системе и задача о днях рождения</a:t>
                      </a:r>
                      <a:endParaRPr lang="ru-RU" sz="2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ru-RU" sz="18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Как собрать </a:t>
                      </a:r>
                      <a:r>
                        <a:rPr lang="ru-RU" sz="1800" b="0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логи</a:t>
                      </a:r>
                      <a:r>
                        <a:rPr lang="ru-RU" sz="18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с отдельных серверов в общую картину?</a:t>
                      </a:r>
                      <a:r>
                        <a:rPr lang="en-US" sz="18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– </a:t>
                      </a:r>
                      <a:r>
                        <a:rPr lang="ru-RU" sz="18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Присвоить каждому запросу уникальный идентификатор, который передавать в каждый подзапрос. Лог обработки запроса получится как объединение логов подзапросов с общим идентификатором запроса.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159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dirty="0"/>
                        <a:t>Как эффективно генерировать уникальные идентификаторы в распределённой системе? Этот процесс не должен требовать синхронизации между узлами системы.</a:t>
                      </a:r>
                      <a:endParaRPr lang="en-US" sz="1800" b="0" dirty="0"/>
                    </a:p>
                    <a:p>
                      <a:endParaRPr lang="en-US" sz="1800" b="0" dirty="0"/>
                    </a:p>
                    <a:p>
                      <a:r>
                        <a:rPr lang="ru-RU" sz="1800" b="0" dirty="0"/>
                        <a:t>Можно ли выбирать идентификаторы случайно?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0" dirty="0"/>
                    </a:p>
                    <a:p>
                      <a:endParaRPr lang="en-US" sz="1800" b="0" dirty="0"/>
                    </a:p>
                    <a:p>
                      <a:endParaRPr lang="en-US" sz="1800" b="0" dirty="0"/>
                    </a:p>
                    <a:p>
                      <a:endParaRPr lang="en-US" sz="1800" b="0" dirty="0"/>
                    </a:p>
                    <a:p>
                      <a:endParaRPr lang="en-US" sz="1800" b="0" dirty="0"/>
                    </a:p>
                    <a:p>
                      <a:endParaRPr lang="en-US" sz="1800" b="0" dirty="0"/>
                    </a:p>
                    <a:p>
                      <a:endParaRPr lang="en-US" sz="1800" b="0" dirty="0"/>
                    </a:p>
                    <a:p>
                      <a:endParaRPr lang="en-US" sz="1800" b="0" dirty="0"/>
                    </a:p>
                    <a:p>
                      <a:endParaRPr lang="en-US" sz="1800" b="0" dirty="0"/>
                    </a:p>
                    <a:p>
                      <a:endParaRPr lang="en-US" sz="1800" b="0" dirty="0"/>
                    </a:p>
                    <a:p>
                      <a:endParaRPr lang="en-US" sz="1800" b="0" dirty="0"/>
                    </a:p>
                    <a:p>
                      <a:endParaRPr lang="en-US" sz="1800" b="0" dirty="0"/>
                    </a:p>
                    <a:p>
                      <a:endParaRPr lang="en-US" sz="1800" b="0" dirty="0"/>
                    </a:p>
                    <a:p>
                      <a:endParaRPr lang="en-US" sz="1800" b="0" dirty="0"/>
                    </a:p>
                    <a:p>
                      <a:endParaRPr lang="ru-RU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718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71885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593914"/>
              </p:ext>
            </p:extLst>
          </p:nvPr>
        </p:nvGraphicFramePr>
        <p:xfrm>
          <a:off x="0" y="365761"/>
          <a:ext cx="12192000" cy="5577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16618860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ru-RU" sz="2400" b="1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Логи</a:t>
                      </a:r>
                      <a:r>
                        <a:rPr lang="ru-RU" sz="2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в распределённой системе и задача о днях рождения</a:t>
                      </a:r>
                      <a:endParaRPr lang="ru-RU" sz="2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ru-RU" sz="18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Как собрать </a:t>
                      </a:r>
                      <a:r>
                        <a:rPr lang="ru-RU" sz="1800" b="0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логи</a:t>
                      </a:r>
                      <a:r>
                        <a:rPr lang="ru-RU" sz="18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с отдельных серверов в общую картину?</a:t>
                      </a:r>
                      <a:r>
                        <a:rPr lang="en-US" sz="18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– </a:t>
                      </a:r>
                      <a:r>
                        <a:rPr lang="ru-RU" sz="18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Присвоить каждому запросу уникальный идентификатор, который передавать в каждый подзапрос. Лог обработки запроса получится как объединение логов подзапросов с общим идентификатором запроса.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159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Как эффективно генерировать уникальные идентификаторы в распределённой системе? Этот процесс не должен требовать синхронизации между узлами системы.</a:t>
                      </a:r>
                      <a:endParaRPr lang="en-US" sz="18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endParaRPr lang="en-US" sz="1800" b="0" dirty="0"/>
                    </a:p>
                    <a:p>
                      <a:r>
                        <a:rPr lang="ru-RU" sz="1800" b="0" dirty="0"/>
                        <a:t>Можно ли выбирать идентификаторы случайно?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dirty="0"/>
                        <a:t>Задача о днях рождения</a:t>
                      </a:r>
                      <a:r>
                        <a:rPr lang="en-US" sz="1800" b="0" dirty="0"/>
                        <a:t>: </a:t>
                      </a:r>
                      <a:r>
                        <a:rPr lang="ru-RU" sz="1800" b="0" dirty="0"/>
                        <a:t>пусть даны </a:t>
                      </a:r>
                      <a:r>
                        <a:rPr lang="en-US" sz="1800" b="0" dirty="0"/>
                        <a:t>n </a:t>
                      </a:r>
                      <a:r>
                        <a:rPr lang="ru-RU" sz="1800" b="0" dirty="0"/>
                        <a:t>значений случайной целочисленной величины, равномерно распределённой на интервале </a:t>
                      </a:r>
                      <a:r>
                        <a:rPr lang="en-US" sz="1800" b="0" dirty="0"/>
                        <a:t>[1, d]</a:t>
                      </a:r>
                      <a:r>
                        <a:rPr lang="ru-RU" sz="1800" b="0" dirty="0"/>
                        <a:t>. Чему равна вероятность </a:t>
                      </a:r>
                      <a:r>
                        <a:rPr lang="en-US" sz="1800" b="0" dirty="0"/>
                        <a:t>p(n, d) </a:t>
                      </a:r>
                      <a:r>
                        <a:rPr lang="ru-RU" sz="1800" b="0" dirty="0"/>
                        <a:t>того, что среди этих чисел есть хотя бы два совпадающих?</a:t>
                      </a:r>
                      <a:endParaRPr lang="en-US" sz="1800" b="0" dirty="0"/>
                    </a:p>
                    <a:p>
                      <a:endParaRPr lang="en-US" sz="1800" b="0" dirty="0"/>
                    </a:p>
                    <a:p>
                      <a:endParaRPr lang="en-US" sz="1800" b="0" dirty="0"/>
                    </a:p>
                    <a:p>
                      <a:endParaRPr lang="en-US" sz="1800" b="0" dirty="0"/>
                    </a:p>
                    <a:p>
                      <a:endParaRPr lang="en-US" sz="1800" b="0" dirty="0"/>
                    </a:p>
                    <a:p>
                      <a:endParaRPr lang="en-US" sz="1800" b="0" dirty="0"/>
                    </a:p>
                    <a:p>
                      <a:endParaRPr lang="en-US" sz="1800" b="0" dirty="0"/>
                    </a:p>
                    <a:p>
                      <a:endParaRPr lang="en-US" sz="1800" b="0" dirty="0"/>
                    </a:p>
                    <a:p>
                      <a:endParaRPr lang="en-US" sz="1800" b="0" dirty="0"/>
                    </a:p>
                    <a:p>
                      <a:endParaRPr lang="en-US" sz="1800" b="0" dirty="0"/>
                    </a:p>
                    <a:p>
                      <a:endParaRPr lang="en-US" sz="1800" b="0" dirty="0"/>
                    </a:p>
                    <a:p>
                      <a:endParaRPr lang="ru-RU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718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19789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2486386"/>
                  </p:ext>
                </p:extLst>
              </p:nvPr>
            </p:nvGraphicFramePr>
            <p:xfrm>
              <a:off x="0" y="365761"/>
              <a:ext cx="12192000" cy="5422392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096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096000">
                      <a:extLst>
                        <a:ext uri="{9D8B030D-6E8A-4147-A177-3AD203B41FA5}">
                          <a16:colId xmlns:a16="http://schemas.microsoft.com/office/drawing/2014/main" val="1166188608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lang="ru-RU" sz="2400" b="1" i="0" u="none" strike="noStrike" kern="1200" dirty="0" err="1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Логи</a:t>
                          </a:r>
                          <a:r>
                            <a:rPr lang="ru-RU" sz="2400" b="1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в распределённой системе и задача о днях рождения</a:t>
                          </a:r>
                          <a:endParaRPr lang="ru-RU" sz="2400" b="1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lang="ru-RU" sz="1800" b="0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rPr>
                            <a:t>Как собрать </a:t>
                          </a:r>
                          <a:r>
                            <a:rPr lang="ru-RU" sz="1800" b="0" dirty="0" err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rPr>
                            <a:t>логи</a:t>
                          </a:r>
                          <a:r>
                            <a:rPr lang="ru-RU" sz="1800" b="0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rPr>
                            <a:t> с отдельных серверов в общую картину?</a:t>
                          </a:r>
                          <a:r>
                            <a:rPr lang="en-US" sz="1800" b="0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rPr>
                            <a:t> – </a:t>
                          </a:r>
                          <a:r>
                            <a:rPr lang="ru-RU" sz="1800" b="0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rPr>
                            <a:t>Присвоить каждому запросу уникальный идентификатор, который передавать в каждый подзапрос. Лог обработки запроса получится как объединение логов подзапросов с общим идентификатором запроса.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81597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sz="1800" b="0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rPr>
                            <a:t>Как эффективно генерировать уникальные идентификаторы в распределённой системе? Этот процесс не должен требовать синхронизации между узлами системы.</a:t>
                          </a:r>
                          <a:endParaRPr lang="en-US" sz="1800" b="0" dirty="0">
                            <a:solidFill>
                              <a:schemeClr val="bg1">
                                <a:lumMod val="75000"/>
                              </a:schemeClr>
                            </a:solidFill>
                          </a:endParaRPr>
                        </a:p>
                        <a:p>
                          <a:endParaRPr lang="en-US" sz="1800" b="0" dirty="0"/>
                        </a:p>
                        <a:p>
                          <a:r>
                            <a:rPr lang="ru-RU" sz="1800" b="0" dirty="0"/>
                            <a:t>Можно ли выбирать идентификаторы случайно?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800" b="0" dirty="0"/>
                            <a:t>Задача о днях рождения</a:t>
                          </a:r>
                          <a:r>
                            <a:rPr lang="en-US" sz="1800" b="0" dirty="0"/>
                            <a:t>: </a:t>
                          </a:r>
                          <a:r>
                            <a:rPr lang="ru-RU" sz="1800" b="0" dirty="0"/>
                            <a:t>пусть даны </a:t>
                          </a:r>
                          <a:r>
                            <a:rPr lang="en-US" sz="1800" b="0" dirty="0"/>
                            <a:t>n </a:t>
                          </a:r>
                          <a:r>
                            <a:rPr lang="ru-RU" sz="1800" b="0" dirty="0"/>
                            <a:t>значений случайной целочисленной величины, равномерно распределённой на интервале </a:t>
                          </a:r>
                          <a:r>
                            <a:rPr lang="en-US" sz="1800" b="0" dirty="0"/>
                            <a:t>[1, d]</a:t>
                          </a:r>
                          <a:r>
                            <a:rPr lang="ru-RU" sz="1800" b="0" dirty="0"/>
                            <a:t>. Чему равна вероятность</a:t>
                          </a:r>
                          <a:r>
                            <a:rPr lang="en-US" sz="1800" b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800" b="0" dirty="0"/>
                            <a:t> </a:t>
                          </a:r>
                          <a:r>
                            <a:rPr lang="ru-RU" sz="1800" b="0" dirty="0"/>
                            <a:t>того, что среди этих чисел есть хотя бы два совпадающих?</a:t>
                          </a:r>
                          <a:endParaRPr lang="en-US" sz="1800" b="0" dirty="0"/>
                        </a:p>
                        <a:p>
                          <a:endParaRPr lang="en-US" sz="1800" b="0" dirty="0"/>
                        </a:p>
                        <a:p>
                          <a:r>
                            <a:rPr lang="ru-RU" sz="1800" b="0" dirty="0"/>
                            <a:t>Ответ:</a:t>
                          </a:r>
                          <a:endParaRPr lang="en-US" sz="1800" b="0" dirty="0"/>
                        </a:p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d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1 − </m:t>
                                        </m:r>
                                        <m:nary>
                                          <m:naryPr>
                                            <m:chr m:val="∏"/>
                                            <m:ctrlP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m:rPr>
                                                <m:brk m:alnAt="23"/>
                                              </m:rP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=1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1−</m:t>
                                                </m:r>
                                                <m:f>
                                                  <m:fPr>
                                                    <m:ctrlPr>
                                                      <a:rPr lang="en-US" sz="18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sz="18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𝑘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sz="18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𝑑</m:t>
                                                    </m:r>
                                                  </m:den>
                                                </m:f>
                                              </m:e>
                                            </m:d>
                                          </m:e>
                                        </m:nary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,  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 ≤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&amp;1,                                 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&gt;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US" sz="1800" b="0" dirty="0"/>
                        </a:p>
                        <a:p>
                          <a:endParaRPr lang="en-US" sz="1800" b="0" dirty="0"/>
                        </a:p>
                        <a:p>
                          <a:r>
                            <a:rPr lang="ru-RU" sz="1800" b="0" dirty="0"/>
                            <a:t>Для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≪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oMath>
                          </a14:m>
                          <a:r>
                            <a:rPr lang="en-US" sz="1800" b="0" dirty="0"/>
                            <a:t> </a:t>
                          </a:r>
                          <a:r>
                            <a:rPr lang="ru-RU" sz="1800" b="0" dirty="0"/>
                            <a:t>с хорошей точностью выполняется</a:t>
                          </a:r>
                          <a:endParaRPr lang="en-US" sz="1800" b="0" dirty="0"/>
                        </a:p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d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≈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1 −</m:t>
                                </m:r>
                                <m:func>
                                  <m:func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f>
                                          <m:fPr>
                                            <m:ctrlP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−1)</m:t>
                                            </m:r>
                                          </m:num>
                                          <m:den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ru-RU" sz="18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77186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2486386"/>
                  </p:ext>
                </p:extLst>
              </p:nvPr>
            </p:nvGraphicFramePr>
            <p:xfrm>
              <a:off x="0" y="365761"/>
              <a:ext cx="12192000" cy="5422392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096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096000">
                      <a:extLst>
                        <a:ext uri="{9D8B030D-6E8A-4147-A177-3AD203B41FA5}">
                          <a16:colId xmlns:a16="http://schemas.microsoft.com/office/drawing/2014/main" val="1166188608"/>
                        </a:ext>
                      </a:extLst>
                    </a:gridCol>
                  </a:tblGrid>
                  <a:tr h="457200">
                    <a:tc gridSpan="2">
                      <a:txBody>
                        <a:bodyPr/>
                        <a:lstStyle/>
                        <a:p>
                          <a:r>
                            <a:rPr lang="ru-RU" sz="2400" b="1" i="0" u="none" strike="noStrike" kern="1200" dirty="0" err="1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Логи</a:t>
                          </a:r>
                          <a:r>
                            <a:rPr lang="ru-RU" sz="2400" b="1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в распределённой системе и задача о днях рождения</a:t>
                          </a:r>
                          <a:endParaRPr lang="ru-RU" sz="2400" b="1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914400">
                    <a:tc gridSpan="2">
                      <a:txBody>
                        <a:bodyPr/>
                        <a:lstStyle/>
                        <a:p>
                          <a:r>
                            <a:rPr lang="ru-RU" sz="1800" b="0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rPr>
                            <a:t>Как собрать </a:t>
                          </a:r>
                          <a:r>
                            <a:rPr lang="ru-RU" sz="1800" b="0" dirty="0" err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rPr>
                            <a:t>логи</a:t>
                          </a:r>
                          <a:r>
                            <a:rPr lang="ru-RU" sz="1800" b="0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rPr>
                            <a:t> с отдельных серверов в общую картину?</a:t>
                          </a:r>
                          <a:r>
                            <a:rPr lang="en-US" sz="1800" b="0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rPr>
                            <a:t> – </a:t>
                          </a:r>
                          <a:r>
                            <a:rPr lang="ru-RU" sz="1800" b="0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rPr>
                            <a:t>Присвоить каждому запросу уникальный идентификатор, который передавать в каждый подзапрос. Лог обработки запроса получится как объединение логов подзапросов с общим идентификатором запроса.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8159752"/>
                      </a:ext>
                    </a:extLst>
                  </a:tr>
                  <a:tr h="4050792">
                    <a:tc>
                      <a:txBody>
                        <a:bodyPr/>
                        <a:lstStyle/>
                        <a:p>
                          <a:r>
                            <a:rPr lang="ru-RU" sz="1800" b="0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rPr>
                            <a:t>Как эффективно генерировать уникальные идентификаторы в распределённой системе? Этот процесс не должен требовать синхронизации между узлами системы.</a:t>
                          </a:r>
                          <a:endParaRPr lang="en-US" sz="1800" b="0" dirty="0">
                            <a:solidFill>
                              <a:schemeClr val="bg1">
                                <a:lumMod val="75000"/>
                              </a:schemeClr>
                            </a:solidFill>
                          </a:endParaRPr>
                        </a:p>
                        <a:p>
                          <a:endParaRPr lang="en-US" sz="1800" b="0" dirty="0"/>
                        </a:p>
                        <a:p>
                          <a:r>
                            <a:rPr lang="ru-RU" sz="1800" b="0" dirty="0"/>
                            <a:t>Можно ли выбирать идентификаторы случайно?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35000" b="-6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77186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776478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6187551"/>
                  </p:ext>
                </p:extLst>
              </p:nvPr>
            </p:nvGraphicFramePr>
            <p:xfrm>
              <a:off x="0" y="365761"/>
              <a:ext cx="12192000" cy="5422392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096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096000">
                      <a:extLst>
                        <a:ext uri="{9D8B030D-6E8A-4147-A177-3AD203B41FA5}">
                          <a16:colId xmlns:a16="http://schemas.microsoft.com/office/drawing/2014/main" val="1166188608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lang="ru-RU" sz="2400" b="1" i="0" u="none" strike="noStrike" kern="1200" dirty="0" err="1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Логи</a:t>
                          </a:r>
                          <a:r>
                            <a:rPr lang="ru-RU" sz="2400" b="1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в распределённой системе и задача о днях рождения</a:t>
                          </a:r>
                          <a:endParaRPr lang="ru-RU" sz="2400" b="1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lang="ru-RU" sz="1800" b="0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rPr>
                            <a:t>Как собрать </a:t>
                          </a:r>
                          <a:r>
                            <a:rPr lang="ru-RU" sz="1800" b="0" dirty="0" err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rPr>
                            <a:t>логи</a:t>
                          </a:r>
                          <a:r>
                            <a:rPr lang="ru-RU" sz="1800" b="0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rPr>
                            <a:t> с отдельных серверов в общую картину?</a:t>
                          </a:r>
                          <a:r>
                            <a:rPr lang="en-US" sz="1800" b="0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rPr>
                            <a:t> – </a:t>
                          </a:r>
                          <a:r>
                            <a:rPr lang="ru-RU" sz="1800" b="0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rPr>
                            <a:t>Присвоить каждому запросу уникальный идентификатор, который передавать в каждый подзапрос. Лог обработки запроса получится как объединение логов подзапросов с общим идентификатором запроса.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81597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sz="1800" b="0" dirty="0"/>
                            <a:t>Как эффективно генерировать уникальные идентификаторы в распределённой системе? Этот процесс не должен требовать синхронизации между узлами системы.</a:t>
                          </a:r>
                          <a:endParaRPr lang="en-US" sz="1800" b="0" dirty="0"/>
                        </a:p>
                        <a:p>
                          <a:endParaRPr lang="en-US" sz="1800" b="0" dirty="0"/>
                        </a:p>
                        <a:p>
                          <a:r>
                            <a:rPr lang="ru-RU" sz="1800" b="0" dirty="0"/>
                            <a:t>Можно ли выбирать идентификаторы случайно?</a:t>
                          </a:r>
                          <a:endParaRPr lang="en-US" sz="1800" b="0" dirty="0"/>
                        </a:p>
                        <a:p>
                          <a:endParaRPr lang="en-US" sz="1800" b="0" dirty="0"/>
                        </a:p>
                        <a:p>
                          <a:r>
                            <a:rPr lang="ru-RU" sz="1800" b="0" dirty="0"/>
                            <a:t>Если сгенерировать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ru-RU" sz="1800" b="0" i="1" smtClean="0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800" b="0" dirty="0"/>
                            <a:t> случайных 128-битных идентификаторов, то вероятность получить совпадения будет</a:t>
                          </a:r>
                          <a:endParaRPr lang="en-US" sz="1800" b="0" dirty="0"/>
                        </a:p>
                        <a:p>
                          <a:endParaRPr lang="en-US" sz="1800" b="0" dirty="0"/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32</m:t>
                                      </m:r>
                                    </m:sup>
                                  </m:s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128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≈1 − </m:t>
                              </m:r>
                              <m:func>
                                <m:func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32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⋅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32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⋅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128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oMath>
                          </a14:m>
                          <a:r>
                            <a:rPr lang="en-US" sz="1800" b="0" dirty="0"/>
                            <a:t> =</a:t>
                          </a:r>
                        </a:p>
                        <a:p>
                          <a:br>
                            <a:rPr lang="en-US" sz="1800" b="0" dirty="0"/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=1 − </m:t>
                                </m:r>
                                <m:func>
                                  <m:func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  <m:sup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−65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≈ </m:t>
                                    </m:r>
                                    <m:sSup>
                                      <m:sSup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−65</m:t>
                                        </m:r>
                                      </m:sup>
                                    </m:sSup>
                                  </m:e>
                                </m:func>
                              </m:oMath>
                            </m:oMathPara>
                          </a14:m>
                          <a:endParaRPr lang="ru-RU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800" b="0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rPr>
                            <a:t>Задача о днях рождения</a:t>
                          </a:r>
                          <a:r>
                            <a:rPr lang="en-US" sz="1800" b="0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rPr>
                            <a:t>: </a:t>
                          </a:r>
                          <a:r>
                            <a:rPr lang="ru-RU" sz="1800" b="0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rPr>
                            <a:t>пусть даны </a:t>
                          </a:r>
                          <a:r>
                            <a:rPr lang="en-US" sz="1800" b="0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rPr>
                            <a:t>n </a:t>
                          </a:r>
                          <a:r>
                            <a:rPr lang="ru-RU" sz="1800" b="0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rPr>
                            <a:t>значений случайной целочисленной величины, равномерно распределённой на интервале </a:t>
                          </a:r>
                          <a:r>
                            <a:rPr lang="en-US" sz="1800" b="0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rPr>
                            <a:t>[1, d]</a:t>
                          </a:r>
                          <a:r>
                            <a:rPr lang="ru-RU" sz="1800" b="0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rPr>
                            <a:t>. Чему равна вероятность </a:t>
                          </a:r>
                          <a:r>
                            <a:rPr lang="en-US" sz="1800" b="0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rPr>
                            <a:t>p(n, d) </a:t>
                          </a:r>
                          <a:r>
                            <a:rPr lang="ru-RU" sz="1800" b="0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rPr>
                            <a:t>того, что среди этих чисел есть хотя бы два совпадающих?</a:t>
                          </a:r>
                          <a:endParaRPr lang="en-US" sz="1800" b="0" dirty="0">
                            <a:solidFill>
                              <a:schemeClr val="bg1">
                                <a:lumMod val="75000"/>
                              </a:schemeClr>
                            </a:solidFill>
                          </a:endParaRPr>
                        </a:p>
                        <a:p>
                          <a:endParaRPr lang="en-US" sz="1800" b="0" dirty="0">
                            <a:solidFill>
                              <a:schemeClr val="bg1">
                                <a:lumMod val="75000"/>
                              </a:schemeClr>
                            </a:solidFill>
                          </a:endParaRPr>
                        </a:p>
                        <a:p>
                          <a:r>
                            <a:rPr lang="ru-RU" sz="1800" b="0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rPr>
                            <a:t>Ответ:</a:t>
                          </a:r>
                          <a:endParaRPr lang="en-US" sz="1800" b="0" dirty="0">
                            <a:solidFill>
                              <a:schemeClr val="bg1">
                                <a:lumMod val="75000"/>
                              </a:schemeClr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d>
                                <m:r>
                                  <a:rPr lang="en-US" sz="18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8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1800" b="0" i="1" smtClean="0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1800" b="0" i="1" smtClean="0">
                                            <a:solidFill>
                                              <a:schemeClr val="bg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1800" b="0" i="1" smtClean="0">
                                            <a:solidFill>
                                              <a:schemeClr val="bg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1 − </m:t>
                                        </m:r>
                                        <m:nary>
                                          <m:naryPr>
                                            <m:chr m:val="∏"/>
                                            <m:ctrlPr>
                                              <a:rPr lang="en-US" sz="1800" b="0" i="1" smtClean="0">
                                                <a:solidFill>
                                                  <a:schemeClr val="bg1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m:rPr>
                                                <m:brk m:alnAt="23"/>
                                              </m:rPr>
                                              <a:rPr lang="en-US" sz="1800" b="0" i="1" smtClean="0">
                                                <a:solidFill>
                                                  <a:schemeClr val="bg1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en-US" sz="1800" b="0" i="1" smtClean="0">
                                                <a:solidFill>
                                                  <a:schemeClr val="bg1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=1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800" b="0" i="1" smtClean="0">
                                                <a:solidFill>
                                                  <a:schemeClr val="bg1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sz="1800" b="0" i="1" smtClean="0">
                                                <a:solidFill>
                                                  <a:schemeClr val="bg1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sz="1800" b="0" i="1" smtClean="0">
                                                    <a:solidFill>
                                                      <a:schemeClr val="bg1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chemeClr val="bg1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1−</m:t>
                                                </m:r>
                                                <m:f>
                                                  <m:fPr>
                                                    <m:ctrlPr>
                                                      <a:rPr lang="en-US" sz="1800" b="0" i="1" smtClean="0">
                                                        <a:solidFill>
                                                          <a:schemeClr val="bg1">
                                                            <a:lumMod val="75000"/>
                                                          </a:schemeClr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sz="1800" b="0" i="1" smtClean="0">
                                                        <a:solidFill>
                                                          <a:schemeClr val="bg1">
                                                            <a:lumMod val="75000"/>
                                                          </a:schemeClr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𝑘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sz="1800" b="0" i="1" smtClean="0">
                                                        <a:solidFill>
                                                          <a:schemeClr val="bg1">
                                                            <a:lumMod val="75000"/>
                                                          </a:schemeClr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𝑑</m:t>
                                                    </m:r>
                                                  </m:den>
                                                </m:f>
                                              </m:e>
                                            </m:d>
                                          </m:e>
                                        </m:nary>
                                        <m:r>
                                          <a:rPr lang="en-US" sz="1800" b="0" i="1" smtClean="0">
                                            <a:solidFill>
                                              <a:schemeClr val="bg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  </m:t>
                                        </m:r>
                                        <m:r>
                                          <a:rPr lang="en-US" sz="1800" b="0" i="1" smtClean="0">
                                            <a:solidFill>
                                              <a:schemeClr val="bg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1800" b="0" i="1" smtClean="0">
                                            <a:solidFill>
                                              <a:schemeClr val="bg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≤</m:t>
                                        </m:r>
                                        <m:r>
                                          <a:rPr lang="en-US" sz="1800" b="0" i="1" smtClean="0">
                                            <a:solidFill>
                                              <a:schemeClr val="bg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e>
                                        <m:r>
                                          <a:rPr lang="en-US" sz="1800" b="0" i="1" smtClean="0">
                                            <a:solidFill>
                                              <a:schemeClr val="bg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&amp;1,                                 </m:t>
                                        </m:r>
                                        <m:r>
                                          <a:rPr lang="en-US" sz="1800" b="0" i="1" smtClean="0">
                                            <a:solidFill>
                                              <a:schemeClr val="bg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1800" b="0" i="1" smtClean="0">
                                            <a:solidFill>
                                              <a:schemeClr val="bg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&gt;</m:t>
                                        </m:r>
                                        <m:r>
                                          <a:rPr lang="en-US" sz="1800" b="0" i="1" smtClean="0">
                                            <a:solidFill>
                                              <a:schemeClr val="bg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US" sz="1800" b="0" dirty="0">
                            <a:solidFill>
                              <a:schemeClr val="bg1">
                                <a:lumMod val="75000"/>
                              </a:schemeClr>
                            </a:solidFill>
                          </a:endParaRPr>
                        </a:p>
                        <a:p>
                          <a:endParaRPr lang="en-US" sz="1800" b="0" dirty="0"/>
                        </a:p>
                        <a:p>
                          <a:r>
                            <a:rPr lang="ru-RU" sz="1800" b="0" dirty="0"/>
                            <a:t>Для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≪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oMath>
                          </a14:m>
                          <a:r>
                            <a:rPr lang="en-US" sz="1800" b="0" dirty="0"/>
                            <a:t> </a:t>
                          </a:r>
                          <a:r>
                            <a:rPr lang="ru-RU" sz="1800" b="0" dirty="0"/>
                            <a:t>с хорошей точностью выполняется</a:t>
                          </a:r>
                          <a:endParaRPr lang="en-US" sz="1800" b="0" dirty="0"/>
                        </a:p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d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≈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1 −</m:t>
                                </m:r>
                                <m:func>
                                  <m:func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f>
                                          <m:fPr>
                                            <m:ctrlP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−1)</m:t>
                                            </m:r>
                                          </m:num>
                                          <m:den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ru-RU" sz="18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77186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6187551"/>
                  </p:ext>
                </p:extLst>
              </p:nvPr>
            </p:nvGraphicFramePr>
            <p:xfrm>
              <a:off x="0" y="365761"/>
              <a:ext cx="12192000" cy="5422392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096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096000">
                      <a:extLst>
                        <a:ext uri="{9D8B030D-6E8A-4147-A177-3AD203B41FA5}">
                          <a16:colId xmlns:a16="http://schemas.microsoft.com/office/drawing/2014/main" val="1166188608"/>
                        </a:ext>
                      </a:extLst>
                    </a:gridCol>
                  </a:tblGrid>
                  <a:tr h="457200">
                    <a:tc gridSpan="2">
                      <a:txBody>
                        <a:bodyPr/>
                        <a:lstStyle/>
                        <a:p>
                          <a:r>
                            <a:rPr lang="ru-RU" sz="2400" b="1" i="0" u="none" strike="noStrike" kern="1200" dirty="0" err="1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Логи</a:t>
                          </a:r>
                          <a:r>
                            <a:rPr lang="ru-RU" sz="2400" b="1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в распределённой системе и задача о днях рождения</a:t>
                          </a:r>
                          <a:endParaRPr lang="ru-RU" sz="2400" b="1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914400">
                    <a:tc gridSpan="2">
                      <a:txBody>
                        <a:bodyPr/>
                        <a:lstStyle/>
                        <a:p>
                          <a:r>
                            <a:rPr lang="ru-RU" sz="1800" b="0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rPr>
                            <a:t>Как собрать </a:t>
                          </a:r>
                          <a:r>
                            <a:rPr lang="ru-RU" sz="1800" b="0" dirty="0" err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rPr>
                            <a:t>логи</a:t>
                          </a:r>
                          <a:r>
                            <a:rPr lang="ru-RU" sz="1800" b="0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rPr>
                            <a:t> с отдельных серверов в общую картину?</a:t>
                          </a:r>
                          <a:r>
                            <a:rPr lang="en-US" sz="1800" b="0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rPr>
                            <a:t> – </a:t>
                          </a:r>
                          <a:r>
                            <a:rPr lang="ru-RU" sz="1800" b="0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rPr>
                            <a:t>Присвоить каждому запросу уникальный идентификатор, который передавать в каждый подзапрос. Лог обработки запроса получится как объединение логов подзапросов с общим идентификатором запроса.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8159752"/>
                      </a:ext>
                    </a:extLst>
                  </a:tr>
                  <a:tr h="405079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t="-35000" r="-100000" b="-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35000" b="-6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77186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808903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688392"/>
              </p:ext>
            </p:extLst>
          </p:nvPr>
        </p:nvGraphicFramePr>
        <p:xfrm>
          <a:off x="0" y="365761"/>
          <a:ext cx="12192000" cy="38404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Домашнее задание</a:t>
                      </a:r>
                      <a:endParaRPr lang="ru-RU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b="0" dirty="0"/>
                        <a:t>Напишите </a:t>
                      </a:r>
                      <a:r>
                        <a:rPr lang="en-US" sz="1800" b="0" dirty="0" err="1"/>
                        <a:t>gRPC</a:t>
                      </a:r>
                      <a:r>
                        <a:rPr lang="en-US" sz="1800" b="0" dirty="0"/>
                        <a:t>-</a:t>
                      </a:r>
                      <a:r>
                        <a:rPr lang="ru-RU" sz="1800" b="0" dirty="0"/>
                        <a:t>сервер</a:t>
                      </a:r>
                      <a:r>
                        <a:rPr lang="en-US" sz="1800" b="0" dirty="0"/>
                        <a:t> (</a:t>
                      </a:r>
                      <a:r>
                        <a:rPr lang="en-US" sz="1800" b="0" dirty="0">
                          <a:hlinkClick r:id="rId3"/>
                        </a:rPr>
                        <a:t>https://grpc.io</a:t>
                      </a:r>
                      <a:r>
                        <a:rPr lang="en-US" sz="1800" b="0" dirty="0"/>
                        <a:t>)</a:t>
                      </a:r>
                      <a:r>
                        <a:rPr lang="ru-RU" sz="1800" b="0" dirty="0"/>
                        <a:t>, который в ответ на каждый запрос генерирует случайную строчку длиной </a:t>
                      </a:r>
                      <a:r>
                        <a:rPr lang="en-US" sz="1800" b="0" dirty="0"/>
                        <a:t>128</a:t>
                      </a:r>
                      <a:r>
                        <a:rPr lang="ru-RU" sz="1800" b="0" dirty="0"/>
                        <a:t> байт. Вставьте случайные паузы так, чтобы 99 из 100 запросов обрабатывались очень быстро, а 1 запрос из 100 занимал </a:t>
                      </a:r>
                      <a:r>
                        <a:rPr lang="en-US" sz="1800" b="0" dirty="0"/>
                        <a:t>1c.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b="0" dirty="0"/>
                        <a:t>Напишите </a:t>
                      </a:r>
                      <a:r>
                        <a:rPr lang="en-US" sz="1800" b="0" dirty="0" err="1"/>
                        <a:t>gRPC</a:t>
                      </a:r>
                      <a:r>
                        <a:rPr lang="en-US" sz="1800" b="0" dirty="0"/>
                        <a:t>-</a:t>
                      </a:r>
                      <a:r>
                        <a:rPr lang="ru-RU" sz="1800" b="0" dirty="0"/>
                        <a:t>сервер, который в ответ на каждый запрос делает 16 запросов к разным экземплярам сервиса из задачи №1 и в качестве ответа возвращает объединение строк от подзапросов. Подзапросы должны исполняться параллельно.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b="0" dirty="0"/>
                        <a:t>(*) </a:t>
                      </a:r>
                      <a:r>
                        <a:rPr lang="ru-RU" sz="1800" b="0" dirty="0"/>
                        <a:t>Установите </a:t>
                      </a:r>
                      <a:r>
                        <a:rPr lang="en-US" sz="1800" b="0" dirty="0"/>
                        <a:t>Prometheus (</a:t>
                      </a:r>
                      <a:r>
                        <a:rPr lang="en-US" sz="1800" b="0" dirty="0">
                          <a:hlinkClick r:id="rId4"/>
                        </a:rPr>
                        <a:t>https://prometheus.io</a:t>
                      </a:r>
                      <a:r>
                        <a:rPr lang="en-US" sz="1800" b="0" dirty="0"/>
                        <a:t>). </a:t>
                      </a:r>
                      <a:r>
                        <a:rPr lang="ru-RU" sz="1800" b="0" dirty="0"/>
                        <a:t>Добавьте в сервисы из задач №1 и №2 мониторинг задержек, который отправляет данные в </a:t>
                      </a:r>
                      <a:r>
                        <a:rPr lang="en-US" sz="1800" b="0" dirty="0"/>
                        <a:t>Prometheus. </a:t>
                      </a:r>
                      <a:r>
                        <a:rPr lang="ru-RU" sz="1800" b="0" dirty="0"/>
                        <a:t>Установите </a:t>
                      </a:r>
                      <a:r>
                        <a:rPr lang="en-US" sz="1800" b="0" dirty="0"/>
                        <a:t>Grafana (</a:t>
                      </a:r>
                      <a:r>
                        <a:rPr lang="en-US" sz="1800" b="0" dirty="0">
                          <a:hlinkClick r:id="rId5"/>
                        </a:rPr>
                        <a:t>https://grafana.com</a:t>
                      </a:r>
                      <a:r>
                        <a:rPr lang="en-US" sz="1800" b="0" dirty="0"/>
                        <a:t>) </a:t>
                      </a:r>
                      <a:r>
                        <a:rPr lang="ru-RU" sz="1800" b="0" dirty="0"/>
                        <a:t>и создайте </a:t>
                      </a:r>
                      <a:r>
                        <a:rPr lang="ru-RU" sz="1800" b="0" dirty="0" err="1"/>
                        <a:t>дешборд</a:t>
                      </a:r>
                      <a:r>
                        <a:rPr lang="ru-RU" sz="1800" b="0" dirty="0"/>
                        <a:t> с графиком</a:t>
                      </a:r>
                      <a:r>
                        <a:rPr lang="en-US" sz="1800" b="0" dirty="0"/>
                        <a:t> 90-</a:t>
                      </a:r>
                      <a:r>
                        <a:rPr lang="ru-RU" sz="1800" b="0" dirty="0" err="1"/>
                        <a:t>го</a:t>
                      </a:r>
                      <a:r>
                        <a:rPr lang="ru-RU" sz="1800" b="0" dirty="0"/>
                        <a:t>, 95-го и 99-го </a:t>
                      </a:r>
                      <a:r>
                        <a:rPr lang="ru-RU" sz="1800" b="0" dirty="0" err="1"/>
                        <a:t>персентилей</a:t>
                      </a:r>
                      <a:r>
                        <a:rPr lang="ru-RU" sz="1800" b="0" dirty="0"/>
                        <a:t> задержек в сервисе из задачи №2 и каждого из 16 экземпляров сервиса из задачи №1.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b="0" dirty="0"/>
                        <a:t>(*) </a:t>
                      </a:r>
                      <a:r>
                        <a:rPr lang="ru-RU" sz="1800" b="0" dirty="0"/>
                        <a:t>Установите </a:t>
                      </a:r>
                      <a:r>
                        <a:rPr lang="en-US" sz="1800" b="0" dirty="0" err="1"/>
                        <a:t>Zipkin</a:t>
                      </a:r>
                      <a:r>
                        <a:rPr lang="en-US" sz="1800" b="0" dirty="0"/>
                        <a:t> (</a:t>
                      </a:r>
                      <a:r>
                        <a:rPr lang="en-US" sz="1800" b="0" dirty="0">
                          <a:hlinkClick r:id="rId6"/>
                        </a:rPr>
                        <a:t>https://zipkin.io</a:t>
                      </a:r>
                      <a:r>
                        <a:rPr lang="en-US" sz="1800" b="0" dirty="0"/>
                        <a:t>). </a:t>
                      </a:r>
                      <a:r>
                        <a:rPr lang="ru-RU" sz="1800" b="0" dirty="0"/>
                        <a:t>Добавьте в сервисы №1 и №2 поддержку </a:t>
                      </a:r>
                      <a:r>
                        <a:rPr lang="en-US" sz="1800" b="0" dirty="0" err="1"/>
                        <a:t>opentracing</a:t>
                      </a:r>
                      <a:r>
                        <a:rPr lang="en-US" sz="1800" b="0" dirty="0"/>
                        <a:t> (</a:t>
                      </a:r>
                      <a:r>
                        <a:rPr lang="en-US" sz="1800" b="0" dirty="0">
                          <a:hlinkClick r:id="rId7"/>
                        </a:rPr>
                        <a:t>https://opentracing.io</a:t>
                      </a:r>
                      <a:r>
                        <a:rPr lang="en-US" sz="1800" b="0" dirty="0"/>
                        <a:t>) </a:t>
                      </a:r>
                      <a:r>
                        <a:rPr lang="ru-RU" sz="1800" b="0" dirty="0"/>
                        <a:t>и подключите их к своему экземпляру </a:t>
                      </a:r>
                      <a:r>
                        <a:rPr lang="en-US" sz="1800" b="0" dirty="0" err="1"/>
                        <a:t>Zipkin</a:t>
                      </a:r>
                      <a:r>
                        <a:rPr lang="ru-RU" sz="1800" b="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159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7198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321701"/>
              </p:ext>
            </p:extLst>
          </p:nvPr>
        </p:nvGraphicFramePr>
        <p:xfrm>
          <a:off x="0" y="365761"/>
          <a:ext cx="12192000" cy="47599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78026316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2400" dirty="0"/>
                        <a:t>POSIX API vs. </a:t>
                      </a:r>
                      <a:r>
                        <a:rPr lang="ru-RU" sz="2400" dirty="0" err="1"/>
                        <a:t>колбеки</a:t>
                      </a:r>
                      <a:r>
                        <a:rPr lang="ru-RU" sz="2400" dirty="0"/>
                        <a:t> для </a:t>
                      </a:r>
                      <a:r>
                        <a:rPr lang="en-US" sz="2400" dirty="0"/>
                        <a:t>VFS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POSIX API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VFS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/>
                        <a:t>Вызовы, которые работают с путями, обрабатывают путь целиком: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open(“./dev/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pstorage-fes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main.c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”, O_RDONLY)</a:t>
                      </a:r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339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207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0" y="365761"/>
          <a:ext cx="12192000" cy="4638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78026316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2400" dirty="0"/>
                        <a:t>POSIX API vs. </a:t>
                      </a:r>
                      <a:r>
                        <a:rPr lang="ru-RU" sz="2400" dirty="0" err="1"/>
                        <a:t>колбеки</a:t>
                      </a:r>
                      <a:r>
                        <a:rPr lang="ru-RU" sz="2400" dirty="0"/>
                        <a:t> для </a:t>
                      </a:r>
                      <a:r>
                        <a:rPr lang="en-US" sz="2400" dirty="0"/>
                        <a:t>VFS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POSIX API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VFS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/>
                        <a:t>Вызовы, которые работают с путями, обрабатывают путь целиком: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open(“./dev/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pstorage-fes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main.c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”, O_RDONLY)</a:t>
                      </a:r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/>
                        <a:t>Ядро проходит по пути по одной компоненте за итерацию: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t0 =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openat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(AT_FDCWD, “.”),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t1 =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openat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(t0, “dev”),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t2 =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openat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(t1, “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pstorage-fes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”),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t3 =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openat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(t2, “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main.c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”).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/>
                        <a:t>Зачем это надо?</a:t>
                      </a:r>
                      <a:endParaRPr lang="en-US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339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6935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247162"/>
              </p:ext>
            </p:extLst>
          </p:nvPr>
        </p:nvGraphicFramePr>
        <p:xfrm>
          <a:off x="0" y="365761"/>
          <a:ext cx="12192000" cy="4638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78026316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2400" dirty="0"/>
                        <a:t>POSIX API vs. </a:t>
                      </a:r>
                      <a:r>
                        <a:rPr lang="ru-RU" sz="2400" dirty="0" err="1"/>
                        <a:t>колбеки</a:t>
                      </a:r>
                      <a:r>
                        <a:rPr lang="ru-RU" sz="2400" dirty="0"/>
                        <a:t> для </a:t>
                      </a:r>
                      <a:r>
                        <a:rPr lang="en-US" sz="2400" dirty="0"/>
                        <a:t>VFS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POSIX API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VFS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/>
                        <a:t>Вызовы, которые работают с путями, обрабатывают путь целиком: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open(“./dev/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pstorage-fes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main.c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”, O_RDONLY)</a:t>
                      </a:r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/>
                        <a:t>Ядро проходит по пути по одной компоненте за итерацию: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t0 =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openat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(AT_FDCWD, “.”),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t1 =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openat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(t0, “dev”),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t2 =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openat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(t1, “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pstorage-fes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”),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t3 =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openat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(t2, “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main.c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”).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/>
                        <a:t>Зачем это надо?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На каждом шаге ядро должно проверить, что ему встретилось, и соответствующим образом обработать следующие случаи: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каталог,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символическая ссылка,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точка монтирования.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339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332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172313"/>
              </p:ext>
            </p:extLst>
          </p:nvPr>
        </p:nvGraphicFramePr>
        <p:xfrm>
          <a:off x="0" y="365761"/>
          <a:ext cx="12192000" cy="54610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78026316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2400" dirty="0"/>
                        <a:t>POSIX API vs. </a:t>
                      </a:r>
                      <a:r>
                        <a:rPr lang="ru-RU" sz="2400" dirty="0" err="1"/>
                        <a:t>колбеки</a:t>
                      </a:r>
                      <a:r>
                        <a:rPr lang="ru-RU" sz="2400" dirty="0"/>
                        <a:t> для </a:t>
                      </a:r>
                      <a:r>
                        <a:rPr lang="en-US" sz="2400" dirty="0"/>
                        <a:t>VFS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POSIX API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VFS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/>
                        <a:t>Вызовы, которые работают с путями, обрабатывают путь целиком: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open(“./dev/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pstorage-fes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main.c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”, O_RDONLY)</a:t>
                      </a:r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/>
                        <a:t>Ядро проходит по пути по одной компоненте за итерацию: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t0 =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openat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(AT_FDCWD, “.”),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t1 =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openat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(t0, “dev”),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t2 =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openat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(t1, “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pstorage-fes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”),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t3 =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openat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(t2, “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main.c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”).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/>
                        <a:t>Зачем это надо?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На каждом шаге ядро должно проверить, что ему встретилось, и соответствующим образом обработать следующие случаи: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каталог,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символическая ссылка,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точка монтирования.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33911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sz="1600" dirty="0">
                          <a:latin typeface="+mn-lt"/>
                          <a:cs typeface="Consolas" panose="020B0609020204030204" pitchFamily="49" charset="0"/>
                        </a:rPr>
                        <a:t>Вопрос: какой каталог откроет вызов 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open(“</a:t>
                      </a:r>
                      <a:r>
                        <a:rPr lang="en-US" sz="16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./dev/</a:t>
                      </a:r>
                      <a:r>
                        <a:rPr lang="en-US" sz="1600" b="1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pstorage-fes</a:t>
                      </a:r>
                      <a:r>
                        <a:rPr lang="en-US" sz="16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/..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”, O_DIRECTORY)</a:t>
                      </a:r>
                      <a:r>
                        <a:rPr lang="en-US" sz="1600" dirty="0">
                          <a:latin typeface="+mn-lt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ru-RU" sz="1600" dirty="0">
                          <a:latin typeface="+mn-lt"/>
                          <a:cs typeface="Consolas" panose="020B0609020204030204" pitchFamily="49" charset="0"/>
                        </a:rPr>
                        <a:t>когда</a:t>
                      </a:r>
                      <a:endParaRPr lang="en-US" sz="1600" dirty="0">
                        <a:latin typeface="+mn-lt"/>
                        <a:cs typeface="Consolas" panose="020B0609020204030204" pitchFamily="49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+mn-lt"/>
                          <a:cs typeface="Consolas" panose="020B0609020204030204" pitchFamily="49" charset="0"/>
                        </a:rPr>
                        <a:t>”dev” </a:t>
                      </a:r>
                      <a:r>
                        <a:rPr lang="ru-RU" sz="1600" dirty="0">
                          <a:latin typeface="+mn-lt"/>
                          <a:cs typeface="Consolas" panose="020B0609020204030204" pitchFamily="49" charset="0"/>
                        </a:rPr>
                        <a:t>и </a:t>
                      </a:r>
                      <a:r>
                        <a:rPr lang="en-US" sz="1600" dirty="0">
                          <a:latin typeface="+mn-lt"/>
                          <a:cs typeface="Consolas" panose="020B0609020204030204" pitchFamily="49" charset="0"/>
                        </a:rPr>
                        <a:t>“</a:t>
                      </a:r>
                      <a:r>
                        <a:rPr lang="en-US" sz="1600" dirty="0" err="1">
                          <a:latin typeface="+mn-lt"/>
                          <a:cs typeface="Consolas" panose="020B0609020204030204" pitchFamily="49" charset="0"/>
                        </a:rPr>
                        <a:t>pstorage-fes</a:t>
                      </a:r>
                      <a:r>
                        <a:rPr lang="en-US" sz="1600" dirty="0">
                          <a:latin typeface="+mn-lt"/>
                          <a:cs typeface="Consolas" panose="020B0609020204030204" pitchFamily="49" charset="0"/>
                        </a:rPr>
                        <a:t>” – </a:t>
                      </a:r>
                      <a:r>
                        <a:rPr lang="ru-RU" sz="1600" dirty="0">
                          <a:latin typeface="+mn-lt"/>
                          <a:cs typeface="Consolas" panose="020B0609020204030204" pitchFamily="49" charset="0"/>
                        </a:rPr>
                        <a:t>это каталоги,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+mn-lt"/>
                          <a:cs typeface="Consolas" panose="020B0609020204030204" pitchFamily="49" charset="0"/>
                        </a:rPr>
                        <a:t>“dev” – </a:t>
                      </a:r>
                      <a:r>
                        <a:rPr lang="ru-RU" sz="1600" dirty="0">
                          <a:latin typeface="+mn-lt"/>
                          <a:cs typeface="Consolas" panose="020B0609020204030204" pitchFamily="49" charset="0"/>
                        </a:rPr>
                        <a:t>это каталог, а </a:t>
                      </a:r>
                      <a:r>
                        <a:rPr lang="en-US" sz="1600" dirty="0">
                          <a:latin typeface="+mn-lt"/>
                          <a:cs typeface="Consolas" panose="020B0609020204030204" pitchFamily="49" charset="0"/>
                        </a:rPr>
                        <a:t>“</a:t>
                      </a:r>
                      <a:r>
                        <a:rPr lang="en-US" sz="1600" dirty="0" err="1">
                          <a:latin typeface="+mn-lt"/>
                          <a:cs typeface="Consolas" panose="020B0609020204030204" pitchFamily="49" charset="0"/>
                        </a:rPr>
                        <a:t>pstorage-fes</a:t>
                      </a:r>
                      <a:r>
                        <a:rPr lang="en-US" sz="1600" dirty="0">
                          <a:latin typeface="+mn-lt"/>
                          <a:cs typeface="Consolas" panose="020B0609020204030204" pitchFamily="49" charset="0"/>
                        </a:rPr>
                        <a:t>” – </a:t>
                      </a:r>
                      <a:r>
                        <a:rPr lang="ru-RU" sz="1600" dirty="0">
                          <a:latin typeface="+mn-lt"/>
                          <a:cs typeface="Consolas" panose="020B0609020204030204" pitchFamily="49" charset="0"/>
                        </a:rPr>
                        <a:t>символическая ссылка?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32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0884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12308</TotalTime>
  <Words>4786</Words>
  <Application>Microsoft Macintosh PowerPoint</Application>
  <PresentationFormat>Widescreen</PresentationFormat>
  <Paragraphs>999</Paragraphs>
  <Slides>56</Slides>
  <Notes>56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64" baseType="lpstr">
      <vt:lpstr>Arial</vt:lpstr>
      <vt:lpstr>Calibri</vt:lpstr>
      <vt:lpstr>Calibri Light</vt:lpstr>
      <vt:lpstr>Cambria Math</vt:lpstr>
      <vt:lpstr>Consolas</vt:lpstr>
      <vt:lpstr>Wingdings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Artem Anisimov</dc:creator>
  <cp:lastModifiedBy>Artem Anisimov</cp:lastModifiedBy>
  <cp:revision>213</cp:revision>
  <dcterms:created xsi:type="dcterms:W3CDTF">2016-09-20T13:25:15Z</dcterms:created>
  <dcterms:modified xsi:type="dcterms:W3CDTF">2019-11-20T09:54:56Z</dcterms:modified>
</cp:coreProperties>
</file>