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80" r:id="rId3"/>
    <p:sldId id="311" r:id="rId4"/>
    <p:sldId id="317" r:id="rId5"/>
    <p:sldId id="316" r:id="rId6"/>
    <p:sldId id="318" r:id="rId7"/>
    <p:sldId id="321" r:id="rId8"/>
    <p:sldId id="320" r:id="rId9"/>
    <p:sldId id="319" r:id="rId10"/>
    <p:sldId id="323" r:id="rId11"/>
    <p:sldId id="322" r:id="rId12"/>
    <p:sldId id="324" r:id="rId13"/>
    <p:sldId id="325" r:id="rId14"/>
    <p:sldId id="315" r:id="rId15"/>
    <p:sldId id="326" r:id="rId16"/>
    <p:sldId id="328" r:id="rId17"/>
    <p:sldId id="327" r:id="rId18"/>
    <p:sldId id="330" r:id="rId19"/>
    <p:sldId id="314" r:id="rId20"/>
    <p:sldId id="331" r:id="rId21"/>
    <p:sldId id="332" r:id="rId22"/>
    <p:sldId id="333" r:id="rId23"/>
    <p:sldId id="334" r:id="rId24"/>
    <p:sldId id="335" r:id="rId25"/>
    <p:sldId id="313" r:id="rId26"/>
    <p:sldId id="312" r:id="rId27"/>
    <p:sldId id="338" r:id="rId28"/>
    <p:sldId id="337" r:id="rId29"/>
    <p:sldId id="339" r:id="rId30"/>
    <p:sldId id="342" r:id="rId31"/>
    <p:sldId id="343" r:id="rId32"/>
    <p:sldId id="340" r:id="rId33"/>
    <p:sldId id="336" r:id="rId34"/>
    <p:sldId id="345" r:id="rId35"/>
    <p:sldId id="34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0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11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2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37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20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5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2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1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0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4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76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14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6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7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9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74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9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86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3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957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98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72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04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34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3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99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3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0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8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9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13.11.17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wn.net/Articles/457667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622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3125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42816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9610"/>
              </p:ext>
            </p:extLst>
          </p:nvPr>
        </p:nvGraphicFramePr>
        <p:xfrm>
          <a:off x="0" y="365760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</a:t>
                      </a:r>
                      <a:r>
                        <a:rPr lang="en-US" baseline="0" dirty="0" smtClean="0"/>
                        <a:t>,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Тут выключилось питание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4011"/>
              </p:ext>
            </p:extLst>
          </p:nvPr>
        </p:nvGraphicFramePr>
        <p:xfrm>
          <a:off x="0" y="365760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</a:t>
                      </a:r>
                      <a:r>
                        <a:rPr lang="en-US" baseline="0" dirty="0" smtClean="0"/>
                        <a:t>,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Тут выключилось питание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Записать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ext2_dir_entry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для каталога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ru-RU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В итоге имеем:</a:t>
                      </a:r>
                      <a:endParaRPr lang="en-US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Блок и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отмечены как занятые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Счётчики свободных блоков и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уменьшены,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Файла нет.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36605" y="2286000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436604" y="2885279"/>
            <a:ext cx="2487827" cy="173042"/>
          </a:xfrm>
          <a:custGeom>
            <a:avLst/>
            <a:gdLst>
              <a:gd name="connsiteX0" fmla="*/ 0 w 2487827"/>
              <a:gd name="connsiteY0" fmla="*/ 346037 h 346037"/>
              <a:gd name="connsiteX1" fmla="*/ 197708 w 2487827"/>
              <a:gd name="connsiteY1" fmla="*/ 49475 h 346037"/>
              <a:gd name="connsiteX2" fmla="*/ 313038 w 2487827"/>
              <a:gd name="connsiteY2" fmla="*/ 329561 h 346037"/>
              <a:gd name="connsiteX3" fmla="*/ 486033 w 2487827"/>
              <a:gd name="connsiteY3" fmla="*/ 32999 h 346037"/>
              <a:gd name="connsiteX4" fmla="*/ 609600 w 2487827"/>
              <a:gd name="connsiteY4" fmla="*/ 329561 h 346037"/>
              <a:gd name="connsiteX5" fmla="*/ 807308 w 2487827"/>
              <a:gd name="connsiteY5" fmla="*/ 41237 h 346037"/>
              <a:gd name="connsiteX6" fmla="*/ 955589 w 2487827"/>
              <a:gd name="connsiteY6" fmla="*/ 321323 h 346037"/>
              <a:gd name="connsiteX7" fmla="*/ 1112108 w 2487827"/>
              <a:gd name="connsiteY7" fmla="*/ 32999 h 346037"/>
              <a:gd name="connsiteX8" fmla="*/ 1268627 w 2487827"/>
              <a:gd name="connsiteY8" fmla="*/ 296610 h 346037"/>
              <a:gd name="connsiteX9" fmla="*/ 1400433 w 2487827"/>
              <a:gd name="connsiteY9" fmla="*/ 16523 h 346037"/>
              <a:gd name="connsiteX10" fmla="*/ 1556951 w 2487827"/>
              <a:gd name="connsiteY10" fmla="*/ 288372 h 346037"/>
              <a:gd name="connsiteX11" fmla="*/ 1738184 w 2487827"/>
              <a:gd name="connsiteY11" fmla="*/ 16523 h 346037"/>
              <a:gd name="connsiteX12" fmla="*/ 1886465 w 2487827"/>
              <a:gd name="connsiteY12" fmla="*/ 271896 h 346037"/>
              <a:gd name="connsiteX13" fmla="*/ 2001795 w 2487827"/>
              <a:gd name="connsiteY13" fmla="*/ 8285 h 346037"/>
              <a:gd name="connsiteX14" fmla="*/ 2174789 w 2487827"/>
              <a:gd name="connsiteY14" fmla="*/ 280134 h 346037"/>
              <a:gd name="connsiteX15" fmla="*/ 2323070 w 2487827"/>
              <a:gd name="connsiteY15" fmla="*/ 48 h 346037"/>
              <a:gd name="connsiteX16" fmla="*/ 2487827 w 2487827"/>
              <a:gd name="connsiteY16" fmla="*/ 255421 h 346037"/>
              <a:gd name="connsiteX17" fmla="*/ 2487827 w 2487827"/>
              <a:gd name="connsiteY17" fmla="*/ 255421 h 3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27" h="346037">
                <a:moveTo>
                  <a:pt x="0" y="346037"/>
                </a:moveTo>
                <a:cubicBezTo>
                  <a:pt x="72767" y="199129"/>
                  <a:pt x="145535" y="52221"/>
                  <a:pt x="197708" y="49475"/>
                </a:cubicBezTo>
                <a:cubicBezTo>
                  <a:pt x="249881" y="46729"/>
                  <a:pt x="264984" y="332307"/>
                  <a:pt x="313038" y="329561"/>
                </a:cubicBezTo>
                <a:cubicBezTo>
                  <a:pt x="361092" y="326815"/>
                  <a:pt x="436606" y="32999"/>
                  <a:pt x="486033" y="32999"/>
                </a:cubicBezTo>
                <a:cubicBezTo>
                  <a:pt x="535460" y="32999"/>
                  <a:pt x="556054" y="328188"/>
                  <a:pt x="609600" y="329561"/>
                </a:cubicBezTo>
                <a:cubicBezTo>
                  <a:pt x="663146" y="330934"/>
                  <a:pt x="749643" y="42610"/>
                  <a:pt x="807308" y="41237"/>
                </a:cubicBezTo>
                <a:cubicBezTo>
                  <a:pt x="864973" y="39864"/>
                  <a:pt x="904789" y="322696"/>
                  <a:pt x="955589" y="321323"/>
                </a:cubicBezTo>
                <a:cubicBezTo>
                  <a:pt x="1006389" y="319950"/>
                  <a:pt x="1059935" y="37118"/>
                  <a:pt x="1112108" y="32999"/>
                </a:cubicBezTo>
                <a:cubicBezTo>
                  <a:pt x="1164281" y="28880"/>
                  <a:pt x="1220573" y="299356"/>
                  <a:pt x="1268627" y="296610"/>
                </a:cubicBezTo>
                <a:cubicBezTo>
                  <a:pt x="1316681" y="293864"/>
                  <a:pt x="1352379" y="17896"/>
                  <a:pt x="1400433" y="16523"/>
                </a:cubicBezTo>
                <a:cubicBezTo>
                  <a:pt x="1448487" y="15150"/>
                  <a:pt x="1500659" y="288372"/>
                  <a:pt x="1556951" y="288372"/>
                </a:cubicBezTo>
                <a:cubicBezTo>
                  <a:pt x="1613243" y="288372"/>
                  <a:pt x="1683265" y="19269"/>
                  <a:pt x="1738184" y="16523"/>
                </a:cubicBezTo>
                <a:cubicBezTo>
                  <a:pt x="1793103" y="13777"/>
                  <a:pt x="1842530" y="273269"/>
                  <a:pt x="1886465" y="271896"/>
                </a:cubicBezTo>
                <a:cubicBezTo>
                  <a:pt x="1930400" y="270523"/>
                  <a:pt x="1953741" y="6912"/>
                  <a:pt x="2001795" y="8285"/>
                </a:cubicBezTo>
                <a:cubicBezTo>
                  <a:pt x="2049849" y="9658"/>
                  <a:pt x="2121243" y="281507"/>
                  <a:pt x="2174789" y="280134"/>
                </a:cubicBezTo>
                <a:cubicBezTo>
                  <a:pt x="2228335" y="278761"/>
                  <a:pt x="2270897" y="4167"/>
                  <a:pt x="2323070" y="48"/>
                </a:cubicBezTo>
                <a:cubicBezTo>
                  <a:pt x="2375243" y="-4071"/>
                  <a:pt x="2487827" y="255421"/>
                  <a:pt x="2487827" y="255421"/>
                </a:cubicBezTo>
                <a:lnTo>
                  <a:pt x="2487827" y="25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90741"/>
              </p:ext>
            </p:extLst>
          </p:nvPr>
        </p:nvGraphicFramePr>
        <p:xfrm>
          <a:off x="0" y="365761"/>
          <a:ext cx="12192000" cy="1280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08491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Упорядочивание: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Если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 smtClean="0"/>
                        <a:t>Размер каталога подрос до</a:t>
                      </a:r>
                      <a:r>
                        <a:rPr lang="ru-RU" sz="1800" baseline="0" dirty="0" smtClean="0"/>
                        <a:t> того, как в нём появилась новая запись – читатель увидит мусор.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/>
                <a:gridCol w="1650864"/>
                <a:gridCol w="1215903"/>
                <a:gridCol w="1582765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8471"/>
              </p:ext>
            </p:extLst>
          </p:nvPr>
        </p:nvGraphicFramePr>
        <p:xfrm>
          <a:off x="0" y="365761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Упорядочивание:</a:t>
                      </a: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r>
                        <a:rPr lang="ru-RU" sz="1800" dirty="0" smtClean="0"/>
                        <a:t>Если изменения сделать видимыми в таком порядке:</a:t>
                      </a:r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None/>
                      </a:pPr>
                      <a:endParaRPr lang="en-US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 smtClean="0"/>
                        <a:t>Размер каталога подрос до</a:t>
                      </a:r>
                      <a:r>
                        <a:rPr lang="ru-RU" sz="1800" baseline="0" dirty="0" smtClean="0"/>
                        <a:t> того, как в нём появилась новая запись – читатель увидит мусор.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dirty="0" smtClean="0"/>
                        <a:t>Теоретически, упорядочивания</a:t>
                      </a:r>
                      <a:r>
                        <a:rPr lang="ru-RU" sz="1800" baseline="0" dirty="0" smtClean="0"/>
                        <a:t> можно добиться, если писать блоки в нужном порядке, и каждый раз делать </a:t>
                      </a:r>
                      <a:r>
                        <a:rPr lang="en-US" sz="1800" baseline="0" dirty="0" err="1" smtClean="0"/>
                        <a:t>fsync</a:t>
                      </a:r>
                      <a:r>
                        <a:rPr lang="en-US" sz="1800" baseline="0" dirty="0" smtClean="0"/>
                        <a:t>() </a:t>
                      </a:r>
                      <a:r>
                        <a:rPr lang="ru-RU" sz="1800" baseline="0" dirty="0" smtClean="0"/>
                        <a:t>после записи. Но так будет слишком медленно.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020400"/>
              </p:ext>
            </p:extLst>
          </p:nvPr>
        </p:nvGraphicFramePr>
        <p:xfrm>
          <a:off x="343243" y="2584208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(2)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(3)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sz="2400" baseline="0" dirty="0" smtClean="0">
                          <a:solidFill>
                            <a:srgbClr val="00B050"/>
                          </a:solidFill>
                        </a:rPr>
                        <a:t>(6)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8017"/>
              </p:ext>
            </p:extLst>
          </p:nvPr>
        </p:nvGraphicFramePr>
        <p:xfrm>
          <a:off x="3424195" y="3699096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04"/>
                <a:gridCol w="1650864"/>
                <a:gridCol w="1215903"/>
                <a:gridCol w="1582765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(4)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(5)</a:t>
                      </a:r>
                      <a:endParaRPr lang="ru-RU" sz="2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00051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 smtClean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/>
                        <a:t>fsync</a:t>
                      </a:r>
                      <a:r>
                        <a:rPr lang="en-US" sz="1800" baseline="0" dirty="0" smtClean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Асинхронно меняем состояние диска</a:t>
                      </a:r>
                      <a:r>
                        <a:rPr lang="en-US" sz="1800" baseline="0" dirty="0" smtClean="0"/>
                        <a:t>.</a:t>
                      </a:r>
                      <a:endParaRPr lang="ru-RU" sz="18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Когда закончили изменять состояние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диска, делаем запись в журнале о том,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что транзакция применена.</a:t>
                      </a:r>
                      <a:endParaRPr lang="en-US" sz="18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/>
                <a:gridCol w="3875903"/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 диска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/>
                <a:gridCol w="707356"/>
                <a:gridCol w="707356"/>
                <a:gridCol w="707356"/>
                <a:gridCol w="707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/>
                <a:gridCol w="520553"/>
                <a:gridCol w="520553"/>
                <a:gridCol w="520553"/>
                <a:gridCol w="520553"/>
                <a:gridCol w="520553"/>
                <a:gridCol w="520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6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32388"/>
              </p:ext>
            </p:extLst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</a:t>
                      </a:r>
                      <a:r>
                        <a:rPr lang="ru-RU" sz="2400" baseline="0" dirty="0" smtClean="0"/>
                        <a:t> должен обеспечить журнал на ФС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Упорядочивание</a:t>
                      </a:r>
                      <a:r>
                        <a:rPr lang="ru-RU" sz="2400" baseline="0" dirty="0" smtClean="0"/>
                        <a:t> изменений в ФС,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sz="2400" dirty="0" smtClean="0"/>
                        <a:t>Транзакционность</a:t>
                      </a:r>
                      <a:r>
                        <a:rPr lang="ru-RU" sz="2400" baseline="0" dirty="0" smtClean="0"/>
                        <a:t> изменений в ФС.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800" baseline="0" dirty="0" smtClean="0"/>
                        <a:t>Реализация: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Записываем блоки, подлежащие изменению, в журнал,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 err="1" smtClean="0"/>
                        <a:t>fsync</a:t>
                      </a:r>
                      <a:r>
                        <a:rPr lang="en-US" sz="1800" baseline="0" dirty="0" smtClean="0"/>
                        <a:t>(),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Асинхронно меняем состояние диска</a:t>
                      </a:r>
                      <a:r>
                        <a:rPr lang="en-US" sz="1800" baseline="0" dirty="0" smtClean="0"/>
                        <a:t>.</a:t>
                      </a:r>
                      <a:endParaRPr lang="ru-RU" sz="18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 smtClean="0"/>
                        <a:t>Когда закончили изменять состояние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диска, делаем запись в журнале о том,</a:t>
                      </a:r>
                      <a:br>
                        <a:rPr lang="ru-RU" sz="1800" baseline="0" dirty="0" smtClean="0"/>
                      </a:br>
                      <a:r>
                        <a:rPr lang="ru-RU" sz="1800" baseline="0" dirty="0" smtClean="0"/>
                        <a:t>что транзакция применена.</a:t>
                      </a:r>
                      <a:endParaRPr lang="en-US" sz="18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 smtClean="0"/>
                        <a:t>Если при обновлении диска произошёл сбой (отключение питания или падение ОС), то при следующем монтировании ФС мы можем применить изменения, написанные в журнале, и доделать изменения, которые не применили из-за падения.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sz="18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sz="1800" baseline="0" dirty="0" smtClean="0"/>
                        <a:t>Эта процедура называется </a:t>
                      </a:r>
                      <a:r>
                        <a:rPr lang="en-US" sz="1800" b="1" baseline="0" dirty="0" smtClean="0"/>
                        <a:t>crash recovery</a:t>
                      </a:r>
                      <a:r>
                        <a:rPr lang="en-US" sz="18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0060"/>
              </p:ext>
            </p:extLst>
          </p:nvPr>
        </p:nvGraphicFramePr>
        <p:xfrm>
          <a:off x="4308389" y="2270761"/>
          <a:ext cx="77518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903"/>
                <a:gridCol w="3875903"/>
              </a:tblGrid>
              <a:tr h="34910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 диска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26149"/>
              </p:ext>
            </p:extLst>
          </p:nvPr>
        </p:nvGraphicFramePr>
        <p:xfrm>
          <a:off x="4420973" y="2773681"/>
          <a:ext cx="353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6"/>
                <a:gridCol w="707356"/>
                <a:gridCol w="707356"/>
                <a:gridCol w="707356"/>
                <a:gridCol w="707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hdr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6052"/>
              </p:ext>
            </p:extLst>
          </p:nvPr>
        </p:nvGraphicFramePr>
        <p:xfrm>
          <a:off x="8268042" y="2773681"/>
          <a:ext cx="3643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53"/>
                <a:gridCol w="520553"/>
                <a:gridCol w="520553"/>
                <a:gridCol w="520553"/>
                <a:gridCol w="520553"/>
                <a:gridCol w="520553"/>
                <a:gridCol w="520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30092"/>
              </p:ext>
            </p:extLst>
          </p:nvPr>
        </p:nvGraphicFramePr>
        <p:xfrm>
          <a:off x="0" y="365762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Журналирование, предложенное</a:t>
                      </a:r>
                      <a:r>
                        <a:rPr lang="ru-RU" baseline="0" dirty="0" smtClean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08005"/>
              </p:ext>
            </p:extLst>
          </p:nvPr>
        </p:nvGraphicFramePr>
        <p:xfrm>
          <a:off x="0" y="365762"/>
          <a:ext cx="12192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Журналирование, предложенное</a:t>
                      </a:r>
                      <a:r>
                        <a:rPr lang="ru-RU" baseline="0" dirty="0" smtClean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Это не так плохо для скорости: запись в журнал последовательная.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Но всё равно хочется журналировать поменьше данных.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89417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36668"/>
              </p:ext>
            </p:extLst>
          </p:nvPr>
        </p:nvGraphicFramePr>
        <p:xfrm>
          <a:off x="0" y="365762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Журналирование, предложенное</a:t>
                      </a:r>
                      <a:r>
                        <a:rPr lang="ru-RU" baseline="0" dirty="0" smtClean="0"/>
                        <a:t> на прошлом слайде, удваивает число блоков, которые надо записать на диск.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Это не так плохо для скорости: запись в журнал последовательная.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Но всё равно хочется журналировать поменьше данных.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Идея: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Будем журналировать</a:t>
                      </a:r>
                      <a:r>
                        <a:rPr lang="ru-RU" baseline="0" dirty="0" smtClean="0"/>
                        <a:t> только метаданные ФС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результате, после </a:t>
                      </a:r>
                      <a:r>
                        <a:rPr lang="en-US" baseline="0" dirty="0" smtClean="0"/>
                        <a:t>crash recovery </a:t>
                      </a:r>
                      <a:r>
                        <a:rPr lang="ru-RU" baseline="0" dirty="0" smtClean="0"/>
                        <a:t>мы будем получать неразломанную ФС: без потерянных блоков и инод, без </a:t>
                      </a:r>
                      <a:r>
                        <a:rPr lang="en-US" baseline="0" dirty="0" err="1" smtClean="0"/>
                        <a:t>dir_entry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ведущих в никуда, </a:t>
                      </a:r>
                      <a:r>
                        <a:rPr lang="en-US" baseline="0" dirty="0" smtClean="0"/>
                        <a:t>etc.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Но: ФС не предоставляет </a:t>
                      </a:r>
                      <a:r>
                        <a:rPr lang="ru-RU" b="1" baseline="0" dirty="0" smtClean="0"/>
                        <a:t>никаких</a:t>
                      </a:r>
                      <a:r>
                        <a:rPr lang="ru-RU" baseline="0" dirty="0" smtClean="0"/>
                        <a:t> гарантий о том, что будет с пользовательскими данными.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4398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пример добавления данных в конец файла на </a:t>
                      </a:r>
                      <a:r>
                        <a:rPr lang="en-US" dirty="0" smtClean="0"/>
                        <a:t>XFS.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Зажурналирует обновление </a:t>
                      </a:r>
                      <a:r>
                        <a:rPr lang="en-US" dirty="0" smtClean="0"/>
                        <a:t>block bitmap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и </a:t>
                      </a:r>
                      <a:r>
                        <a:rPr lang="en-US" dirty="0" smtClean="0"/>
                        <a:t>extent</a:t>
                      </a:r>
                      <a:r>
                        <a:rPr lang="en-US" baseline="0" dirty="0" smtClean="0"/>
                        <a:t> tree,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Даст</a:t>
                      </a:r>
                      <a:r>
                        <a:rPr lang="ru-RU" baseline="0" dirty="0" smtClean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45505"/>
              </p:ext>
            </p:extLst>
          </p:nvPr>
        </p:nvGraphicFramePr>
        <p:xfrm>
          <a:off x="0" y="365762"/>
          <a:ext cx="121920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пример добавления данных в конец файла на </a:t>
                      </a:r>
                      <a:r>
                        <a:rPr lang="en-US" dirty="0" smtClean="0"/>
                        <a:t>XFS.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свободный нулевой блок,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Зажурналирует обновление </a:t>
                      </a:r>
                      <a:r>
                        <a:rPr lang="en-US" dirty="0" smtClean="0"/>
                        <a:t>block bitmap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и </a:t>
                      </a:r>
                      <a:r>
                        <a:rPr lang="en-US" dirty="0" smtClean="0"/>
                        <a:t>extent</a:t>
                      </a:r>
                      <a:r>
                        <a:rPr lang="en-US" baseline="0" dirty="0" smtClean="0"/>
                        <a:t> tree,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Даст</a:t>
                      </a:r>
                      <a:r>
                        <a:rPr lang="ru-RU" baseline="0" dirty="0" smtClean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Получится подросший</a:t>
                      </a:r>
                      <a:r>
                        <a:rPr lang="ru-RU" baseline="0" dirty="0" smtClean="0"/>
                        <a:t> в размере файл, в хвосте которого будет мусор</a:t>
                      </a:r>
                      <a:r>
                        <a:rPr lang="ru-RU" baseline="0" dirty="0" smtClean="0"/>
                        <a:t>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9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8051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журналировать? </a:t>
                      </a:r>
                      <a:r>
                        <a:rPr lang="en-US" sz="2400" dirty="0" smtClean="0"/>
                        <a:t>Consistent FS state.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пример добавления данных в конец файла на </a:t>
                      </a:r>
                      <a:r>
                        <a:rPr lang="en-US" dirty="0" smtClean="0"/>
                        <a:t>XFS.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Найдёт свободные нулевые блоки,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Зажурналирует обновление </a:t>
                      </a:r>
                      <a:r>
                        <a:rPr lang="en-US" dirty="0" smtClean="0"/>
                        <a:t>block bitmap</a:t>
                      </a:r>
                      <a:r>
                        <a:rPr lang="ru-RU" dirty="0" smtClean="0"/>
                        <a:t>, </a:t>
                      </a:r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 и </a:t>
                      </a:r>
                      <a:r>
                        <a:rPr lang="en-US" dirty="0" smtClean="0"/>
                        <a:t>extent</a:t>
                      </a:r>
                      <a:r>
                        <a:rPr lang="en-US" baseline="0" dirty="0" smtClean="0"/>
                        <a:t> tree,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Даст</a:t>
                      </a:r>
                      <a:r>
                        <a:rPr lang="ru-RU" baseline="0" dirty="0" smtClean="0"/>
                        <a:t> пользовательскому приложению писать в выделенные блоки.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журнал попадут только изменения метаданных ФС (килобайты). Запись же пользовательских данных (потенциально – гигабайты) пойдёт мимо журнала.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 произойдёт при падении ОС во время такой записи в файл?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Получится подросший</a:t>
                      </a:r>
                      <a:r>
                        <a:rPr lang="ru-RU" baseline="0" dirty="0" smtClean="0"/>
                        <a:t> в размере файл, в хвосте которого будет мусор</a:t>
                      </a:r>
                      <a:r>
                        <a:rPr lang="ru-RU" baseline="0" dirty="0" smtClean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Ещё причина выбрать такое поведение: ошибки отложенного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writeback</a:t>
                      </a:r>
                      <a:r>
                        <a:rPr lang="en-US" baseline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hlinkClick r:id="rId3"/>
                        </a:rPr>
                        <a:t>https://lwn.net/Articles/457667/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62173"/>
              </p:ext>
            </p:extLst>
          </p:nvPr>
        </p:nvGraphicFramePr>
        <p:xfrm>
          <a:off x="0" y="365762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Checkpointing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Журнал ФС имеет ограниченную длину,</a:t>
                      </a:r>
                      <a:r>
                        <a:rPr lang="ru-RU" baseline="0" dirty="0" smtClean="0"/>
                        <a:t> его надо чистить.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Для этого служит процедура </a:t>
                      </a:r>
                      <a:r>
                        <a:rPr lang="en-US" baseline="0" dirty="0" err="1" smtClean="0"/>
                        <a:t>checkpointing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Записать на диск группу транзакций,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(),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Продвинуть указатель на голову журнала (</a:t>
                      </a:r>
                      <a:r>
                        <a:rPr lang="en-US" baseline="0" dirty="0" smtClean="0"/>
                        <a:t>reclaim journal space).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Запись может проводиться по таймеру или при накоплении достаточного числа транзакций в журнале.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5501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 способа хранения</a:t>
                      </a:r>
                      <a:r>
                        <a:rPr lang="ru-RU" sz="2400" baseline="0" dirty="0" smtClean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нескольких файлах</a:t>
                      </a:r>
                    </a:p>
                    <a:p>
                      <a:r>
                        <a:rPr lang="ru-RU" dirty="0" smtClean="0"/>
                        <a:t>(не</a:t>
                      </a:r>
                      <a:r>
                        <a:rPr lang="ru-RU" baseline="0" dirty="0" smtClean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 smtClean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По мере коммита транзакций удаляем старые журналы.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/>
                <a:gridCol w="772069"/>
                <a:gridCol w="772069"/>
                <a:gridCol w="772069"/>
                <a:gridCol w="772069"/>
                <a:gridCol w="77206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7214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/>
                <a:gridCol w="354721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7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66198"/>
              </p:ext>
            </p:extLst>
          </p:nvPr>
        </p:nvGraphicFramePr>
        <p:xfrm>
          <a:off x="0" y="365762"/>
          <a:ext cx="12192000" cy="4800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 способа хранения</a:t>
                      </a:r>
                      <a:r>
                        <a:rPr lang="ru-RU" sz="2400" baseline="0" dirty="0" smtClean="0"/>
                        <a:t> журнала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Ring buffer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нескольких файлах</a:t>
                      </a:r>
                    </a:p>
                    <a:p>
                      <a:r>
                        <a:rPr lang="ru-RU" dirty="0" smtClean="0"/>
                        <a:t>(не</a:t>
                      </a:r>
                      <a:r>
                        <a:rPr lang="ru-RU" baseline="0" dirty="0" smtClean="0"/>
                        <a:t> для журнала ФС, а для журналов приложений)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 достижении конца журнала начинаем писать с начала. Важно следить за тем, чтобы не перетереть</a:t>
                      </a:r>
                      <a:r>
                        <a:rPr lang="ru-RU" baseline="0" dirty="0" smtClean="0"/>
                        <a:t> транзакции, которые ещё не закоммичены.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переполнении одного файла начинаем писать следующий по номеру.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По мере коммита транзакций удаляем старые журналы.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Примечание: полезно не просто дописывать в конец файла, а преаллоцировать место в файле журнала, чтобы</a:t>
                      </a:r>
                      <a:r>
                        <a:rPr lang="ru-RU" baseline="0" dirty="0" smtClean="0"/>
                        <a:t> использовать </a:t>
                      </a:r>
                      <a:r>
                        <a:rPr lang="en-US" baseline="0" dirty="0" err="1" smtClean="0"/>
                        <a:t>fdatasync</a:t>
                      </a:r>
                      <a:r>
                        <a:rPr lang="en-US" baseline="0" dirty="0" smtClean="0"/>
                        <a:t>()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() 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baseline="0" dirty="0" smtClean="0"/>
                        <a:t>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Почему </a:t>
                      </a:r>
                      <a:r>
                        <a:rPr lang="en-US" sz="1500" i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fdatasync</a:t>
                      </a:r>
                      <a:r>
                        <a:rPr lang="en-US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 </a:t>
                      </a:r>
                      <a:r>
                        <a:rPr lang="ru-RU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может быть в несколько раз быстрее </a:t>
                      </a:r>
                      <a:r>
                        <a:rPr lang="en-US" sz="1500" i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fsync</a:t>
                      </a:r>
                      <a:r>
                        <a:rPr lang="en-US" sz="15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()?</a:t>
                      </a:r>
                      <a:endParaRPr lang="en-US" sz="15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80528"/>
              </p:ext>
            </p:extLst>
          </p:nvPr>
        </p:nvGraphicFramePr>
        <p:xfrm>
          <a:off x="384433" y="2316433"/>
          <a:ext cx="4632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069"/>
                <a:gridCol w="772069"/>
                <a:gridCol w="772069"/>
                <a:gridCol w="772069"/>
                <a:gridCol w="772069"/>
                <a:gridCol w="77206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563"/>
              </p:ext>
            </p:extLst>
          </p:nvPr>
        </p:nvGraphicFramePr>
        <p:xfrm>
          <a:off x="112583" y="1597662"/>
          <a:ext cx="2152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 head pointer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334530" y="1968502"/>
            <a:ext cx="1515762" cy="347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69820"/>
              </p:ext>
            </p:extLst>
          </p:nvPr>
        </p:nvGraphicFramePr>
        <p:xfrm>
          <a:off x="6351377" y="1760173"/>
          <a:ext cx="5678612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1398"/>
                <a:gridCol w="354721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journal.0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journal.1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460260" y="2173849"/>
            <a:ext cx="1136822" cy="285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3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5419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76854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90422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Дважды проиграть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 в общем случае нельзя: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как повторить </a:t>
                      </a:r>
                      <a:r>
                        <a:rPr lang="en-US" dirty="0" smtClean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8481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42650"/>
              </p:ext>
            </p:extLst>
          </p:nvPr>
        </p:nvGraphicFramePr>
        <p:xfrm>
          <a:off x="0" y="365761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25744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Что писать в журнал?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Логические</a:t>
                      </a:r>
                      <a:r>
                        <a:rPr lang="ru-RU" baseline="0" dirty="0" smtClean="0"/>
                        <a:t> изменения в ФС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удаление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переименование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Изменение</a:t>
                      </a:r>
                      <a:r>
                        <a:rPr lang="ru-RU" baseline="0" dirty="0" smtClean="0"/>
                        <a:t> размера файлов,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Изменение атрибутов,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Физические изменения:</a:t>
                      </a:r>
                      <a:r>
                        <a:rPr lang="ru-RU" baseline="0" dirty="0" smtClean="0"/>
                        <a:t> с</a:t>
                      </a:r>
                      <a:r>
                        <a:rPr lang="ru-RU" dirty="0" smtClean="0"/>
                        <a:t>одержимое блоков</a:t>
                      </a:r>
                      <a:r>
                        <a:rPr lang="ru-RU" baseline="0" dirty="0" smtClean="0"/>
                        <a:t> ФС, которое должно получиться после применения транзакции.</a:t>
                      </a:r>
                      <a:endParaRPr lang="ru-RU" dirty="0"/>
                    </a:p>
                  </a:txBody>
                  <a:tcPr/>
                </a:tc>
              </a:tr>
              <a:tr h="208816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Что</a:t>
                      </a:r>
                      <a:r>
                        <a:rPr lang="ru-RU" baseline="0" dirty="0" smtClean="0"/>
                        <a:t> будет, если во время проигрывания журнала исчезнет питание и надо будет повторить проигрывание журнала?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0881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Дважды проиграть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 в общем случае нельзя: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как повторить </a:t>
                      </a:r>
                      <a:r>
                        <a:rPr lang="en-US" dirty="0" smtClean="0"/>
                        <a:t>rename(“a”, “b”)?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Операции</a:t>
                      </a:r>
                      <a:r>
                        <a:rPr lang="en-US" dirty="0" smtClean="0"/>
                        <a:t> “</a:t>
                      </a:r>
                      <a:r>
                        <a:rPr lang="ru-RU" dirty="0" smtClean="0"/>
                        <a:t>записать такое-то содержимое поверх блока с номером </a:t>
                      </a:r>
                      <a:r>
                        <a:rPr lang="en-US" dirty="0" smtClean="0"/>
                        <a:t>N”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идемпотентны</a:t>
                      </a:r>
                      <a:r>
                        <a:rPr lang="ru-RU" baseline="0" dirty="0" smtClean="0"/>
                        <a:t>: их можно повторять много раз с тем же эффектом, который даёт однократное повторение.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1688"/>
              </p:ext>
            </p:extLst>
          </p:nvPr>
        </p:nvGraphicFramePr>
        <p:xfrm>
          <a:off x="0" y="365761"/>
          <a:ext cx="12192000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Case study: </a:t>
                      </a:r>
                      <a:r>
                        <a:rPr lang="ru-RU" sz="2400" dirty="0" smtClean="0"/>
                        <a:t>идемпотентность</a:t>
                      </a:r>
                      <a:r>
                        <a:rPr lang="ru-RU" sz="2400" baseline="0" dirty="0" smtClean="0"/>
                        <a:t> операций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Рассмотрим протокол </a:t>
                      </a:r>
                      <a:r>
                        <a:rPr lang="en-US" dirty="0" smtClean="0"/>
                        <a:t>Acronis </a:t>
                      </a:r>
                      <a:r>
                        <a:rPr lang="ru-RU" dirty="0" smtClean="0"/>
                        <a:t>для общения со </a:t>
                      </a:r>
                      <a:r>
                        <a:rPr lang="ru-RU" dirty="0" err="1" smtClean="0"/>
                        <a:t>стораджем</a:t>
                      </a:r>
                      <a:r>
                        <a:rPr lang="ru-RU" dirty="0" smtClean="0"/>
                        <a:t> для </a:t>
                      </a:r>
                      <a:r>
                        <a:rPr lang="ru-RU" dirty="0" err="1" smtClean="0"/>
                        <a:t>бекапов</a:t>
                      </a:r>
                      <a:r>
                        <a:rPr lang="en-US" dirty="0" smtClean="0"/>
                        <a:t>: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Open: </a:t>
                      </a:r>
                      <a:r>
                        <a:rPr lang="en-US" dirty="0" err="1" smtClean="0"/>
                        <a:t>file_name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lock_level</a:t>
                      </a:r>
                      <a:r>
                        <a:rPr lang="en-US" dirty="0" smtClean="0"/>
                        <a:t> --&gt; </a:t>
                      </a:r>
                      <a:r>
                        <a:rPr lang="en-US" dirty="0" err="1" smtClean="0"/>
                        <a:t>lock_id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Read: </a:t>
                      </a:r>
                      <a:r>
                        <a:rPr lang="en-US" dirty="0" err="1" smtClean="0"/>
                        <a:t>file_name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lock_id</a:t>
                      </a:r>
                      <a:r>
                        <a:rPr lang="en-US" dirty="0" smtClean="0"/>
                        <a:t>, offset, size --&gt;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Write: </a:t>
                      </a:r>
                      <a:r>
                        <a:rPr lang="en-US" dirty="0" err="1" smtClean="0"/>
                        <a:t>file_name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lock_id</a:t>
                      </a:r>
                      <a:r>
                        <a:rPr lang="en-US" baseline="0" dirty="0" smtClean="0"/>
                        <a:t>, offset, data,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err="1" smtClean="0"/>
                        <a:t>PunchHole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err="1" smtClean="0"/>
                        <a:t>file_name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lock_id</a:t>
                      </a:r>
                      <a:r>
                        <a:rPr lang="en-US" baseline="0" dirty="0" smtClean="0"/>
                        <a:t>, hole,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Close: </a:t>
                      </a:r>
                      <a:r>
                        <a:rPr lang="en-US" baseline="0" dirty="0" err="1" smtClean="0"/>
                        <a:t>lock_id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Rename: </a:t>
                      </a:r>
                      <a:r>
                        <a:rPr lang="en-US" baseline="0" dirty="0" err="1" smtClean="0"/>
                        <a:t>file_path_src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file_path_dst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Возможные значения </a:t>
                      </a:r>
                      <a:r>
                        <a:rPr lang="en-US" baseline="0" dirty="0" err="1" smtClean="0"/>
                        <a:t>lock_id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Shared,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Normal (</a:t>
                      </a:r>
                      <a:r>
                        <a:rPr lang="ru-RU" baseline="0" dirty="0" smtClean="0"/>
                        <a:t>может быть только 1, разрешает другие </a:t>
                      </a:r>
                      <a:r>
                        <a:rPr lang="en-US" baseline="0" dirty="0" smtClean="0"/>
                        <a:t>shared</a:t>
                      </a:r>
                      <a:r>
                        <a:rPr lang="ru-RU" baseline="0" dirty="0" smtClean="0"/>
                        <a:t>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Exclusive (</a:t>
                      </a:r>
                      <a:r>
                        <a:rPr lang="ru-RU" baseline="0" dirty="0" smtClean="0"/>
                        <a:t>может быть только 1, запрещает любые другие блокировки).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Какие тут есть проблемы? Подсказка: запросы передаются по сети.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 smtClean="0"/>
                        <a:t>Ответ: </a:t>
                      </a:r>
                      <a:r>
                        <a:rPr lang="en-US" baseline="0" dirty="0" smtClean="0"/>
                        <a:t>open, close, rename </a:t>
                      </a:r>
                      <a:r>
                        <a:rPr lang="ru-RU" baseline="0" dirty="0" smtClean="0"/>
                        <a:t>не идемпотентны и требуют, чтобы сетевые соединения никогда не рвались.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7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15308"/>
              </p:ext>
            </p:extLst>
          </p:nvPr>
        </p:nvGraphicFramePr>
        <p:xfrm>
          <a:off x="0" y="365762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6647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Защита от неатомарности записи в журнал</a:t>
                      </a:r>
                      <a:endParaRPr lang="ru-RU" sz="2400" dirty="0"/>
                    </a:p>
                  </a:txBody>
                  <a:tcPr/>
                </a:tc>
              </a:tr>
              <a:tr h="13502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Проблема: запись на диск более</a:t>
                      </a:r>
                      <a:r>
                        <a:rPr lang="ru-RU" baseline="0" dirty="0" smtClean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829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Защита от неатомарности записи в журнал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Проблема: запись на диск более</a:t>
                      </a:r>
                      <a:r>
                        <a:rPr lang="ru-RU" baseline="0" dirty="0" smtClean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 smtClean="0"/>
                        <a:t>ext4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Каждая запись в журнале имеет следующий формат: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После выписывания содержимого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</a:t>
                      </a:r>
                      <a:r>
                        <a:rPr lang="ru-RU" baseline="0" dirty="0" smtClean="0"/>
                        <a:t> в журнал делаем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затем пишем </a:t>
                      </a:r>
                      <a:r>
                        <a:rPr lang="en-US" baseline="0" dirty="0" smtClean="0"/>
                        <a:t>footer.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Если у транзакции нет </a:t>
                      </a:r>
                      <a:r>
                        <a:rPr lang="en-US" baseline="0" dirty="0" smtClean="0"/>
                        <a:t>footer-</a:t>
                      </a:r>
                      <a:r>
                        <a:rPr lang="ru-RU" baseline="0" dirty="0" smtClean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/>
                <a:gridCol w="1882803"/>
                <a:gridCol w="1511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len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43915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6647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Защита от неатомарности записи в журнал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Проблема: запись на диск более</a:t>
                      </a:r>
                      <a:r>
                        <a:rPr lang="ru-RU" baseline="0" dirty="0" smtClean="0"/>
                        <a:t>, чем одного сектора, не является атомарной операцией. Как гарантировать, что в середине транзакции не будет мусора?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5029">
                <a:tc>
                  <a:txBody>
                    <a:bodyPr/>
                    <a:lstStyle/>
                    <a:p>
                      <a:r>
                        <a:rPr lang="en-US" dirty="0" smtClean="0"/>
                        <a:t>ext4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Каждая запись в журнале имеет следующий формат: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После выписывания содержимого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транзакции</a:t>
                      </a:r>
                      <a:r>
                        <a:rPr lang="ru-RU" baseline="0" dirty="0" smtClean="0"/>
                        <a:t> в журнал делаем </a:t>
                      </a:r>
                      <a:r>
                        <a:rPr lang="en-US" baseline="0" dirty="0" err="1" smtClean="0"/>
                        <a:t>fsync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затем пишем </a:t>
                      </a:r>
                      <a:r>
                        <a:rPr lang="en-US" baseline="0" dirty="0" smtClean="0"/>
                        <a:t>footer.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Если у транзакции нет </a:t>
                      </a:r>
                      <a:r>
                        <a:rPr lang="en-US" baseline="0" dirty="0" smtClean="0"/>
                        <a:t>footer-</a:t>
                      </a:r>
                      <a:r>
                        <a:rPr lang="ru-RU" baseline="0" dirty="0" smtClean="0"/>
                        <a:t>блока или не сошлась контрольная сумма, то считаем, что эту транзакцию мы полностью не выписали на диск, т.е. мы дошли до конца журнала.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XFS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 журнал пишутся секторы, которые надо модифицировать. Сектор</a:t>
                      </a:r>
                      <a:r>
                        <a:rPr lang="ru-RU" baseline="0" dirty="0" smtClean="0"/>
                        <a:t> начинается со счётчика числа </a:t>
                      </a:r>
                      <a:r>
                        <a:rPr lang="ru-RU" baseline="0" dirty="0" err="1" smtClean="0"/>
                        <a:t>монтирований</a:t>
                      </a:r>
                      <a:r>
                        <a:rPr lang="ru-RU" baseline="0" smtClean="0"/>
                        <a:t> ФС:</a:t>
                      </a:r>
                      <a:endParaRPr lang="en-US" baseline="0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Запись сектора атомарна, поэтому место обрыва журнала</a:t>
                      </a:r>
                      <a:r>
                        <a:rPr lang="ru-RU" baseline="0" dirty="0" smtClean="0"/>
                        <a:t> однозначно определяется однозначно как место немонотонности счётчика.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Транзакция имеет вид: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сектор с заголовком и головами остальных секторов,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секторы, изменённые в транзакции.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48443"/>
              </p:ext>
            </p:extLst>
          </p:nvPr>
        </p:nvGraphicFramePr>
        <p:xfrm>
          <a:off x="293816" y="2709445"/>
          <a:ext cx="453355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/>
                <a:gridCol w="1882803"/>
                <a:gridCol w="15111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magic,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len</a:t>
                      </a:r>
                      <a:r>
                        <a:rPr lang="en-US" baseline="30000" dirty="0" smtClean="0"/>
                        <a:t>*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csum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dirty="0" smtClean="0"/>
                        <a:t> content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83949"/>
              </p:ext>
            </p:extLst>
          </p:nvPr>
        </p:nvGraphicFramePr>
        <p:xfrm>
          <a:off x="6203092" y="2709445"/>
          <a:ext cx="5530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58"/>
                <a:gridCol w="1008238"/>
                <a:gridCol w="552023"/>
                <a:gridCol w="1028073"/>
                <a:gridCol w="790048"/>
                <a:gridCol w="532861"/>
                <a:gridCol w="104723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sector0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60411" y="6217922"/>
            <a:ext cx="7124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*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В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ext4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 этого поля в журнале нет; надеются на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magic number </a:t>
            </a:r>
            <a:r>
              <a:rPr lang="ru-RU" sz="1600" i="1" dirty="0" smtClean="0">
                <a:solidFill>
                  <a:schemeClr val="bg2">
                    <a:lumMod val="50000"/>
                  </a:schemeClr>
                </a:solidFill>
              </a:rPr>
              <a:t>из </a:t>
            </a:r>
            <a:r>
              <a:rPr lang="en-US" sz="1600" i="1" dirty="0" smtClean="0">
                <a:solidFill>
                  <a:schemeClr val="bg2">
                    <a:lumMod val="50000"/>
                  </a:schemeClr>
                </a:solidFill>
              </a:rPr>
              <a:t>footer block.</a:t>
            </a:r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24648"/>
              </p:ext>
            </p:extLst>
          </p:nvPr>
        </p:nvGraphicFramePr>
        <p:xfrm>
          <a:off x="0" y="365760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91303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Отыскать незанятую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для файла,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82488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5026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Отыскать свободный блок для содержимого файла,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03520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2837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Пометить найденные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и блок как используемые,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51305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7791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Заполнить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inode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для файла.</a:t>
                      </a:r>
                      <a:endParaRPr lang="en-US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Записать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ext2_dir_entry </a:t>
                      </a:r>
                      <a:r>
                        <a:rPr lang="ru-RU" baseline="0" dirty="0" smtClean="0"/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21805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3288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467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Создание</a:t>
                      </a:r>
                      <a:r>
                        <a:rPr lang="ru-RU" sz="2400" baseline="0" dirty="0" smtClean="0"/>
                        <a:t> файла и исчезновение питания</a:t>
                      </a:r>
                      <a:endParaRPr lang="ru-RU" sz="2400" dirty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r>
                        <a:rPr lang="ru-RU" baseline="0" dirty="0" smtClean="0"/>
                        <a:t> точки зрения пользователя всё просто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fd</a:t>
                      </a:r>
                      <a:r>
                        <a:rPr lang="en-US" baseline="0" dirty="0" smtClean="0"/>
                        <a:t> = open(“</a:t>
                      </a:r>
                      <a:r>
                        <a:rPr lang="en-US" baseline="0" dirty="0" err="1" smtClean="0"/>
                        <a:t>fes.c</a:t>
                      </a:r>
                      <a:r>
                        <a:rPr lang="en-US" baseline="0" dirty="0" smtClean="0"/>
                        <a:t>”, O_RDWR|O_CREAT|O_EXCL, S_IRUSR|S_IWUSR);</a:t>
                      </a:r>
                      <a:r>
                        <a:rPr lang="ru-RU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r>
                        <a:rPr lang="ru-RU" dirty="0" smtClean="0"/>
                        <a:t>С точки зрения ФС (для примера возьмём </a:t>
                      </a:r>
                      <a:r>
                        <a:rPr lang="en-US" dirty="0" smtClean="0"/>
                        <a:t>ext2</a:t>
                      </a:r>
                      <a:r>
                        <a:rPr lang="ru-RU" dirty="0" smtClean="0"/>
                        <a:t>)</a:t>
                      </a:r>
                      <a:r>
                        <a:rPr lang="ru-RU" baseline="0" dirty="0" smtClean="0"/>
                        <a:t> действий больше: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незанятую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Отыскать свободный блок для содержимого файла,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Пометить найденные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 блок как используемые,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Заполнить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файла.</a:t>
                      </a:r>
                      <a:endParaRPr lang="en-US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Записать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struct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ext2_dir_entry 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в каталог, где создан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Из-за этой записи длина каталога подрастёт, поэтому надо обновить </a:t>
                      </a:r>
                      <a:r>
                        <a:rPr lang="en-US" baseline="0" dirty="0" err="1" smtClean="0"/>
                        <a:t>inode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для каталога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14167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 smtClean="0"/>
                        <a:t>Области на диске: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9126"/>
              </p:ext>
            </p:extLst>
          </p:nvPr>
        </p:nvGraphicFramePr>
        <p:xfrm>
          <a:off x="384433" y="3945925"/>
          <a:ext cx="11428625" cy="175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37"/>
                <a:gridCol w="881449"/>
                <a:gridCol w="856735"/>
                <a:gridCol w="864973"/>
                <a:gridCol w="7101016"/>
                <a:gridCol w="1309815"/>
              </a:tblGrid>
              <a:tr h="1754660">
                <a:tc>
                  <a:txBody>
                    <a:bodyPr/>
                    <a:lstStyle/>
                    <a:p>
                      <a:r>
                        <a:rPr lang="en-US" dirty="0" smtClean="0"/>
                        <a:t>SB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group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header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bitmap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Inodes</a:t>
                      </a:r>
                      <a:r>
                        <a:rPr lang="en-US" dirty="0" smtClean="0"/>
                        <a:t> 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blocks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5871"/>
              </p:ext>
            </p:extLst>
          </p:nvPr>
        </p:nvGraphicFramePr>
        <p:xfrm>
          <a:off x="3457147" y="4917988"/>
          <a:ext cx="6996670" cy="60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334"/>
                <a:gridCol w="1399334"/>
                <a:gridCol w="1399334"/>
                <a:gridCol w="1399334"/>
                <a:gridCol w="1399334"/>
              </a:tblGrid>
              <a:tr h="605551"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…..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</a:t>
                      </a:r>
                      <a:r>
                        <a:rPr lang="en-US" dirty="0" err="1" smtClean="0"/>
                        <a:t>inode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95134"/>
              </p:ext>
            </p:extLst>
          </p:nvPr>
        </p:nvGraphicFramePr>
        <p:xfrm>
          <a:off x="10610336" y="4547148"/>
          <a:ext cx="455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827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2945</Words>
  <Application>Microsoft Macintosh PowerPoint</Application>
  <PresentationFormat>Widescreen</PresentationFormat>
  <Paragraphs>668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110</cp:revision>
  <cp:lastPrinted>2017-11-13T09:07:42Z</cp:lastPrinted>
  <dcterms:created xsi:type="dcterms:W3CDTF">2016-09-20T13:25:15Z</dcterms:created>
  <dcterms:modified xsi:type="dcterms:W3CDTF">2017-11-13T09:09:14Z</dcterms:modified>
</cp:coreProperties>
</file>