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4"/>
  </p:notesMasterIdLst>
  <p:handoutMasterIdLst>
    <p:handoutMasterId r:id="rId45"/>
  </p:handoutMasterIdLst>
  <p:sldIdLst>
    <p:sldId id="280" r:id="rId3"/>
    <p:sldId id="256" r:id="rId4"/>
    <p:sldId id="263" r:id="rId5"/>
    <p:sldId id="261" r:id="rId6"/>
    <p:sldId id="262" r:id="rId7"/>
    <p:sldId id="260" r:id="rId8"/>
    <p:sldId id="265" r:id="rId9"/>
    <p:sldId id="266" r:id="rId10"/>
    <p:sldId id="300" r:id="rId11"/>
    <p:sldId id="267" r:id="rId12"/>
    <p:sldId id="269" r:id="rId13"/>
    <p:sldId id="277" r:id="rId14"/>
    <p:sldId id="298" r:id="rId15"/>
    <p:sldId id="276" r:id="rId16"/>
    <p:sldId id="268" r:id="rId17"/>
    <p:sldId id="296" r:id="rId18"/>
    <p:sldId id="297" r:id="rId19"/>
    <p:sldId id="278" r:id="rId20"/>
    <p:sldId id="272" r:id="rId21"/>
    <p:sldId id="279" r:id="rId22"/>
    <p:sldId id="283" r:id="rId23"/>
    <p:sldId id="282" r:id="rId24"/>
    <p:sldId id="281" r:id="rId25"/>
    <p:sldId id="259" r:id="rId26"/>
    <p:sldId id="270" r:id="rId27"/>
    <p:sldId id="275" r:id="rId28"/>
    <p:sldId id="274" r:id="rId29"/>
    <p:sldId id="273" r:id="rId30"/>
    <p:sldId id="286" r:id="rId31"/>
    <p:sldId id="285" r:id="rId32"/>
    <p:sldId id="287" r:id="rId33"/>
    <p:sldId id="288" r:id="rId34"/>
    <p:sldId id="289" r:id="rId35"/>
    <p:sldId id="290" r:id="rId36"/>
    <p:sldId id="299" r:id="rId37"/>
    <p:sldId id="291" r:id="rId38"/>
    <p:sldId id="292" r:id="rId39"/>
    <p:sldId id="293" r:id="rId40"/>
    <p:sldId id="294" r:id="rId41"/>
    <p:sldId id="295" r:id="rId42"/>
    <p:sldId id="284" r:id="rId4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08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Основы построения файловых систем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6788E-680A-49E5-BB93-D456A9D23A29}" type="datetimeFigureOut">
              <a:rPr lang="ru-RU" smtClean="0"/>
              <a:t>17.09.2018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61F6E-92FD-414D-9278-71772D358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73084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Основы построения файловых систем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F4945-C160-4CD5-B124-49B9BE14C0AB}" type="datetimeFigureOut">
              <a:rPr lang="ru-RU" smtClean="0"/>
              <a:t>17.09.2018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3120B-582B-4354-977D-A474A534F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56565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74511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437495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4257387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679057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95712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0588795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2326531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3437176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4885195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1609653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760124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7384229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8212745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1747603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600318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7497955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4714599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1045894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0896477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778532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1979219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856252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8553401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3600921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8016230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1030561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5442477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3220411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710453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7852057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0864342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0069155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532074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8377528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9797522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493948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80907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653506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740401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006867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835291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17.09.2018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48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17.09.2018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92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17.09.2018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964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17.09.2018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585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17.09.2018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972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17.09.2018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057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17.09.2018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659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17.09.2018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538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17.09.2018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784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17.09.2018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505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17.09.2018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37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17.09.2018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1400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17.09.2018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811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17.09.2018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352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17.09.2018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75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17.09.2018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98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622754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/>
              <a:t>Основы построения файловых систем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17.09.2018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05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17.09.2018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02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17.09.2018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91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17.09.2018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43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17.09.2018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64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17.09.2018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43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63722-5D9F-4E99-9720-9B6A0C7BB1C9}" type="datetimeFigureOut">
              <a:rPr lang="ru-RU" smtClean="0"/>
              <a:t>17.09.2018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47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18C88-2408-4CFC-B25C-07450930B282}" type="datetimeFigureOut">
              <a:rPr lang="ru-RU" smtClean="0"/>
              <a:t>17.09.2018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14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refspecs.linuxfoundation.org/FHS_2.3/fhs-2.3.pdf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www.freebsd.org/doc/handbook/dirstructure.ht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refspecs.linuxfoundation.org/FHS_2.3/fhs-2.3.pdf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www.freebsd.org/doc/handbook/dirstructure.html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189499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33989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098" name="Picture 2" descr="Image result for МФТ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869" y="2142418"/>
            <a:ext cx="5586197" cy="248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acron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563" y="2078936"/>
            <a:ext cx="2614568" cy="261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70869" y="900147"/>
            <a:ext cx="8450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060559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127780"/>
              </p:ext>
            </p:extLst>
          </p:nvPr>
        </p:nvGraphicFramePr>
        <p:xfrm>
          <a:off x="0" y="365760"/>
          <a:ext cx="12192000" cy="493606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779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Какой интерфейс хочется иметь: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Какой интерфейс есть</a:t>
                      </a:r>
                      <a:r>
                        <a:rPr lang="ru-RU" sz="2400" baseline="0" dirty="0"/>
                        <a:t> у жёсткого диска</a:t>
                      </a:r>
                      <a:r>
                        <a:rPr lang="ru-RU" sz="2400" dirty="0"/>
                        <a:t>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 gridSpan="2">
                  <a:txBody>
                    <a:bodyPr/>
                    <a:lstStyle/>
                    <a:p>
                      <a:r>
                        <a:rPr lang="en-US" sz="2000" dirty="0"/>
                        <a:t>f = open(“./</a:t>
                      </a:r>
                      <a:r>
                        <a:rPr lang="en-US" sz="2000" dirty="0" err="1"/>
                        <a:t>pstorage-fes</a:t>
                      </a:r>
                      <a:r>
                        <a:rPr lang="en-US" sz="2000" dirty="0"/>
                        <a:t>/</a:t>
                      </a:r>
                      <a:r>
                        <a:rPr lang="en-US" sz="2000" dirty="0" err="1"/>
                        <a:t>src</a:t>
                      </a:r>
                      <a:r>
                        <a:rPr lang="en-US" sz="2000" dirty="0"/>
                        <a:t>/</a:t>
                      </a:r>
                      <a:r>
                        <a:rPr lang="en-US" sz="2000" dirty="0" err="1"/>
                        <a:t>fes.c</a:t>
                      </a:r>
                      <a:r>
                        <a:rPr lang="en-US" sz="2000" dirty="0"/>
                        <a:t>");</a:t>
                      </a:r>
                    </a:p>
                    <a:p>
                      <a:r>
                        <a:rPr lang="en-US" sz="2000" dirty="0"/>
                        <a:t>read(f, buffer, size);</a:t>
                      </a:r>
                    </a:p>
                    <a:p>
                      <a:r>
                        <a:rPr lang="en-US" sz="2000" dirty="0"/>
                        <a:t>.....</a:t>
                      </a:r>
                    </a:p>
                    <a:p>
                      <a:r>
                        <a:rPr lang="en-US" sz="2000" dirty="0"/>
                        <a:t>write(f, buffer, size);</a:t>
                      </a:r>
                    </a:p>
                    <a:p>
                      <a:r>
                        <a:rPr lang="en-US" sz="2000" dirty="0"/>
                        <a:t>.....</a:t>
                      </a:r>
                    </a:p>
                    <a:p>
                      <a:r>
                        <a:rPr lang="en-US" sz="2000" dirty="0"/>
                        <a:t>close(f);</a:t>
                      </a:r>
                      <a:endParaRPr lang="ru-RU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sz="2000" dirty="0"/>
                        <a:t>* прочесть сектор</a:t>
                      </a:r>
                      <a:r>
                        <a:rPr lang="en-US" sz="2000" baseline="30000" dirty="0"/>
                        <a:t>*</a:t>
                      </a:r>
                      <a:r>
                        <a:rPr lang="ru-RU" sz="2000" dirty="0"/>
                        <a:t> номер </a:t>
                      </a:r>
                      <a:r>
                        <a:rPr lang="en-US" sz="2000" dirty="0"/>
                        <a:t>N</a:t>
                      </a:r>
                      <a:r>
                        <a:rPr lang="ru-RU" sz="2000" dirty="0"/>
                        <a:t>,</a:t>
                      </a:r>
                    </a:p>
                    <a:p>
                      <a:r>
                        <a:rPr lang="ru-RU" sz="2000" dirty="0"/>
                        <a:t>* записать</a:t>
                      </a:r>
                      <a:r>
                        <a:rPr lang="ru-RU" sz="2000" baseline="0" dirty="0"/>
                        <a:t> сектор номер </a:t>
                      </a:r>
                      <a:r>
                        <a:rPr lang="en-US" sz="2000" baseline="0" dirty="0"/>
                        <a:t>M</a:t>
                      </a:r>
                      <a:r>
                        <a:rPr lang="ru-RU" sz="2000" dirty="0"/>
                        <a:t>.</a:t>
                      </a: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r>
                        <a:rPr lang="en-US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*</a:t>
                      </a:r>
                      <a:r>
                        <a:rPr lang="ru-RU" sz="1600" i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сектор – блок длиной 512 или 4096 байт</a:t>
                      </a:r>
                      <a:endParaRPr lang="ru-RU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793">
                <a:tc gridSpan="4"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Задача ФС: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pPr algn="l"/>
                      <a:endParaRPr lang="ru-RU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ru-RU" sz="2000" dirty="0"/>
                        <a:t>Используя только интерфейс жёсткого диска, предоставить пользователю возможность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/>
                        <a:t>создавать каталоги и файлы,</a:t>
                      </a:r>
                      <a:endParaRPr lang="en-US" sz="2000" dirty="0"/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/>
                        <a:t>отыскивать каталоги и файлы по имени,</a:t>
                      </a:r>
                      <a:endParaRPr lang="en-US" sz="2000" dirty="0"/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/>
                        <a:t>писать данные в файлы и читать их,</a:t>
                      </a:r>
                      <a:endParaRPr lang="en-US" sz="2000" dirty="0"/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/>
                        <a:t>делать вышеперечисленное надёжно и эффективно.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936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405595"/>
              </p:ext>
            </p:extLst>
          </p:nvPr>
        </p:nvGraphicFramePr>
        <p:xfrm>
          <a:off x="0" y="365760"/>
          <a:ext cx="12192000" cy="420454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793">
                <a:tc gridSpan="2">
                  <a:txBody>
                    <a:bodyPr/>
                    <a:lstStyle/>
                    <a:p>
                      <a:r>
                        <a:rPr lang="ru-RU" sz="2400" dirty="0"/>
                        <a:t>Пример</a:t>
                      </a:r>
                      <a:r>
                        <a:rPr lang="ru-RU" sz="2400" baseline="0" dirty="0"/>
                        <a:t> задачи, которая возникает у авторов ФС: </a:t>
                      </a:r>
                      <a:r>
                        <a:rPr lang="ru-RU" sz="2400" u="sng" baseline="0" dirty="0"/>
                        <a:t>как организовать список файлов</a:t>
                      </a:r>
                      <a:r>
                        <a:rPr lang="ru-RU" sz="2400" u="sng" baseline="30000" dirty="0"/>
                        <a:t>*</a:t>
                      </a:r>
                      <a:r>
                        <a:rPr lang="ru-RU" sz="2400" u="sng" baseline="0" dirty="0"/>
                        <a:t>?</a:t>
                      </a:r>
                      <a:endParaRPr lang="ru-RU" sz="2400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ru-RU" dirty="0"/>
                        <a:t>Линейный список, где файлы идут в порядке создания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0043" y="6163272"/>
            <a:ext cx="8850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 для простоты пусть каждый прямоугольник на рисунке будет непрерывным блоком на диске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16262" y="1482729"/>
            <a:ext cx="143981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file15, file1,</a:t>
            </a:r>
          </a:p>
          <a:p>
            <a:r>
              <a:rPr lang="en-US" dirty="0"/>
              <a:t>file2, file3,</a:t>
            </a:r>
          </a:p>
          <a:p>
            <a:r>
              <a:rPr lang="en-US" dirty="0"/>
              <a:t>file4, file9,</a:t>
            </a:r>
          </a:p>
          <a:p>
            <a:r>
              <a:rPr lang="en-US" dirty="0"/>
              <a:t>file6, file8,</a:t>
            </a:r>
          </a:p>
          <a:p>
            <a:r>
              <a:rPr lang="en-US" dirty="0"/>
              <a:t>file7, file5,</a:t>
            </a:r>
          </a:p>
          <a:p>
            <a:r>
              <a:rPr lang="en-US" dirty="0"/>
              <a:t>file12, file11,</a:t>
            </a:r>
          </a:p>
          <a:p>
            <a:r>
              <a:rPr lang="en-US" dirty="0"/>
              <a:t>file10, file13,</a:t>
            </a:r>
          </a:p>
          <a:p>
            <a:r>
              <a:rPr lang="en-US" dirty="0"/>
              <a:t>file14, file0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8709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935996"/>
              </p:ext>
            </p:extLst>
          </p:nvPr>
        </p:nvGraphicFramePr>
        <p:xfrm>
          <a:off x="0" y="365760"/>
          <a:ext cx="12192000" cy="475233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793">
                <a:tc gridSpan="2">
                  <a:txBody>
                    <a:bodyPr/>
                    <a:lstStyle/>
                    <a:p>
                      <a:r>
                        <a:rPr lang="ru-RU" sz="2400" dirty="0"/>
                        <a:t>Пример</a:t>
                      </a:r>
                      <a:r>
                        <a:rPr lang="ru-RU" sz="2400" baseline="0" dirty="0"/>
                        <a:t> задачи, которая возникает у авторов ФС: </a:t>
                      </a:r>
                      <a:r>
                        <a:rPr lang="ru-RU" sz="2400" u="sng" baseline="0" dirty="0"/>
                        <a:t>как организовать список файлов</a:t>
                      </a:r>
                      <a:r>
                        <a:rPr lang="ru-RU" sz="2400" u="sng" baseline="30000" dirty="0"/>
                        <a:t>*</a:t>
                      </a:r>
                      <a:r>
                        <a:rPr lang="ru-RU" sz="2400" u="sng" baseline="0" dirty="0"/>
                        <a:t>?</a:t>
                      </a:r>
                      <a:endParaRPr lang="ru-RU" sz="2400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ru-RU" dirty="0"/>
                        <a:t>Линейный список, где файлы идут в порядке создания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ru-RU" dirty="0"/>
                        <a:t>Чтобы найти элемент, надо</a:t>
                      </a:r>
                      <a:r>
                        <a:rPr lang="ru-RU" baseline="0" dirty="0"/>
                        <a:t> 16 сравнений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0043" y="6163272"/>
            <a:ext cx="8850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 для простоты пусть каждый прямоугольник на рисунке будет непрерывным блоком на диске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16262" y="1482729"/>
            <a:ext cx="143981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file15, file1,</a:t>
            </a:r>
          </a:p>
          <a:p>
            <a:r>
              <a:rPr lang="en-US" dirty="0"/>
              <a:t>file2, file3,</a:t>
            </a:r>
          </a:p>
          <a:p>
            <a:r>
              <a:rPr lang="en-US" dirty="0"/>
              <a:t>file4, file9,</a:t>
            </a:r>
          </a:p>
          <a:p>
            <a:r>
              <a:rPr lang="en-US" dirty="0"/>
              <a:t>file6, file8,</a:t>
            </a:r>
          </a:p>
          <a:p>
            <a:r>
              <a:rPr lang="en-US" dirty="0"/>
              <a:t>file7, file5,</a:t>
            </a:r>
          </a:p>
          <a:p>
            <a:r>
              <a:rPr lang="en-US" dirty="0"/>
              <a:t>file12, file11,</a:t>
            </a:r>
          </a:p>
          <a:p>
            <a:r>
              <a:rPr lang="en-US" dirty="0"/>
              <a:t>file10, file13,</a:t>
            </a:r>
          </a:p>
          <a:p>
            <a:r>
              <a:rPr lang="en-US" dirty="0"/>
              <a:t>file14, file0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0975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0" y="365760"/>
          <a:ext cx="12192000" cy="475233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793">
                <a:tc gridSpan="2">
                  <a:txBody>
                    <a:bodyPr/>
                    <a:lstStyle/>
                    <a:p>
                      <a:r>
                        <a:rPr lang="ru-RU" sz="2400" dirty="0"/>
                        <a:t>Пример</a:t>
                      </a:r>
                      <a:r>
                        <a:rPr lang="ru-RU" sz="2400" baseline="0" dirty="0"/>
                        <a:t> задачи, которая возникает у авторов ФС: </a:t>
                      </a:r>
                      <a:r>
                        <a:rPr lang="ru-RU" sz="2400" u="sng" baseline="0" dirty="0"/>
                        <a:t>как организовать список файлов</a:t>
                      </a:r>
                      <a:r>
                        <a:rPr lang="ru-RU" sz="2400" u="sng" baseline="30000" dirty="0"/>
                        <a:t>*</a:t>
                      </a:r>
                      <a:r>
                        <a:rPr lang="ru-RU" sz="2400" u="sng" baseline="0" dirty="0"/>
                        <a:t>?</a:t>
                      </a:r>
                      <a:endParaRPr lang="ru-RU" sz="2400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ru-RU" dirty="0"/>
                        <a:t>Линейный список, где файлы идут в порядке создания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Дерево поиска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ru-RU" dirty="0"/>
                        <a:t>Чтобы найти элемент, надо</a:t>
                      </a:r>
                      <a:r>
                        <a:rPr lang="ru-RU" baseline="0" dirty="0"/>
                        <a:t> 16 сравнений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Чтобы найти элемент,</a:t>
                      </a:r>
                      <a:r>
                        <a:rPr lang="ru-RU" baseline="0" dirty="0"/>
                        <a:t> надо 4 сравнения.</a:t>
                      </a:r>
                      <a:r>
                        <a:rPr lang="en-US" baseline="0" dirty="0"/>
                        <a:t> Win?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0043" y="6163272"/>
            <a:ext cx="8850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 для простоты пусть каждый прямоугольник на рисунке будет непрерывным блоком на диске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16262" y="1482729"/>
            <a:ext cx="143981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file15, file1,</a:t>
            </a:r>
          </a:p>
          <a:p>
            <a:r>
              <a:rPr lang="en-US" dirty="0"/>
              <a:t>file2, file3,</a:t>
            </a:r>
          </a:p>
          <a:p>
            <a:r>
              <a:rPr lang="en-US" dirty="0"/>
              <a:t>file4, file9,</a:t>
            </a:r>
          </a:p>
          <a:p>
            <a:r>
              <a:rPr lang="en-US" dirty="0"/>
              <a:t>file6, file8,</a:t>
            </a:r>
          </a:p>
          <a:p>
            <a:r>
              <a:rPr lang="en-US" dirty="0"/>
              <a:t>file7, file5,</a:t>
            </a:r>
          </a:p>
          <a:p>
            <a:r>
              <a:rPr lang="en-US" dirty="0"/>
              <a:t>file12, file11,</a:t>
            </a:r>
          </a:p>
          <a:p>
            <a:r>
              <a:rPr lang="en-US" dirty="0"/>
              <a:t>file10, file13,</a:t>
            </a:r>
          </a:p>
          <a:p>
            <a:r>
              <a:rPr lang="en-US" dirty="0"/>
              <a:t>file14, file0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457767" y="2236185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file3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359611" y="298768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file1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8584443" y="298768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file5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766179" y="381935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file0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53043" y="382311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7991011" y="381935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file4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9177875" y="381507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file6</a:t>
            </a:r>
            <a:endParaRPr lang="ru-RU" dirty="0"/>
          </a:p>
        </p:txBody>
      </p:sp>
      <p:cxnSp>
        <p:nvCxnSpPr>
          <p:cNvPr id="21" name="Straight Arrow Connector 20"/>
          <p:cNvCxnSpPr>
            <a:stCxn id="9" idx="2"/>
          </p:cNvCxnSpPr>
          <p:nvPr/>
        </p:nvCxnSpPr>
        <p:spPr>
          <a:xfrm flipH="1">
            <a:off x="6656327" y="2605517"/>
            <a:ext cx="1098156" cy="382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1" idx="0"/>
          </p:cNvCxnSpPr>
          <p:nvPr/>
        </p:nvCxnSpPr>
        <p:spPr>
          <a:xfrm>
            <a:off x="7754483" y="2605517"/>
            <a:ext cx="1126676" cy="382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</p:cNvCxnSpPr>
          <p:nvPr/>
        </p:nvCxnSpPr>
        <p:spPr>
          <a:xfrm flipH="1">
            <a:off x="6062895" y="3357016"/>
            <a:ext cx="593432" cy="4412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3" idx="0"/>
          </p:cNvCxnSpPr>
          <p:nvPr/>
        </p:nvCxnSpPr>
        <p:spPr>
          <a:xfrm>
            <a:off x="6656327" y="3367104"/>
            <a:ext cx="593432" cy="456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2"/>
            <a:endCxn id="14" idx="0"/>
          </p:cNvCxnSpPr>
          <p:nvPr/>
        </p:nvCxnSpPr>
        <p:spPr>
          <a:xfrm flipH="1">
            <a:off x="8287727" y="3357016"/>
            <a:ext cx="593432" cy="462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2"/>
            <a:endCxn id="15" idx="0"/>
          </p:cNvCxnSpPr>
          <p:nvPr/>
        </p:nvCxnSpPr>
        <p:spPr>
          <a:xfrm>
            <a:off x="8881159" y="3357016"/>
            <a:ext cx="593432" cy="4580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474591" y="1447691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file7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11039151" y="2236185"/>
            <a:ext cx="71045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file11</a:t>
            </a:r>
            <a:endParaRPr lang="ru-RU" dirty="0"/>
          </a:p>
        </p:txBody>
      </p:sp>
      <p:cxnSp>
        <p:nvCxnSpPr>
          <p:cNvPr id="43" name="Straight Arrow Connector 42"/>
          <p:cNvCxnSpPr>
            <a:stCxn id="40" idx="2"/>
            <a:endCxn id="9" idx="0"/>
          </p:cNvCxnSpPr>
          <p:nvPr/>
        </p:nvCxnSpPr>
        <p:spPr>
          <a:xfrm flipH="1">
            <a:off x="7754483" y="1817023"/>
            <a:ext cx="2016824" cy="419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0" idx="2"/>
            <a:endCxn id="41" idx="0"/>
          </p:cNvCxnSpPr>
          <p:nvPr/>
        </p:nvCxnSpPr>
        <p:spPr>
          <a:xfrm>
            <a:off x="9771307" y="1817023"/>
            <a:ext cx="1623070" cy="419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1" idx="2"/>
          </p:cNvCxnSpPr>
          <p:nvPr/>
        </p:nvCxnSpPr>
        <p:spPr>
          <a:xfrm flipH="1">
            <a:off x="11039151" y="2605517"/>
            <a:ext cx="355226" cy="293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2"/>
          </p:cNvCxnSpPr>
          <p:nvPr/>
        </p:nvCxnSpPr>
        <p:spPr>
          <a:xfrm>
            <a:off x="11394377" y="2605517"/>
            <a:ext cx="355225" cy="280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594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405855"/>
              </p:ext>
            </p:extLst>
          </p:nvPr>
        </p:nvGraphicFramePr>
        <p:xfrm>
          <a:off x="0" y="365760"/>
          <a:ext cx="12192000" cy="475233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793">
                <a:tc gridSpan="2">
                  <a:txBody>
                    <a:bodyPr/>
                    <a:lstStyle/>
                    <a:p>
                      <a:r>
                        <a:rPr lang="ru-RU" sz="2400" dirty="0"/>
                        <a:t>Пример</a:t>
                      </a:r>
                      <a:r>
                        <a:rPr lang="ru-RU" sz="2400" baseline="0" dirty="0"/>
                        <a:t> задачи, которая возникает у авторов ФС: </a:t>
                      </a:r>
                      <a:r>
                        <a:rPr lang="ru-RU" sz="2400" u="sng" baseline="0" dirty="0"/>
                        <a:t>как организовать список файлов</a:t>
                      </a:r>
                      <a:r>
                        <a:rPr lang="ru-RU" sz="2400" u="sng" baseline="30000" dirty="0"/>
                        <a:t>*</a:t>
                      </a:r>
                      <a:r>
                        <a:rPr lang="ru-RU" sz="2400" u="sng" baseline="0" dirty="0"/>
                        <a:t>?</a:t>
                      </a:r>
                      <a:endParaRPr lang="ru-RU" sz="2400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ru-RU" dirty="0"/>
                        <a:t>Линейный список, где файлы идут в порядке создания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Дерево поиска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ru-RU" dirty="0"/>
                        <a:t>Чтобы найти элемент, надо</a:t>
                      </a:r>
                      <a:r>
                        <a:rPr lang="ru-RU" baseline="0" dirty="0"/>
                        <a:t> 16 сравнений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Чтобы найти элемент,</a:t>
                      </a:r>
                      <a:r>
                        <a:rPr lang="ru-RU" baseline="0" dirty="0"/>
                        <a:t> надо 4 сравнения.</a:t>
                      </a:r>
                      <a:r>
                        <a:rPr lang="en-US" baseline="0" dirty="0"/>
                        <a:t> Win?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0043" y="6163272"/>
            <a:ext cx="8850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 для простоты пусть каждый прямоугольник на рисунке будет непрерывным блоком на диске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16262" y="1482729"/>
            <a:ext cx="143981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file15, file1,</a:t>
            </a:r>
          </a:p>
          <a:p>
            <a:r>
              <a:rPr lang="en-US" dirty="0"/>
              <a:t>file2, file3,</a:t>
            </a:r>
          </a:p>
          <a:p>
            <a:r>
              <a:rPr lang="en-US" dirty="0"/>
              <a:t>file4, file9,</a:t>
            </a:r>
          </a:p>
          <a:p>
            <a:r>
              <a:rPr lang="en-US" dirty="0"/>
              <a:t>file6, file8,</a:t>
            </a:r>
          </a:p>
          <a:p>
            <a:r>
              <a:rPr lang="en-US" dirty="0"/>
              <a:t>file7, file5,</a:t>
            </a:r>
          </a:p>
          <a:p>
            <a:r>
              <a:rPr lang="en-US" dirty="0"/>
              <a:t>file12, file11,</a:t>
            </a:r>
          </a:p>
          <a:p>
            <a:r>
              <a:rPr lang="en-US" dirty="0"/>
              <a:t>file10, file13,</a:t>
            </a:r>
          </a:p>
          <a:p>
            <a:r>
              <a:rPr lang="en-US" dirty="0"/>
              <a:t>file14, file0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457767" y="2236185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file3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359611" y="298768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file1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8584443" y="298768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file5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766179" y="381935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file0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53043" y="382311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7991011" y="381935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file4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9177875" y="381507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file6</a:t>
            </a:r>
            <a:endParaRPr lang="ru-RU" dirty="0"/>
          </a:p>
        </p:txBody>
      </p:sp>
      <p:cxnSp>
        <p:nvCxnSpPr>
          <p:cNvPr id="21" name="Straight Arrow Connector 20"/>
          <p:cNvCxnSpPr>
            <a:stCxn id="9" idx="2"/>
          </p:cNvCxnSpPr>
          <p:nvPr/>
        </p:nvCxnSpPr>
        <p:spPr>
          <a:xfrm flipH="1">
            <a:off x="6656327" y="2605517"/>
            <a:ext cx="1098156" cy="382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1" idx="0"/>
          </p:cNvCxnSpPr>
          <p:nvPr/>
        </p:nvCxnSpPr>
        <p:spPr>
          <a:xfrm>
            <a:off x="7754483" y="2605517"/>
            <a:ext cx="1126676" cy="382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</p:cNvCxnSpPr>
          <p:nvPr/>
        </p:nvCxnSpPr>
        <p:spPr>
          <a:xfrm flipH="1">
            <a:off x="6062895" y="3357016"/>
            <a:ext cx="593432" cy="4412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3" idx="0"/>
          </p:cNvCxnSpPr>
          <p:nvPr/>
        </p:nvCxnSpPr>
        <p:spPr>
          <a:xfrm>
            <a:off x="6656327" y="3367104"/>
            <a:ext cx="593432" cy="456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2"/>
            <a:endCxn id="14" idx="0"/>
          </p:cNvCxnSpPr>
          <p:nvPr/>
        </p:nvCxnSpPr>
        <p:spPr>
          <a:xfrm flipH="1">
            <a:off x="8287727" y="3357016"/>
            <a:ext cx="593432" cy="462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2"/>
            <a:endCxn id="15" idx="0"/>
          </p:cNvCxnSpPr>
          <p:nvPr/>
        </p:nvCxnSpPr>
        <p:spPr>
          <a:xfrm>
            <a:off x="8881159" y="3357016"/>
            <a:ext cx="593432" cy="4580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474591" y="1447691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file7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11039151" y="2236185"/>
            <a:ext cx="71045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file11</a:t>
            </a:r>
            <a:endParaRPr lang="ru-RU" dirty="0"/>
          </a:p>
        </p:txBody>
      </p:sp>
      <p:cxnSp>
        <p:nvCxnSpPr>
          <p:cNvPr id="43" name="Straight Arrow Connector 42"/>
          <p:cNvCxnSpPr>
            <a:stCxn id="40" idx="2"/>
            <a:endCxn id="9" idx="0"/>
          </p:cNvCxnSpPr>
          <p:nvPr/>
        </p:nvCxnSpPr>
        <p:spPr>
          <a:xfrm flipH="1">
            <a:off x="7754483" y="1817023"/>
            <a:ext cx="2016824" cy="419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0" idx="2"/>
            <a:endCxn id="41" idx="0"/>
          </p:cNvCxnSpPr>
          <p:nvPr/>
        </p:nvCxnSpPr>
        <p:spPr>
          <a:xfrm>
            <a:off x="9771307" y="1817023"/>
            <a:ext cx="1623070" cy="419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1" idx="2"/>
          </p:cNvCxnSpPr>
          <p:nvPr/>
        </p:nvCxnSpPr>
        <p:spPr>
          <a:xfrm flipH="1">
            <a:off x="11039151" y="2605517"/>
            <a:ext cx="355226" cy="293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2"/>
          </p:cNvCxnSpPr>
          <p:nvPr/>
        </p:nvCxnSpPr>
        <p:spPr>
          <a:xfrm>
            <a:off x="11394377" y="2605517"/>
            <a:ext cx="355225" cy="280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5098" y="4527728"/>
            <a:ext cx="1936564" cy="163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221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50" name="Picture 2" descr="Image result for hdd hea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25" y="2227303"/>
            <a:ext cx="6457950" cy="43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50272" y="560173"/>
            <a:ext cx="92347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Читающая головка диска двигается медленно, случайные чтения у диска получаются плохо.</a:t>
            </a:r>
          </a:p>
          <a:p>
            <a:r>
              <a:rPr lang="ru-RU" dirty="0"/>
              <a:t>Для сравнения: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Скорость линейного чтения ≈100 </a:t>
            </a:r>
            <a:r>
              <a:rPr lang="en-US" dirty="0"/>
              <a:t>MB/sec, </a:t>
            </a:r>
            <a:r>
              <a:rPr lang="ru-RU" dirty="0"/>
              <a:t>т.е. ≈</a:t>
            </a:r>
            <a:r>
              <a:rPr lang="en-US" dirty="0"/>
              <a:t>10 </a:t>
            </a:r>
            <a:r>
              <a:rPr lang="en-US" dirty="0" err="1"/>
              <a:t>msec</a:t>
            </a:r>
            <a:r>
              <a:rPr lang="en-US" dirty="0"/>
              <a:t> </a:t>
            </a:r>
            <a:r>
              <a:rPr lang="ru-RU" dirty="0"/>
              <a:t>на 1 </a:t>
            </a:r>
            <a:r>
              <a:rPr lang="en-US" dirty="0"/>
              <a:t>MB</a:t>
            </a:r>
            <a:r>
              <a:rPr lang="ru-RU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Время позиционирования головки</a:t>
            </a:r>
            <a:r>
              <a:rPr lang="en-US" dirty="0"/>
              <a:t> </a:t>
            </a:r>
            <a:r>
              <a:rPr lang="ru-RU" dirty="0"/>
              <a:t>≈</a:t>
            </a:r>
            <a:r>
              <a:rPr lang="en-US" dirty="0"/>
              <a:t>10 </a:t>
            </a:r>
            <a:r>
              <a:rPr lang="en-US" dirty="0" err="1"/>
              <a:t>msec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6607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50" name="Picture 2" descr="Image result for hdd hea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" y="2227303"/>
            <a:ext cx="6457950" cy="43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50272" y="560173"/>
            <a:ext cx="92347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Читающая головка диска двигается медленно, случайные чтения у диска получаются плохо.</a:t>
            </a:r>
          </a:p>
          <a:p>
            <a:r>
              <a:rPr lang="ru-RU" dirty="0"/>
              <a:t>Для сравнения: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Скорость линейного чтения ≈100 </a:t>
            </a:r>
            <a:r>
              <a:rPr lang="en-US" dirty="0"/>
              <a:t>MB/sec, </a:t>
            </a:r>
            <a:r>
              <a:rPr lang="ru-RU" dirty="0"/>
              <a:t>т.е. ≈</a:t>
            </a:r>
            <a:r>
              <a:rPr lang="en-US" dirty="0"/>
              <a:t>10 </a:t>
            </a:r>
            <a:r>
              <a:rPr lang="en-US" dirty="0" err="1"/>
              <a:t>msec</a:t>
            </a:r>
            <a:r>
              <a:rPr lang="en-US" dirty="0"/>
              <a:t> </a:t>
            </a:r>
            <a:r>
              <a:rPr lang="ru-RU" dirty="0"/>
              <a:t>на 1 </a:t>
            </a:r>
            <a:r>
              <a:rPr lang="en-US" dirty="0"/>
              <a:t>MB</a:t>
            </a:r>
            <a:r>
              <a:rPr lang="ru-RU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Время позиционирования головки</a:t>
            </a:r>
            <a:r>
              <a:rPr lang="en-US" dirty="0"/>
              <a:t> </a:t>
            </a:r>
            <a:r>
              <a:rPr lang="ru-RU" dirty="0"/>
              <a:t>≈</a:t>
            </a:r>
            <a:r>
              <a:rPr lang="en-US" dirty="0"/>
              <a:t>10 </a:t>
            </a:r>
            <a:r>
              <a:rPr lang="en-US" dirty="0" err="1"/>
              <a:t>msec</a:t>
            </a:r>
            <a:r>
              <a:rPr lang="ru-RU" dirty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22076" y="2227303"/>
            <a:ext cx="5338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большей ясности отмасштабируем величины до привычных нам:</a:t>
            </a:r>
          </a:p>
          <a:p>
            <a:r>
              <a:rPr lang="ru-RU" dirty="0"/>
              <a:t>1</a:t>
            </a:r>
            <a:r>
              <a:rPr lang="en-US" dirty="0"/>
              <a:t>ns </a:t>
            </a:r>
            <a:r>
              <a:rPr lang="en-US" dirty="0">
                <a:sym typeface="Wingdings" panose="05000000000000000000" pitchFamily="2" charset="2"/>
              </a:rPr>
              <a:t>---&gt; 1s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337712"/>
              </p:ext>
            </p:extLst>
          </p:nvPr>
        </p:nvGraphicFramePr>
        <p:xfrm>
          <a:off x="6722076" y="3382763"/>
          <a:ext cx="5338120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039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8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b="0" dirty="0"/>
                        <a:t>Чтение из </a:t>
                      </a:r>
                      <a:r>
                        <a:rPr lang="en-US" b="0" dirty="0"/>
                        <a:t>L1 (Haswell, 4Ghz)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Чтение из </a:t>
                      </a:r>
                      <a:r>
                        <a:rPr lang="en-US" dirty="0"/>
                        <a:t>L2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3s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Чтение из </a:t>
                      </a:r>
                      <a:r>
                        <a:rPr lang="en-US" dirty="0"/>
                        <a:t>L3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9s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Чтение из </a:t>
                      </a:r>
                      <a:r>
                        <a:rPr lang="en-US" dirty="0"/>
                        <a:t>RAM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9s + 57s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8512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50" name="Picture 2" descr="Image result for hdd hea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" y="2227303"/>
            <a:ext cx="6457950" cy="43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50272" y="560173"/>
            <a:ext cx="92347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Читающая головка диска двигается медленно, случайные чтения у диска получаются плохо.</a:t>
            </a:r>
          </a:p>
          <a:p>
            <a:r>
              <a:rPr lang="ru-RU" dirty="0"/>
              <a:t>Для сравнения: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Скорость линейного чтения ≈100 </a:t>
            </a:r>
            <a:r>
              <a:rPr lang="en-US" dirty="0"/>
              <a:t>MB/sec, </a:t>
            </a:r>
            <a:r>
              <a:rPr lang="ru-RU" dirty="0"/>
              <a:t>т.е. ≈</a:t>
            </a:r>
            <a:r>
              <a:rPr lang="en-US" dirty="0"/>
              <a:t>10 </a:t>
            </a:r>
            <a:r>
              <a:rPr lang="en-US" dirty="0" err="1"/>
              <a:t>msec</a:t>
            </a:r>
            <a:r>
              <a:rPr lang="en-US" dirty="0"/>
              <a:t> </a:t>
            </a:r>
            <a:r>
              <a:rPr lang="ru-RU" dirty="0"/>
              <a:t>на 1 </a:t>
            </a:r>
            <a:r>
              <a:rPr lang="en-US" dirty="0"/>
              <a:t>MB</a:t>
            </a:r>
            <a:r>
              <a:rPr lang="ru-RU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Время позиционирования головки</a:t>
            </a:r>
            <a:r>
              <a:rPr lang="en-US" dirty="0"/>
              <a:t> </a:t>
            </a:r>
            <a:r>
              <a:rPr lang="ru-RU" dirty="0"/>
              <a:t>≈</a:t>
            </a:r>
            <a:r>
              <a:rPr lang="en-US" dirty="0"/>
              <a:t>10 </a:t>
            </a:r>
            <a:r>
              <a:rPr lang="en-US" dirty="0" err="1"/>
              <a:t>msec</a:t>
            </a:r>
            <a:r>
              <a:rPr lang="ru-RU" dirty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22076" y="2227303"/>
            <a:ext cx="5338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большей ясности отмасштабируем величины до привычных нам:</a:t>
            </a:r>
          </a:p>
          <a:p>
            <a:r>
              <a:rPr lang="ru-RU" dirty="0"/>
              <a:t>1</a:t>
            </a:r>
            <a:r>
              <a:rPr lang="en-US" dirty="0"/>
              <a:t>ns </a:t>
            </a:r>
            <a:r>
              <a:rPr lang="en-US" dirty="0">
                <a:sym typeface="Wingdings" panose="05000000000000000000" pitchFamily="2" charset="2"/>
              </a:rPr>
              <a:t>---&gt; 1s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584515"/>
              </p:ext>
            </p:extLst>
          </p:nvPr>
        </p:nvGraphicFramePr>
        <p:xfrm>
          <a:off x="6722076" y="3382763"/>
          <a:ext cx="5338120" cy="23977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039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8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b="0" dirty="0"/>
                        <a:t>Чтение из </a:t>
                      </a:r>
                      <a:r>
                        <a:rPr lang="en-US" b="0" dirty="0"/>
                        <a:t>L1 (Haswell, 4Ghz)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Чтение из </a:t>
                      </a:r>
                      <a:r>
                        <a:rPr lang="en-US" dirty="0"/>
                        <a:t>L2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3s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Чтение из </a:t>
                      </a:r>
                      <a:r>
                        <a:rPr lang="en-US" dirty="0"/>
                        <a:t>L3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9s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Чтение из </a:t>
                      </a:r>
                      <a:r>
                        <a:rPr lang="en-US" dirty="0"/>
                        <a:t>RAM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9s + 57s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Чтение с диска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116 </a:t>
                      </a:r>
                      <a:r>
                        <a:rPr lang="ru-RU" b="1" dirty="0"/>
                        <a:t>дней только на позиционирование читающей головки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561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111411"/>
              </p:ext>
            </p:extLst>
          </p:nvPr>
        </p:nvGraphicFramePr>
        <p:xfrm>
          <a:off x="0" y="365760"/>
          <a:ext cx="12192000" cy="511894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492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3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7793">
                <a:tc gridSpan="3">
                  <a:txBody>
                    <a:bodyPr/>
                    <a:lstStyle/>
                    <a:p>
                      <a:r>
                        <a:rPr lang="ru-RU" sz="2400" dirty="0"/>
                        <a:t>Пример</a:t>
                      </a:r>
                      <a:r>
                        <a:rPr lang="ru-RU" sz="2400" baseline="0" dirty="0"/>
                        <a:t> задачи, которая возникает у авторов ФС: </a:t>
                      </a:r>
                      <a:r>
                        <a:rPr lang="ru-RU" sz="2400" u="sng" baseline="0" dirty="0"/>
                        <a:t>как организовать список файлов</a:t>
                      </a:r>
                      <a:r>
                        <a:rPr lang="ru-RU" sz="2400" u="sng" baseline="30000" dirty="0"/>
                        <a:t>*</a:t>
                      </a:r>
                      <a:r>
                        <a:rPr lang="ru-RU" sz="2400" u="sng" baseline="0" dirty="0"/>
                        <a:t>?</a:t>
                      </a:r>
                      <a:endParaRPr lang="ru-RU" sz="2400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 gridSpan="2">
                  <a:txBody>
                    <a:bodyPr/>
                    <a:lstStyle/>
                    <a:p>
                      <a:r>
                        <a:rPr lang="ru-RU" dirty="0"/>
                        <a:t>Линейный список, где файлы идут в порядке создания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Дерево поиска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793"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ru-RU" dirty="0"/>
                        <a:t>Переход на начало списка:</a:t>
                      </a:r>
                      <a:endParaRPr lang="en-US" dirty="0"/>
                    </a:p>
                    <a:p>
                      <a:r>
                        <a:rPr lang="ru-RU" dirty="0"/>
                        <a:t>Чтение списка:</a:t>
                      </a:r>
                      <a:endParaRPr lang="en-US" dirty="0"/>
                    </a:p>
                    <a:p>
                      <a:r>
                        <a:rPr lang="ru-RU" dirty="0"/>
                        <a:t>Поиск (список уместился в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RAM):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≈</a:t>
                      </a:r>
                      <a:r>
                        <a:rPr lang="en-US" dirty="0"/>
                        <a:t>10msec</a:t>
                      </a:r>
                    </a:p>
                    <a:p>
                      <a:r>
                        <a:rPr lang="ru-RU" dirty="0"/>
                        <a:t>≈</a:t>
                      </a:r>
                      <a:r>
                        <a:rPr lang="en-US" dirty="0"/>
                        <a:t>1msec (</a:t>
                      </a:r>
                      <a:r>
                        <a:rPr lang="ru-RU" dirty="0"/>
                        <a:t>≈</a:t>
                      </a:r>
                      <a:r>
                        <a:rPr lang="en-US" dirty="0"/>
                        <a:t>1MB)</a:t>
                      </a:r>
                    </a:p>
                    <a:p>
                      <a:r>
                        <a:rPr lang="en-US" dirty="0"/>
                        <a:t>&lt;1msec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Тут нужны 4 позиционирования читающей головки, т.е.</a:t>
                      </a:r>
                    </a:p>
                    <a:p>
                      <a:r>
                        <a:rPr lang="ru-RU" dirty="0"/>
                        <a:t>меньше, чем в </a:t>
                      </a:r>
                      <a:r>
                        <a:rPr lang="en-US" dirty="0"/>
                        <a:t>40msec </a:t>
                      </a:r>
                      <a:r>
                        <a:rPr lang="ru-RU" dirty="0"/>
                        <a:t>мы не уложимся.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0043" y="6163272"/>
            <a:ext cx="8850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 для простоты пусть каждый прямоугольник на рисунке будет непрерывным блоком на диске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16262" y="1482729"/>
            <a:ext cx="143981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file15, file1,</a:t>
            </a:r>
          </a:p>
          <a:p>
            <a:r>
              <a:rPr lang="en-US" dirty="0"/>
              <a:t>file2, file3,</a:t>
            </a:r>
          </a:p>
          <a:p>
            <a:r>
              <a:rPr lang="en-US" dirty="0"/>
              <a:t>file4, file9,</a:t>
            </a:r>
          </a:p>
          <a:p>
            <a:r>
              <a:rPr lang="en-US" dirty="0"/>
              <a:t>file6, file8,</a:t>
            </a:r>
          </a:p>
          <a:p>
            <a:r>
              <a:rPr lang="en-US" dirty="0"/>
              <a:t>file7, file5,</a:t>
            </a:r>
          </a:p>
          <a:p>
            <a:r>
              <a:rPr lang="en-US" dirty="0"/>
              <a:t>file12, file11,</a:t>
            </a:r>
          </a:p>
          <a:p>
            <a:r>
              <a:rPr lang="en-US" dirty="0"/>
              <a:t>file10, file13,</a:t>
            </a:r>
          </a:p>
          <a:p>
            <a:r>
              <a:rPr lang="en-US" dirty="0"/>
              <a:t>file14, file0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457767" y="2236185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file3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359611" y="298768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file1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8584443" y="298768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file5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766179" y="381935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file0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53043" y="382311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7991011" y="381935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file4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9177875" y="381507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file6</a:t>
            </a:r>
            <a:endParaRPr lang="ru-RU" dirty="0"/>
          </a:p>
        </p:txBody>
      </p:sp>
      <p:cxnSp>
        <p:nvCxnSpPr>
          <p:cNvPr id="21" name="Straight Arrow Connector 20"/>
          <p:cNvCxnSpPr>
            <a:stCxn id="9" idx="2"/>
          </p:cNvCxnSpPr>
          <p:nvPr/>
        </p:nvCxnSpPr>
        <p:spPr>
          <a:xfrm flipH="1">
            <a:off x="6656327" y="2605517"/>
            <a:ext cx="1098156" cy="382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1" idx="0"/>
          </p:cNvCxnSpPr>
          <p:nvPr/>
        </p:nvCxnSpPr>
        <p:spPr>
          <a:xfrm>
            <a:off x="7754483" y="2605517"/>
            <a:ext cx="1126676" cy="382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</p:cNvCxnSpPr>
          <p:nvPr/>
        </p:nvCxnSpPr>
        <p:spPr>
          <a:xfrm flipH="1">
            <a:off x="6062895" y="3357016"/>
            <a:ext cx="593432" cy="4412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3" idx="0"/>
          </p:cNvCxnSpPr>
          <p:nvPr/>
        </p:nvCxnSpPr>
        <p:spPr>
          <a:xfrm>
            <a:off x="6656327" y="3367104"/>
            <a:ext cx="593432" cy="456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2"/>
            <a:endCxn id="14" idx="0"/>
          </p:cNvCxnSpPr>
          <p:nvPr/>
        </p:nvCxnSpPr>
        <p:spPr>
          <a:xfrm flipH="1">
            <a:off x="8287727" y="3357016"/>
            <a:ext cx="593432" cy="462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2"/>
            <a:endCxn id="15" idx="0"/>
          </p:cNvCxnSpPr>
          <p:nvPr/>
        </p:nvCxnSpPr>
        <p:spPr>
          <a:xfrm>
            <a:off x="8881159" y="3357016"/>
            <a:ext cx="593432" cy="4580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474591" y="1447691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file7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11039151" y="2236185"/>
            <a:ext cx="71045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file11</a:t>
            </a:r>
            <a:endParaRPr lang="ru-RU" dirty="0"/>
          </a:p>
        </p:txBody>
      </p:sp>
      <p:cxnSp>
        <p:nvCxnSpPr>
          <p:cNvPr id="43" name="Straight Arrow Connector 42"/>
          <p:cNvCxnSpPr>
            <a:stCxn id="40" idx="2"/>
            <a:endCxn id="9" idx="0"/>
          </p:cNvCxnSpPr>
          <p:nvPr/>
        </p:nvCxnSpPr>
        <p:spPr>
          <a:xfrm flipH="1">
            <a:off x="7754483" y="1817023"/>
            <a:ext cx="2016824" cy="419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0" idx="2"/>
            <a:endCxn id="41" idx="0"/>
          </p:cNvCxnSpPr>
          <p:nvPr/>
        </p:nvCxnSpPr>
        <p:spPr>
          <a:xfrm>
            <a:off x="9771307" y="1817023"/>
            <a:ext cx="1623070" cy="419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1" idx="2"/>
          </p:cNvCxnSpPr>
          <p:nvPr/>
        </p:nvCxnSpPr>
        <p:spPr>
          <a:xfrm flipH="1">
            <a:off x="11039151" y="2605517"/>
            <a:ext cx="355226" cy="293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2"/>
          </p:cNvCxnSpPr>
          <p:nvPr/>
        </p:nvCxnSpPr>
        <p:spPr>
          <a:xfrm>
            <a:off x="11394377" y="2605517"/>
            <a:ext cx="355225" cy="280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74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074" name="Picture 2" descr="Image result for disk defragmen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37" y="1554481"/>
            <a:ext cx="6334125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173849"/>
              </p:ext>
            </p:extLst>
          </p:nvPr>
        </p:nvGraphicFramePr>
        <p:xfrm>
          <a:off x="0" y="365761"/>
          <a:ext cx="12192000" cy="8229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5615">
                <a:tc>
                  <a:txBody>
                    <a:bodyPr/>
                    <a:lstStyle/>
                    <a:p>
                      <a:r>
                        <a:rPr lang="ru-RU" sz="2400" dirty="0"/>
                        <a:t>Та же проблема с</a:t>
                      </a:r>
                      <a:r>
                        <a:rPr lang="ru-RU" sz="2400" baseline="0" dirty="0"/>
                        <a:t> содержимым файлов: их надо располагать так, чтобы не создавать случайного доступа к диску.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5019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086562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054570"/>
              </p:ext>
            </p:extLst>
          </p:nvPr>
        </p:nvGraphicFramePr>
        <p:xfrm>
          <a:off x="0" y="1524000"/>
          <a:ext cx="7463481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63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400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4000" dirty="0"/>
                        <a:t>сохранять</a:t>
                      </a:r>
                      <a:r>
                        <a:rPr lang="ru-RU" sz="4000" baseline="0" dirty="0"/>
                        <a:t> </a:t>
                      </a:r>
                      <a:r>
                        <a:rPr lang="ru-RU" sz="4000" dirty="0"/>
                        <a:t>данные</a:t>
                      </a:r>
                      <a:endParaRPr 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700601"/>
              </p:ext>
            </p:extLst>
          </p:nvPr>
        </p:nvGraphicFramePr>
        <p:xfrm>
          <a:off x="0" y="365761"/>
          <a:ext cx="12192000" cy="57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1">
                <a:tc>
                  <a:txBody>
                    <a:bodyPr/>
                    <a:lstStyle/>
                    <a:p>
                      <a:r>
                        <a:rPr lang="ru-RU" sz="3200" dirty="0"/>
                        <a:t>Что мы хотим от ФС: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614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40185"/>
              </p:ext>
            </p:extLst>
          </p:nvPr>
        </p:nvGraphicFramePr>
        <p:xfrm>
          <a:off x="0" y="365760"/>
          <a:ext cx="12192000" cy="118787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300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91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793">
                <a:tc>
                  <a:txBody>
                    <a:bodyPr/>
                    <a:lstStyle/>
                    <a:p>
                      <a:r>
                        <a:rPr lang="ru-RU" sz="2400" dirty="0"/>
                        <a:t>Устройства хранения данных</a:t>
                      </a:r>
                      <a:r>
                        <a:rPr lang="en-US" sz="2400" dirty="0"/>
                        <a:t>: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HDD (Hard Disk Drive, </a:t>
                      </a:r>
                      <a:r>
                        <a:rPr lang="en-US" dirty="0" err="1"/>
                        <a:t>a.k.a</a:t>
                      </a:r>
                      <a:r>
                        <a:rPr lang="en-US" baseline="0" dirty="0"/>
                        <a:t> Rotating drive,</a:t>
                      </a:r>
                      <a:br>
                        <a:rPr lang="en-US" baseline="0" dirty="0"/>
                      </a:br>
                      <a:r>
                        <a:rPr lang="en-US" baseline="0" dirty="0" err="1"/>
                        <a:t>a.k.a</a:t>
                      </a:r>
                      <a:r>
                        <a:rPr lang="en-US" baseline="0" dirty="0"/>
                        <a:t> Spinning rust)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</a:t>
                      </a:r>
                      <a:r>
                        <a:rPr lang="ru-RU" dirty="0"/>
                        <a:t>достаточно</a:t>
                      </a:r>
                      <a:r>
                        <a:rPr lang="ru-RU" baseline="0" dirty="0"/>
                        <a:t> быстрое линейное чтение</a:t>
                      </a:r>
                      <a:r>
                        <a:rPr lang="en-US" baseline="0" dirty="0"/>
                        <a:t> (</a:t>
                      </a:r>
                      <a:r>
                        <a:rPr lang="ru-RU" dirty="0"/>
                        <a:t>≈</a:t>
                      </a:r>
                      <a:r>
                        <a:rPr lang="en-US" dirty="0"/>
                        <a:t>100 MB/sec</a:t>
                      </a:r>
                      <a:r>
                        <a:rPr lang="en-US" baseline="0" dirty="0"/>
                        <a:t>)</a:t>
                      </a:r>
                      <a:endParaRPr lang="ru-RU" baseline="0" dirty="0"/>
                    </a:p>
                    <a:p>
                      <a:r>
                        <a:rPr lang="ru-RU" baseline="0" dirty="0"/>
                        <a:t>- очень медленный случайный доступ</a:t>
                      </a:r>
                      <a:r>
                        <a:rPr lang="en-US" baseline="0" dirty="0"/>
                        <a:t> (</a:t>
                      </a:r>
                      <a:r>
                        <a:rPr lang="ru-RU" dirty="0"/>
                        <a:t>≈</a:t>
                      </a:r>
                      <a:r>
                        <a:rPr lang="en-US" dirty="0"/>
                        <a:t>100 IOPS</a:t>
                      </a:r>
                      <a:r>
                        <a:rPr lang="en-US" baseline="0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5903" y="5947829"/>
            <a:ext cx="3947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IOPS – Input/output Operations Per Second</a:t>
            </a:r>
          </a:p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Данные для </a:t>
            </a:r>
            <a:r>
              <a:rPr lang="en-US" sz="1600" i="1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Intel SSD DC S3700</a:t>
            </a:r>
            <a:endParaRPr lang="ru-RU" sz="16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841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370961"/>
              </p:ext>
            </p:extLst>
          </p:nvPr>
        </p:nvGraphicFramePr>
        <p:xfrm>
          <a:off x="0" y="365760"/>
          <a:ext cx="12192000" cy="265091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300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91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793">
                <a:tc>
                  <a:txBody>
                    <a:bodyPr/>
                    <a:lstStyle/>
                    <a:p>
                      <a:r>
                        <a:rPr lang="ru-RU" sz="2400" dirty="0"/>
                        <a:t>Устройства хранения данных</a:t>
                      </a:r>
                      <a:r>
                        <a:rPr lang="en-US" sz="2400" dirty="0"/>
                        <a:t>: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HDD (Hard Disk Drive, </a:t>
                      </a:r>
                      <a:r>
                        <a:rPr lang="en-US" dirty="0" err="1"/>
                        <a:t>a.k.a</a:t>
                      </a:r>
                      <a:r>
                        <a:rPr lang="en-US" baseline="0" dirty="0"/>
                        <a:t> Rotating drive,</a:t>
                      </a:r>
                      <a:br>
                        <a:rPr lang="en-US" baseline="0" dirty="0"/>
                      </a:br>
                      <a:r>
                        <a:rPr lang="en-US" baseline="0" dirty="0" err="1"/>
                        <a:t>a.k.a</a:t>
                      </a:r>
                      <a:r>
                        <a:rPr lang="en-US" baseline="0" dirty="0"/>
                        <a:t> Spinning rust)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</a:t>
                      </a:r>
                      <a:r>
                        <a:rPr lang="ru-RU" dirty="0"/>
                        <a:t>достаточно</a:t>
                      </a:r>
                      <a:r>
                        <a:rPr lang="ru-RU" baseline="0" dirty="0"/>
                        <a:t> быстрое линейное чтение</a:t>
                      </a:r>
                      <a:r>
                        <a:rPr lang="en-US" baseline="0" dirty="0"/>
                        <a:t> (</a:t>
                      </a:r>
                      <a:r>
                        <a:rPr lang="ru-RU" dirty="0"/>
                        <a:t>≈</a:t>
                      </a:r>
                      <a:r>
                        <a:rPr lang="en-US" dirty="0"/>
                        <a:t>100 MB/sec</a:t>
                      </a:r>
                      <a:r>
                        <a:rPr lang="en-US" baseline="0" dirty="0"/>
                        <a:t>),</a:t>
                      </a:r>
                      <a:endParaRPr lang="ru-RU" baseline="0" dirty="0"/>
                    </a:p>
                    <a:p>
                      <a:r>
                        <a:rPr lang="ru-RU" baseline="0" dirty="0"/>
                        <a:t>- очень медленный случайный доступ</a:t>
                      </a:r>
                      <a:r>
                        <a:rPr lang="en-US" baseline="0" dirty="0"/>
                        <a:t> (</a:t>
                      </a:r>
                      <a:r>
                        <a:rPr lang="ru-RU" dirty="0"/>
                        <a:t>≈</a:t>
                      </a:r>
                      <a:r>
                        <a:rPr lang="en-US" dirty="0"/>
                        <a:t>100 IOPS</a:t>
                      </a:r>
                      <a:r>
                        <a:rPr lang="en-US" baseline="0" dirty="0"/>
                        <a:t>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Flash</a:t>
                      </a:r>
                      <a:r>
                        <a:rPr lang="en-US" baseline="0" dirty="0"/>
                        <a:t> memory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</a:t>
                      </a:r>
                      <a:r>
                        <a:rPr lang="ru-RU" dirty="0"/>
                        <a:t>быстрое линейное чтение</a:t>
                      </a:r>
                      <a:r>
                        <a:rPr lang="en-US" dirty="0"/>
                        <a:t>,</a:t>
                      </a:r>
                      <a:endParaRPr lang="ru-RU" dirty="0"/>
                    </a:p>
                    <a:p>
                      <a:r>
                        <a:rPr lang="ru-RU" dirty="0"/>
                        <a:t>+ нет времени</a:t>
                      </a:r>
                      <a:r>
                        <a:rPr lang="ru-RU" baseline="0" dirty="0"/>
                        <a:t> «позиционирования головок»</a:t>
                      </a:r>
                      <a:r>
                        <a:rPr lang="en-US" baseline="0" dirty="0"/>
                        <a:t>,</a:t>
                      </a:r>
                      <a:endParaRPr lang="ru-RU" baseline="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baseline="0" dirty="0"/>
                        <a:t>перезаписывать можно только </a:t>
                      </a:r>
                      <a:r>
                        <a:rPr lang="en-US" baseline="0" dirty="0"/>
                        <a:t>“rewrite block”</a:t>
                      </a:r>
                      <a:r>
                        <a:rPr lang="ru-RU" baseline="0" dirty="0"/>
                        <a:t> целиком, а он несколько </a:t>
                      </a:r>
                      <a:r>
                        <a:rPr lang="en-US" baseline="0" dirty="0"/>
                        <a:t>MB </a:t>
                      </a:r>
                      <a:r>
                        <a:rPr lang="ru-RU" baseline="0" dirty="0"/>
                        <a:t>в размере</a:t>
                      </a:r>
                      <a:r>
                        <a:rPr lang="en-US" baseline="0" dirty="0"/>
                        <a:t>,</a:t>
                      </a:r>
                      <a:endParaRPr lang="ru-RU" baseline="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baseline="0" dirty="0"/>
                        <a:t>небольшое число циклов перезаписи</a:t>
                      </a:r>
                      <a:r>
                        <a:rPr lang="en-US" baseline="0" dirty="0"/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5903" y="5947829"/>
            <a:ext cx="3947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IOPS – Input/output Operations Per Second</a:t>
            </a:r>
          </a:p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Данные для </a:t>
            </a:r>
            <a:r>
              <a:rPr lang="en-US" sz="1600" i="1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Intel SSD DC S3700</a:t>
            </a:r>
            <a:endParaRPr lang="ru-RU" sz="16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669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85423"/>
              </p:ext>
            </p:extLst>
          </p:nvPr>
        </p:nvGraphicFramePr>
        <p:xfrm>
          <a:off x="0" y="365760"/>
          <a:ext cx="12192000" cy="411395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300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91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793">
                <a:tc>
                  <a:txBody>
                    <a:bodyPr/>
                    <a:lstStyle/>
                    <a:p>
                      <a:r>
                        <a:rPr lang="ru-RU" sz="2400" dirty="0"/>
                        <a:t>Устройства хранения данных</a:t>
                      </a:r>
                      <a:r>
                        <a:rPr lang="en-US" sz="2400" dirty="0"/>
                        <a:t>: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HDD (Hard Disk Drive, </a:t>
                      </a:r>
                      <a:r>
                        <a:rPr lang="en-US" dirty="0" err="1"/>
                        <a:t>a.k.a</a:t>
                      </a:r>
                      <a:r>
                        <a:rPr lang="en-US" baseline="0" dirty="0"/>
                        <a:t> Rotating drive,</a:t>
                      </a:r>
                      <a:br>
                        <a:rPr lang="en-US" baseline="0" dirty="0"/>
                      </a:br>
                      <a:r>
                        <a:rPr lang="en-US" baseline="0" dirty="0" err="1"/>
                        <a:t>a.k.a</a:t>
                      </a:r>
                      <a:r>
                        <a:rPr lang="en-US" baseline="0" dirty="0"/>
                        <a:t> Spinning rust)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</a:t>
                      </a:r>
                      <a:r>
                        <a:rPr lang="ru-RU" dirty="0"/>
                        <a:t>достаточно</a:t>
                      </a:r>
                      <a:r>
                        <a:rPr lang="ru-RU" baseline="0" dirty="0"/>
                        <a:t> быстрое линейное чтение</a:t>
                      </a:r>
                      <a:r>
                        <a:rPr lang="en-US" baseline="0" dirty="0"/>
                        <a:t> (</a:t>
                      </a:r>
                      <a:r>
                        <a:rPr lang="ru-RU" dirty="0"/>
                        <a:t>≈</a:t>
                      </a:r>
                      <a:r>
                        <a:rPr lang="en-US" dirty="0"/>
                        <a:t>100 MB/sec</a:t>
                      </a:r>
                      <a:r>
                        <a:rPr lang="en-US" baseline="0" dirty="0"/>
                        <a:t>),</a:t>
                      </a:r>
                      <a:endParaRPr lang="ru-RU" baseline="0" dirty="0"/>
                    </a:p>
                    <a:p>
                      <a:r>
                        <a:rPr lang="ru-RU" baseline="0" dirty="0"/>
                        <a:t>- очень медленный случайный доступ</a:t>
                      </a:r>
                      <a:r>
                        <a:rPr lang="en-US" baseline="0" dirty="0"/>
                        <a:t> (</a:t>
                      </a:r>
                      <a:r>
                        <a:rPr lang="ru-RU" dirty="0"/>
                        <a:t>≈</a:t>
                      </a:r>
                      <a:r>
                        <a:rPr lang="en-US" dirty="0"/>
                        <a:t>100 IOPS</a:t>
                      </a:r>
                      <a:r>
                        <a:rPr lang="en-US" baseline="0" dirty="0"/>
                        <a:t>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Flash</a:t>
                      </a:r>
                      <a:r>
                        <a:rPr lang="en-US" baseline="0" dirty="0"/>
                        <a:t> memory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</a:t>
                      </a:r>
                      <a:r>
                        <a:rPr lang="ru-RU" dirty="0"/>
                        <a:t>быстрое линейное чтение</a:t>
                      </a:r>
                      <a:r>
                        <a:rPr lang="en-US" dirty="0"/>
                        <a:t>,</a:t>
                      </a:r>
                      <a:endParaRPr lang="ru-RU" dirty="0"/>
                    </a:p>
                    <a:p>
                      <a:r>
                        <a:rPr lang="ru-RU" dirty="0"/>
                        <a:t>+ нет времени</a:t>
                      </a:r>
                      <a:r>
                        <a:rPr lang="ru-RU" baseline="0" dirty="0"/>
                        <a:t> «позиционирования головок»</a:t>
                      </a:r>
                      <a:r>
                        <a:rPr lang="en-US" baseline="0" dirty="0"/>
                        <a:t>,</a:t>
                      </a:r>
                      <a:endParaRPr lang="ru-RU" baseline="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baseline="0" dirty="0"/>
                        <a:t>перезаписывать можно только </a:t>
                      </a:r>
                      <a:r>
                        <a:rPr lang="en-US" baseline="0" dirty="0"/>
                        <a:t>“rewrite block”</a:t>
                      </a:r>
                      <a:r>
                        <a:rPr lang="ru-RU" baseline="0" dirty="0"/>
                        <a:t> целиком, а он несколько </a:t>
                      </a:r>
                      <a:r>
                        <a:rPr lang="en-US" baseline="0" dirty="0"/>
                        <a:t>MB </a:t>
                      </a:r>
                      <a:r>
                        <a:rPr lang="ru-RU" baseline="0" dirty="0"/>
                        <a:t>в размере</a:t>
                      </a:r>
                      <a:r>
                        <a:rPr lang="en-US" baseline="0" dirty="0"/>
                        <a:t>,</a:t>
                      </a:r>
                      <a:endParaRPr lang="ru-RU" baseline="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baseline="0" dirty="0"/>
                        <a:t>небольшое число циклов перезаписи</a:t>
                      </a:r>
                      <a:r>
                        <a:rPr lang="en-US" baseline="0" dirty="0"/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SSD</a:t>
                      </a:r>
                      <a:r>
                        <a:rPr lang="en-US" baseline="0" dirty="0"/>
                        <a:t> (Solid State Drive)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Flash + </a:t>
                      </a:r>
                      <a:r>
                        <a:rPr lang="ru-RU" baseline="0" dirty="0"/>
                        <a:t>компьютер, который прячет сложность работы с </a:t>
                      </a:r>
                      <a:r>
                        <a:rPr lang="en-US" baseline="0" dirty="0"/>
                        <a:t>“rewrite blocks”.</a:t>
                      </a:r>
                      <a:endParaRPr lang="ru-RU" baseline="0" dirty="0"/>
                    </a:p>
                    <a:p>
                      <a:r>
                        <a:rPr lang="ru-RU" baseline="0" dirty="0"/>
                        <a:t>+ быстрый линейный доступ (</a:t>
                      </a:r>
                      <a:r>
                        <a:rPr lang="ru-RU" dirty="0"/>
                        <a:t>≈</a:t>
                      </a:r>
                      <a:r>
                        <a:rPr lang="ru-RU" baseline="0" dirty="0"/>
                        <a:t>500</a:t>
                      </a:r>
                      <a:r>
                        <a:rPr lang="en-US" baseline="0" dirty="0"/>
                        <a:t> MB/sec sequential read</a:t>
                      </a:r>
                      <a:r>
                        <a:rPr lang="en-US" baseline="30000" dirty="0"/>
                        <a:t>*</a:t>
                      </a:r>
                      <a:r>
                        <a:rPr lang="ru-RU" baseline="0" dirty="0"/>
                        <a:t>)</a:t>
                      </a:r>
                      <a:r>
                        <a:rPr lang="en-US" baseline="0" dirty="0"/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+ </a:t>
                      </a:r>
                      <a:r>
                        <a:rPr lang="ru-RU" baseline="0" dirty="0"/>
                        <a:t>быстрый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произвольный доступ (</a:t>
                      </a:r>
                      <a:r>
                        <a:rPr lang="ru-RU" dirty="0"/>
                        <a:t>≈</a:t>
                      </a:r>
                      <a:r>
                        <a:rPr lang="en-US" baseline="0" dirty="0"/>
                        <a:t>75.000 IOPS),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ru-RU" baseline="0" dirty="0"/>
                        <a:t>деградация производительности со временем</a:t>
                      </a:r>
                      <a:r>
                        <a:rPr lang="en-US" baseline="0" dirty="0"/>
                        <a:t>,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ru-RU" baseline="0" dirty="0"/>
                        <a:t>желательна специальной поддержки со стороны ОС, например, </a:t>
                      </a:r>
                      <a:r>
                        <a:rPr lang="en-US" baseline="0" dirty="0"/>
                        <a:t>ATA TRIM.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5903" y="5947829"/>
            <a:ext cx="3947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IOPS – Input/output Operations Per Second</a:t>
            </a:r>
          </a:p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Данные для </a:t>
            </a:r>
            <a:r>
              <a:rPr lang="en-US" sz="1600" i="1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Intel SSD DC S3700</a:t>
            </a:r>
            <a:endParaRPr lang="ru-RU" sz="16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535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151575"/>
              </p:ext>
            </p:extLst>
          </p:nvPr>
        </p:nvGraphicFramePr>
        <p:xfrm>
          <a:off x="0" y="365760"/>
          <a:ext cx="12192000" cy="557699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300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91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793">
                <a:tc>
                  <a:txBody>
                    <a:bodyPr/>
                    <a:lstStyle/>
                    <a:p>
                      <a:r>
                        <a:rPr lang="ru-RU" sz="2400" dirty="0"/>
                        <a:t>Устройства хранения данных</a:t>
                      </a:r>
                      <a:r>
                        <a:rPr lang="en-US" sz="2400" dirty="0"/>
                        <a:t>: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HDD (Hard Disk Drive, </a:t>
                      </a:r>
                      <a:r>
                        <a:rPr lang="en-US" dirty="0" err="1"/>
                        <a:t>a.k.a</a:t>
                      </a:r>
                      <a:r>
                        <a:rPr lang="en-US" baseline="0" dirty="0"/>
                        <a:t> Rotating drive,</a:t>
                      </a:r>
                      <a:br>
                        <a:rPr lang="en-US" baseline="0" dirty="0"/>
                      </a:br>
                      <a:r>
                        <a:rPr lang="en-US" baseline="0" dirty="0" err="1"/>
                        <a:t>a.k.a</a:t>
                      </a:r>
                      <a:r>
                        <a:rPr lang="en-US" baseline="0" dirty="0"/>
                        <a:t> Spinning rust)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</a:t>
                      </a:r>
                      <a:r>
                        <a:rPr lang="ru-RU" dirty="0"/>
                        <a:t>достаточно</a:t>
                      </a:r>
                      <a:r>
                        <a:rPr lang="ru-RU" baseline="0" dirty="0"/>
                        <a:t> быстрое линейное чтение</a:t>
                      </a:r>
                      <a:r>
                        <a:rPr lang="en-US" baseline="0" dirty="0"/>
                        <a:t> (</a:t>
                      </a:r>
                      <a:r>
                        <a:rPr lang="ru-RU" dirty="0"/>
                        <a:t>≈</a:t>
                      </a:r>
                      <a:r>
                        <a:rPr lang="en-US" dirty="0"/>
                        <a:t>100 MB/sec</a:t>
                      </a:r>
                      <a:r>
                        <a:rPr lang="en-US" baseline="0" dirty="0"/>
                        <a:t>),</a:t>
                      </a:r>
                      <a:endParaRPr lang="ru-RU" baseline="0" dirty="0"/>
                    </a:p>
                    <a:p>
                      <a:r>
                        <a:rPr lang="ru-RU" baseline="0" dirty="0"/>
                        <a:t>- очень медленный случайный доступ</a:t>
                      </a:r>
                      <a:r>
                        <a:rPr lang="en-US" baseline="0" dirty="0"/>
                        <a:t> (</a:t>
                      </a:r>
                      <a:r>
                        <a:rPr lang="ru-RU" dirty="0"/>
                        <a:t>≈</a:t>
                      </a:r>
                      <a:r>
                        <a:rPr lang="en-US" dirty="0"/>
                        <a:t>100 IOPS</a:t>
                      </a:r>
                      <a:r>
                        <a:rPr lang="en-US" baseline="0" dirty="0"/>
                        <a:t>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Flash</a:t>
                      </a:r>
                      <a:r>
                        <a:rPr lang="en-US" baseline="0" dirty="0"/>
                        <a:t> memory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</a:t>
                      </a:r>
                      <a:r>
                        <a:rPr lang="ru-RU" dirty="0"/>
                        <a:t>быстрое линейное чтение</a:t>
                      </a:r>
                      <a:r>
                        <a:rPr lang="en-US" dirty="0"/>
                        <a:t>,</a:t>
                      </a:r>
                      <a:endParaRPr lang="ru-RU" dirty="0"/>
                    </a:p>
                    <a:p>
                      <a:r>
                        <a:rPr lang="ru-RU" dirty="0"/>
                        <a:t>+ нет времени</a:t>
                      </a:r>
                      <a:r>
                        <a:rPr lang="ru-RU" baseline="0" dirty="0"/>
                        <a:t> «позиционирования головок»</a:t>
                      </a:r>
                      <a:r>
                        <a:rPr lang="en-US" baseline="0" dirty="0"/>
                        <a:t>,</a:t>
                      </a:r>
                      <a:endParaRPr lang="ru-RU" baseline="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baseline="0" dirty="0"/>
                        <a:t>перезаписывать можно только </a:t>
                      </a:r>
                      <a:r>
                        <a:rPr lang="en-US" baseline="0" dirty="0"/>
                        <a:t>“rewrite block”</a:t>
                      </a:r>
                      <a:r>
                        <a:rPr lang="ru-RU" baseline="0" dirty="0"/>
                        <a:t> целиком, а он несколько </a:t>
                      </a:r>
                      <a:r>
                        <a:rPr lang="en-US" baseline="0" dirty="0"/>
                        <a:t>MB </a:t>
                      </a:r>
                      <a:r>
                        <a:rPr lang="ru-RU" baseline="0" dirty="0"/>
                        <a:t>в размере</a:t>
                      </a:r>
                      <a:r>
                        <a:rPr lang="en-US" baseline="0" dirty="0"/>
                        <a:t>,</a:t>
                      </a:r>
                      <a:endParaRPr lang="ru-RU" baseline="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baseline="0" dirty="0"/>
                        <a:t>небольшое число циклов перезаписи</a:t>
                      </a:r>
                      <a:r>
                        <a:rPr lang="en-US" baseline="0" dirty="0"/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SSD</a:t>
                      </a:r>
                      <a:r>
                        <a:rPr lang="en-US" baseline="0" dirty="0"/>
                        <a:t> (Solid State Drive)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Flash + </a:t>
                      </a:r>
                      <a:r>
                        <a:rPr lang="ru-RU" baseline="0" dirty="0"/>
                        <a:t>компьютер, который прячет сложность работы с </a:t>
                      </a:r>
                      <a:r>
                        <a:rPr lang="en-US" baseline="0" dirty="0"/>
                        <a:t>“rewrite blocks”.</a:t>
                      </a:r>
                      <a:endParaRPr lang="ru-RU" baseline="0" dirty="0"/>
                    </a:p>
                    <a:p>
                      <a:r>
                        <a:rPr lang="ru-RU" baseline="0" dirty="0"/>
                        <a:t>+ быстрый линейный доступ (</a:t>
                      </a:r>
                      <a:r>
                        <a:rPr lang="ru-RU" dirty="0"/>
                        <a:t>≈</a:t>
                      </a:r>
                      <a:r>
                        <a:rPr lang="ru-RU" baseline="0" dirty="0"/>
                        <a:t>500</a:t>
                      </a:r>
                      <a:r>
                        <a:rPr lang="en-US" baseline="0" dirty="0"/>
                        <a:t> MB/sec sequential read</a:t>
                      </a:r>
                      <a:r>
                        <a:rPr lang="en-US" baseline="30000" dirty="0"/>
                        <a:t>*</a:t>
                      </a:r>
                      <a:r>
                        <a:rPr lang="ru-RU" baseline="0" dirty="0"/>
                        <a:t>)</a:t>
                      </a:r>
                      <a:r>
                        <a:rPr lang="en-US" baseline="0" dirty="0"/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+ </a:t>
                      </a:r>
                      <a:r>
                        <a:rPr lang="ru-RU" baseline="0" dirty="0"/>
                        <a:t>быстрый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произвольный доступ (</a:t>
                      </a:r>
                      <a:r>
                        <a:rPr lang="ru-RU" dirty="0"/>
                        <a:t>≈</a:t>
                      </a:r>
                      <a:r>
                        <a:rPr lang="en-US" baseline="0" dirty="0"/>
                        <a:t>75.000 IOPS),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ru-RU" baseline="0" dirty="0"/>
                        <a:t>деградация производительности со временем</a:t>
                      </a:r>
                      <a:r>
                        <a:rPr lang="en-US" baseline="0" dirty="0"/>
                        <a:t>,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ru-RU" baseline="0" dirty="0"/>
                        <a:t>желательна специальной поддержки со стороны ОС, например, </a:t>
                      </a:r>
                      <a:r>
                        <a:rPr lang="en-US" baseline="0" dirty="0"/>
                        <a:t>ATA TRIM.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NVM</a:t>
                      </a:r>
                      <a:r>
                        <a:rPr lang="en-US" baseline="0" dirty="0"/>
                        <a:t> (Non-Volatile Memory)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Память</a:t>
                      </a:r>
                      <a:r>
                        <a:rPr lang="ru-RU" baseline="0" dirty="0"/>
                        <a:t> с произвольным доступом</a:t>
                      </a:r>
                      <a:r>
                        <a:rPr lang="en-US" dirty="0"/>
                        <a:t>, </a:t>
                      </a:r>
                      <a:r>
                        <a:rPr lang="ru-RU" dirty="0"/>
                        <a:t>которая</a:t>
                      </a:r>
                      <a:r>
                        <a:rPr lang="ru-RU" baseline="0" dirty="0"/>
                        <a:t> не стирается при выключении питания.</a:t>
                      </a:r>
                    </a:p>
                    <a:p>
                      <a:r>
                        <a:rPr lang="ru-RU" baseline="0" dirty="0"/>
                        <a:t>+ по скорости сопоставима с </a:t>
                      </a:r>
                      <a:r>
                        <a:rPr lang="en-US" baseline="0" dirty="0"/>
                        <a:t>DRAM,</a:t>
                      </a:r>
                    </a:p>
                    <a:p>
                      <a:r>
                        <a:rPr lang="en-US" baseline="0" dirty="0"/>
                        <a:t>+ </a:t>
                      </a:r>
                      <a:r>
                        <a:rPr lang="ru-RU" baseline="0" dirty="0"/>
                        <a:t>объём – единицы терабайт,</a:t>
                      </a:r>
                    </a:p>
                    <a:p>
                      <a:r>
                        <a:rPr lang="ru-RU" baseline="0" dirty="0"/>
                        <a:t>- пока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разработчики не понимают, как поддержать </a:t>
                      </a:r>
                      <a:r>
                        <a:rPr lang="en-US" baseline="0" dirty="0"/>
                        <a:t>NVM </a:t>
                      </a:r>
                      <a:r>
                        <a:rPr lang="ru-RU" baseline="0" dirty="0"/>
                        <a:t>со стороны ОС</a:t>
                      </a:r>
                      <a:r>
                        <a:rPr lang="en-US" baseline="0" dirty="0"/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5903" y="5947829"/>
            <a:ext cx="3947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IOPS – Input/output Operations Per Second</a:t>
            </a:r>
          </a:p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Данные для </a:t>
            </a:r>
            <a:r>
              <a:rPr lang="en-US" sz="1600" i="1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Intel SSD DC S3700</a:t>
            </a:r>
            <a:endParaRPr lang="ru-RU" sz="16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260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630928"/>
              </p:ext>
            </p:extLst>
          </p:nvPr>
        </p:nvGraphicFramePr>
        <p:xfrm>
          <a:off x="0" y="365762"/>
          <a:ext cx="12192000" cy="57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9212">
                <a:tc>
                  <a:txBody>
                    <a:bodyPr/>
                    <a:lstStyle/>
                    <a:p>
                      <a:r>
                        <a:rPr lang="en-US" sz="3200" dirty="0"/>
                        <a:t>API </a:t>
                      </a:r>
                      <a:r>
                        <a:rPr lang="ru-RU" sz="3200" dirty="0"/>
                        <a:t>для чтения/записи файлов</a:t>
                      </a:r>
                      <a:r>
                        <a:rPr lang="en-US" sz="3200" dirty="0"/>
                        <a:t>: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41838" y="1359128"/>
            <a:ext cx="79083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Надо скрыть от пользователя особенности оборудования и предоставить единообразный способ доступа к данным на</a:t>
            </a:r>
            <a:br>
              <a:rPr lang="ru-RU" sz="2000" dirty="0"/>
            </a:br>
            <a:r>
              <a:rPr lang="ru-RU" sz="2000" dirty="0"/>
              <a:t>разных устройствах.</a:t>
            </a:r>
            <a:br>
              <a:rPr lang="ru-RU" sz="2400" dirty="0"/>
            </a:br>
            <a:br>
              <a:rPr lang="ru-RU" sz="2400" dirty="0"/>
            </a:b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POSIX (Portable Operating System Interface),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Windows,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memory-mapped files.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844912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788020"/>
              </p:ext>
            </p:extLst>
          </p:nvPr>
        </p:nvGraphicFramePr>
        <p:xfrm>
          <a:off x="0" y="365762"/>
          <a:ext cx="6096000" cy="92841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744">
                <a:tc>
                  <a:txBody>
                    <a:bodyPr/>
                    <a:lstStyle/>
                    <a:p>
                      <a:r>
                        <a:rPr lang="en-US" dirty="0"/>
                        <a:t>POSIX Filesystem 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653">
                <a:tc>
                  <a:txBody>
                    <a:bodyPr/>
                    <a:lstStyle/>
                    <a:p>
                      <a:r>
                        <a:rPr lang="ru-RU" dirty="0"/>
                        <a:t>Структура ФС древовидная: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543" y="1471614"/>
            <a:ext cx="14478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016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299261"/>
              </p:ext>
            </p:extLst>
          </p:nvPr>
        </p:nvGraphicFramePr>
        <p:xfrm>
          <a:off x="0" y="365762"/>
          <a:ext cx="12192000" cy="438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744">
                <a:tc>
                  <a:txBody>
                    <a:bodyPr/>
                    <a:lstStyle/>
                    <a:p>
                      <a:r>
                        <a:rPr lang="en-US" dirty="0"/>
                        <a:t>POSIX Filesystem API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 Filesystem 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653">
                <a:tc>
                  <a:txBody>
                    <a:bodyPr/>
                    <a:lstStyle/>
                    <a:p>
                      <a:r>
                        <a:rPr lang="ru-RU" dirty="0"/>
                        <a:t>Структура ФС древовидная: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ФС представляет собой лес, корнями которого являются диски: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71614"/>
            <a:ext cx="3876675" cy="16287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246122"/>
            <a:ext cx="4924425" cy="12096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4543" y="1471614"/>
            <a:ext cx="14478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7104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685682"/>
              </p:ext>
            </p:extLst>
          </p:nvPr>
        </p:nvGraphicFramePr>
        <p:xfrm>
          <a:off x="0" y="365762"/>
          <a:ext cx="12192000" cy="5852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744">
                <a:tc>
                  <a:txBody>
                    <a:bodyPr/>
                    <a:lstStyle/>
                    <a:p>
                      <a:r>
                        <a:rPr lang="en-US" dirty="0"/>
                        <a:t>POSIX Filesystem API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 Filesystem 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653">
                <a:tc>
                  <a:txBody>
                    <a:bodyPr/>
                    <a:lstStyle/>
                    <a:p>
                      <a:r>
                        <a:rPr lang="ru-RU" dirty="0"/>
                        <a:t>Структура ФС древовидная: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ФС представляет собой лес, корнями которого являются диски: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744">
                <a:tc>
                  <a:txBody>
                    <a:bodyPr/>
                    <a:lstStyle/>
                    <a:p>
                      <a:r>
                        <a:rPr lang="en-US" dirty="0"/>
                        <a:t>Filesystem Hierarchy Standard:</a:t>
                      </a:r>
                    </a:p>
                    <a:p>
                      <a:r>
                        <a:rPr lang="en-US" dirty="0"/>
                        <a:t>Linux:</a:t>
                      </a:r>
                    </a:p>
                    <a:p>
                      <a:r>
                        <a:rPr lang="en-US" dirty="0">
                          <a:hlinkClick r:id="rId3"/>
                        </a:rPr>
                        <a:t>http://refspecs.linuxfoundation.org/FHS_2.3/fhs-2.3.pdf</a:t>
                      </a:r>
                      <a:endParaRPr lang="en-US" dirty="0"/>
                    </a:p>
                    <a:p>
                      <a:r>
                        <a:rPr lang="en-US" dirty="0"/>
                        <a:t>FreeBSD: </a:t>
                      </a:r>
                      <a:r>
                        <a:rPr lang="en-US" dirty="0">
                          <a:hlinkClick r:id="rId4"/>
                        </a:rPr>
                        <a:t>https://www.freebsd.org/doc/handbook/dirstructure.html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471614"/>
            <a:ext cx="3876675" cy="16287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246122"/>
            <a:ext cx="4924425" cy="12096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4543" y="1471614"/>
            <a:ext cx="14478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289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818416"/>
              </p:ext>
            </p:extLst>
          </p:nvPr>
        </p:nvGraphicFramePr>
        <p:xfrm>
          <a:off x="0" y="365762"/>
          <a:ext cx="12192000" cy="5852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744">
                <a:tc>
                  <a:txBody>
                    <a:bodyPr/>
                    <a:lstStyle/>
                    <a:p>
                      <a:r>
                        <a:rPr lang="en-US" dirty="0"/>
                        <a:t>POSIX Filesystem API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 Filesystem 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653">
                <a:tc>
                  <a:txBody>
                    <a:bodyPr/>
                    <a:lstStyle/>
                    <a:p>
                      <a:r>
                        <a:rPr lang="ru-RU" dirty="0"/>
                        <a:t>Структура ФС древовидная: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ФС представляет собой лес, корнями которого являются диски: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744">
                <a:tc>
                  <a:txBody>
                    <a:bodyPr/>
                    <a:lstStyle/>
                    <a:p>
                      <a:r>
                        <a:rPr lang="en-US" dirty="0"/>
                        <a:t>Filesystem Hierarchy Standard:</a:t>
                      </a:r>
                    </a:p>
                    <a:p>
                      <a:r>
                        <a:rPr lang="en-US" dirty="0"/>
                        <a:t>Linux:</a:t>
                      </a:r>
                    </a:p>
                    <a:p>
                      <a:r>
                        <a:rPr lang="en-US" dirty="0">
                          <a:hlinkClick r:id="rId3"/>
                        </a:rPr>
                        <a:t>http://refspecs.linuxfoundation.org/FHS_2.3/fhs-2.3.pdf</a:t>
                      </a:r>
                      <a:endParaRPr lang="en-US" dirty="0"/>
                    </a:p>
                    <a:p>
                      <a:r>
                        <a:rPr lang="en-US" dirty="0"/>
                        <a:t>FreeBSD: </a:t>
                      </a:r>
                      <a:r>
                        <a:rPr lang="en-US" dirty="0">
                          <a:hlinkClick r:id="rId4"/>
                        </a:rPr>
                        <a:t>https://www.freebsd.org/doc/handbook/dirstructure.html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\Global??\C:\foo\bar.txt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471614"/>
            <a:ext cx="3876675" cy="16287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246122"/>
            <a:ext cx="4924425" cy="12096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4543" y="1471614"/>
            <a:ext cx="14478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4049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738993"/>
              </p:ext>
            </p:extLst>
          </p:nvPr>
        </p:nvGraphicFramePr>
        <p:xfrm>
          <a:off x="0" y="365762"/>
          <a:ext cx="12192000" cy="431169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744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Проблема</a:t>
                      </a:r>
                      <a:r>
                        <a:rPr lang="ru-RU" baseline="0" dirty="0"/>
                        <a:t> с терминологией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653">
                <a:tc>
                  <a:txBody>
                    <a:bodyPr/>
                    <a:lstStyle/>
                    <a:p>
                      <a:r>
                        <a:rPr lang="ru-RU" dirty="0"/>
                        <a:t>ФС – видимая</a:t>
                      </a:r>
                      <a:r>
                        <a:rPr lang="ru-RU" baseline="0" dirty="0"/>
                        <a:t> пользователю иерархия каталогов и файлов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ФС – механизм</a:t>
                      </a:r>
                      <a:r>
                        <a:rPr lang="ru-RU" baseline="0" dirty="0"/>
                        <a:t> расположения файлов на диске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543" y="1471614"/>
            <a:ext cx="1447800" cy="29146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71614"/>
            <a:ext cx="3876675" cy="1628775"/>
          </a:xfrm>
          <a:prstGeom prst="rect">
            <a:avLst/>
          </a:prstGeom>
        </p:spPr>
      </p:pic>
      <p:sp>
        <p:nvSpPr>
          <p:cNvPr id="15" name="Freeform 14"/>
          <p:cNvSpPr/>
          <p:nvPr/>
        </p:nvSpPr>
        <p:spPr>
          <a:xfrm>
            <a:off x="6870357" y="1911178"/>
            <a:ext cx="518984" cy="272800"/>
          </a:xfrm>
          <a:custGeom>
            <a:avLst/>
            <a:gdLst>
              <a:gd name="connsiteX0" fmla="*/ 518984 w 518984"/>
              <a:gd name="connsiteY0" fmla="*/ 123568 h 272800"/>
              <a:gd name="connsiteX1" fmla="*/ 477794 w 518984"/>
              <a:gd name="connsiteY1" fmla="*/ 90617 h 272800"/>
              <a:gd name="connsiteX2" fmla="*/ 411892 w 518984"/>
              <a:gd name="connsiteY2" fmla="*/ 32952 h 272800"/>
              <a:gd name="connsiteX3" fmla="*/ 337751 w 518984"/>
              <a:gd name="connsiteY3" fmla="*/ 0 h 272800"/>
              <a:gd name="connsiteX4" fmla="*/ 222421 w 518984"/>
              <a:gd name="connsiteY4" fmla="*/ 8238 h 272800"/>
              <a:gd name="connsiteX5" fmla="*/ 181232 w 518984"/>
              <a:gd name="connsiteY5" fmla="*/ 16476 h 272800"/>
              <a:gd name="connsiteX6" fmla="*/ 74140 w 518984"/>
              <a:gd name="connsiteY6" fmla="*/ 24714 h 272800"/>
              <a:gd name="connsiteX7" fmla="*/ 16475 w 518984"/>
              <a:gd name="connsiteY7" fmla="*/ 41190 h 272800"/>
              <a:gd name="connsiteX8" fmla="*/ 0 w 518984"/>
              <a:gd name="connsiteY8" fmla="*/ 65903 h 272800"/>
              <a:gd name="connsiteX9" fmla="*/ 8238 w 518984"/>
              <a:gd name="connsiteY9" fmla="*/ 197708 h 272800"/>
              <a:gd name="connsiteX10" fmla="*/ 16475 w 518984"/>
              <a:gd name="connsiteY10" fmla="*/ 222422 h 272800"/>
              <a:gd name="connsiteX11" fmla="*/ 41189 w 518984"/>
              <a:gd name="connsiteY11" fmla="*/ 230660 h 272800"/>
              <a:gd name="connsiteX12" fmla="*/ 65902 w 518984"/>
              <a:gd name="connsiteY12" fmla="*/ 255373 h 272800"/>
              <a:gd name="connsiteX13" fmla="*/ 90616 w 518984"/>
              <a:gd name="connsiteY13" fmla="*/ 263611 h 272800"/>
              <a:gd name="connsiteX14" fmla="*/ 329513 w 518984"/>
              <a:gd name="connsiteY14" fmla="*/ 271849 h 272800"/>
              <a:gd name="connsiteX15" fmla="*/ 469557 w 518984"/>
              <a:gd name="connsiteY15" fmla="*/ 263611 h 272800"/>
              <a:gd name="connsiteX16" fmla="*/ 494270 w 518984"/>
              <a:gd name="connsiteY16" fmla="*/ 189471 h 272800"/>
              <a:gd name="connsiteX17" fmla="*/ 518984 w 518984"/>
              <a:gd name="connsiteY17" fmla="*/ 123568 h 27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18984" h="272800">
                <a:moveTo>
                  <a:pt x="518984" y="123568"/>
                </a:moveTo>
                <a:cubicBezTo>
                  <a:pt x="505254" y="112584"/>
                  <a:pt x="490227" y="103050"/>
                  <a:pt x="477794" y="90617"/>
                </a:cubicBezTo>
                <a:cubicBezTo>
                  <a:pt x="444154" y="56977"/>
                  <a:pt x="481920" y="56295"/>
                  <a:pt x="411892" y="32952"/>
                </a:cubicBezTo>
                <a:cubicBezTo>
                  <a:pt x="353072" y="13345"/>
                  <a:pt x="376915" y="26109"/>
                  <a:pt x="337751" y="0"/>
                </a:cubicBezTo>
                <a:cubicBezTo>
                  <a:pt x="299308" y="2746"/>
                  <a:pt x="260751" y="4203"/>
                  <a:pt x="222421" y="8238"/>
                </a:cubicBezTo>
                <a:cubicBezTo>
                  <a:pt x="208496" y="9704"/>
                  <a:pt x="195148" y="14930"/>
                  <a:pt x="181232" y="16476"/>
                </a:cubicBezTo>
                <a:cubicBezTo>
                  <a:pt x="145648" y="20430"/>
                  <a:pt x="109837" y="21968"/>
                  <a:pt x="74140" y="24714"/>
                </a:cubicBezTo>
                <a:cubicBezTo>
                  <a:pt x="71987" y="25252"/>
                  <a:pt x="21847" y="36893"/>
                  <a:pt x="16475" y="41190"/>
                </a:cubicBezTo>
                <a:cubicBezTo>
                  <a:pt x="8744" y="47375"/>
                  <a:pt x="5492" y="57665"/>
                  <a:pt x="0" y="65903"/>
                </a:cubicBezTo>
                <a:cubicBezTo>
                  <a:pt x="2746" y="109838"/>
                  <a:pt x="3630" y="153929"/>
                  <a:pt x="8238" y="197708"/>
                </a:cubicBezTo>
                <a:cubicBezTo>
                  <a:pt x="9147" y="206344"/>
                  <a:pt x="10335" y="216282"/>
                  <a:pt x="16475" y="222422"/>
                </a:cubicBezTo>
                <a:cubicBezTo>
                  <a:pt x="22615" y="228562"/>
                  <a:pt x="32951" y="227914"/>
                  <a:pt x="41189" y="230660"/>
                </a:cubicBezTo>
                <a:cubicBezTo>
                  <a:pt x="49427" y="238898"/>
                  <a:pt x="56209" y="248911"/>
                  <a:pt x="65902" y="255373"/>
                </a:cubicBezTo>
                <a:cubicBezTo>
                  <a:pt x="73127" y="260190"/>
                  <a:pt x="81949" y="263069"/>
                  <a:pt x="90616" y="263611"/>
                </a:cubicBezTo>
                <a:cubicBezTo>
                  <a:pt x="170140" y="268581"/>
                  <a:pt x="249881" y="269103"/>
                  <a:pt x="329513" y="271849"/>
                </a:cubicBezTo>
                <a:cubicBezTo>
                  <a:pt x="376194" y="269103"/>
                  <a:pt x="425678" y="279777"/>
                  <a:pt x="469557" y="263611"/>
                </a:cubicBezTo>
                <a:cubicBezTo>
                  <a:pt x="534001" y="239868"/>
                  <a:pt x="457928" y="213699"/>
                  <a:pt x="494270" y="189471"/>
                </a:cubicBezTo>
                <a:lnTo>
                  <a:pt x="518984" y="123568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Freeform 15"/>
          <p:cNvSpPr/>
          <p:nvPr/>
        </p:nvSpPr>
        <p:spPr>
          <a:xfrm>
            <a:off x="6853881" y="2339546"/>
            <a:ext cx="700387" cy="230659"/>
          </a:xfrm>
          <a:custGeom>
            <a:avLst/>
            <a:gdLst>
              <a:gd name="connsiteX0" fmla="*/ 700216 w 700387"/>
              <a:gd name="connsiteY0" fmla="*/ 90616 h 230659"/>
              <a:gd name="connsiteX1" fmla="*/ 675503 w 700387"/>
              <a:gd name="connsiteY1" fmla="*/ 49427 h 230659"/>
              <a:gd name="connsiteX2" fmla="*/ 593124 w 700387"/>
              <a:gd name="connsiteY2" fmla="*/ 24713 h 230659"/>
              <a:gd name="connsiteX3" fmla="*/ 502508 w 700387"/>
              <a:gd name="connsiteY3" fmla="*/ 0 h 230659"/>
              <a:gd name="connsiteX4" fmla="*/ 247135 w 700387"/>
              <a:gd name="connsiteY4" fmla="*/ 8238 h 230659"/>
              <a:gd name="connsiteX5" fmla="*/ 205946 w 700387"/>
              <a:gd name="connsiteY5" fmla="*/ 16476 h 230659"/>
              <a:gd name="connsiteX6" fmla="*/ 74141 w 700387"/>
              <a:gd name="connsiteY6" fmla="*/ 24713 h 230659"/>
              <a:gd name="connsiteX7" fmla="*/ 16476 w 700387"/>
              <a:gd name="connsiteY7" fmla="*/ 41189 h 230659"/>
              <a:gd name="connsiteX8" fmla="*/ 0 w 700387"/>
              <a:gd name="connsiteY8" fmla="*/ 65903 h 230659"/>
              <a:gd name="connsiteX9" fmla="*/ 8238 w 700387"/>
              <a:gd name="connsiteY9" fmla="*/ 181232 h 230659"/>
              <a:gd name="connsiteX10" fmla="*/ 49427 w 700387"/>
              <a:gd name="connsiteY10" fmla="*/ 214184 h 230659"/>
              <a:gd name="connsiteX11" fmla="*/ 197708 w 700387"/>
              <a:gd name="connsiteY11" fmla="*/ 222422 h 230659"/>
              <a:gd name="connsiteX12" fmla="*/ 428368 w 700387"/>
              <a:gd name="connsiteY12" fmla="*/ 230659 h 230659"/>
              <a:gd name="connsiteX13" fmla="*/ 659027 w 700387"/>
              <a:gd name="connsiteY13" fmla="*/ 222422 h 230659"/>
              <a:gd name="connsiteX14" fmla="*/ 667265 w 700387"/>
              <a:gd name="connsiteY14" fmla="*/ 197708 h 230659"/>
              <a:gd name="connsiteX15" fmla="*/ 683741 w 700387"/>
              <a:gd name="connsiteY15" fmla="*/ 172995 h 230659"/>
              <a:gd name="connsiteX16" fmla="*/ 700216 w 700387"/>
              <a:gd name="connsiteY16" fmla="*/ 90616 h 230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00387" h="230659">
                <a:moveTo>
                  <a:pt x="700216" y="90616"/>
                </a:moveTo>
                <a:cubicBezTo>
                  <a:pt x="698843" y="70021"/>
                  <a:pt x="685923" y="61584"/>
                  <a:pt x="675503" y="49427"/>
                </a:cubicBezTo>
                <a:cubicBezTo>
                  <a:pt x="653739" y="24036"/>
                  <a:pt x="623121" y="30712"/>
                  <a:pt x="593124" y="24713"/>
                </a:cubicBezTo>
                <a:cubicBezTo>
                  <a:pt x="546667" y="15422"/>
                  <a:pt x="538016" y="11836"/>
                  <a:pt x="502508" y="0"/>
                </a:cubicBezTo>
                <a:cubicBezTo>
                  <a:pt x="417384" y="2746"/>
                  <a:pt x="332172" y="3514"/>
                  <a:pt x="247135" y="8238"/>
                </a:cubicBezTo>
                <a:cubicBezTo>
                  <a:pt x="233155" y="9015"/>
                  <a:pt x="219885" y="15149"/>
                  <a:pt x="205946" y="16476"/>
                </a:cubicBezTo>
                <a:cubicBezTo>
                  <a:pt x="162124" y="20649"/>
                  <a:pt x="118076" y="21967"/>
                  <a:pt x="74141" y="24713"/>
                </a:cubicBezTo>
                <a:cubicBezTo>
                  <a:pt x="71988" y="25251"/>
                  <a:pt x="21848" y="36891"/>
                  <a:pt x="16476" y="41189"/>
                </a:cubicBezTo>
                <a:cubicBezTo>
                  <a:pt x="8745" y="47374"/>
                  <a:pt x="5492" y="57665"/>
                  <a:pt x="0" y="65903"/>
                </a:cubicBezTo>
                <a:cubicBezTo>
                  <a:pt x="2746" y="104346"/>
                  <a:pt x="1540" y="143278"/>
                  <a:pt x="8238" y="181232"/>
                </a:cubicBezTo>
                <a:cubicBezTo>
                  <a:pt x="11945" y="202237"/>
                  <a:pt x="30745" y="212405"/>
                  <a:pt x="49427" y="214184"/>
                </a:cubicBezTo>
                <a:cubicBezTo>
                  <a:pt x="98707" y="218877"/>
                  <a:pt x="148251" y="220272"/>
                  <a:pt x="197708" y="222422"/>
                </a:cubicBezTo>
                <a:lnTo>
                  <a:pt x="428368" y="230659"/>
                </a:lnTo>
                <a:cubicBezTo>
                  <a:pt x="505254" y="227913"/>
                  <a:pt x="582813" y="232934"/>
                  <a:pt x="659027" y="222422"/>
                </a:cubicBezTo>
                <a:cubicBezTo>
                  <a:pt x="667629" y="221236"/>
                  <a:pt x="663382" y="205475"/>
                  <a:pt x="667265" y="197708"/>
                </a:cubicBezTo>
                <a:cubicBezTo>
                  <a:pt x="671693" y="188853"/>
                  <a:pt x="678249" y="181233"/>
                  <a:pt x="683741" y="172995"/>
                </a:cubicBezTo>
                <a:cubicBezTo>
                  <a:pt x="694583" y="140466"/>
                  <a:pt x="701589" y="111211"/>
                  <a:pt x="700216" y="90616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7940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086562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054570"/>
              </p:ext>
            </p:extLst>
          </p:nvPr>
        </p:nvGraphicFramePr>
        <p:xfrm>
          <a:off x="0" y="1524000"/>
          <a:ext cx="7463481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63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400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4000" dirty="0"/>
                        <a:t>сохранять</a:t>
                      </a:r>
                      <a:r>
                        <a:rPr lang="ru-RU" sz="4000" baseline="0" dirty="0"/>
                        <a:t> </a:t>
                      </a:r>
                      <a:r>
                        <a:rPr lang="ru-RU" sz="4000" dirty="0"/>
                        <a:t>данные</a:t>
                      </a:r>
                      <a:endParaRPr 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700601"/>
              </p:ext>
            </p:extLst>
          </p:nvPr>
        </p:nvGraphicFramePr>
        <p:xfrm>
          <a:off x="0" y="365761"/>
          <a:ext cx="12192000" cy="57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1">
                <a:tc>
                  <a:txBody>
                    <a:bodyPr/>
                    <a:lstStyle/>
                    <a:p>
                      <a:r>
                        <a:rPr lang="ru-RU" sz="3200" dirty="0"/>
                        <a:t>Что мы хотим от ФС: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693" y="1524000"/>
            <a:ext cx="5943600" cy="723900"/>
          </a:xfrm>
          <a:prstGeom prst="rect">
            <a:avLst/>
          </a:prstGeom>
        </p:spPr>
      </p:pic>
      <p:sp>
        <p:nvSpPr>
          <p:cNvPr id="3" name="Up Arrow 2"/>
          <p:cNvSpPr/>
          <p:nvPr/>
        </p:nvSpPr>
        <p:spPr>
          <a:xfrm>
            <a:off x="7463481" y="2306595"/>
            <a:ext cx="420130" cy="6837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6088176" y="3153202"/>
            <a:ext cx="3170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Если файлов тысячи, то</a:t>
            </a:r>
            <a:br>
              <a:rPr lang="ru-RU" dirty="0"/>
            </a:br>
            <a:r>
              <a:rPr lang="ru-RU" dirty="0"/>
              <a:t>список становится неудобным</a:t>
            </a:r>
          </a:p>
        </p:txBody>
      </p:sp>
    </p:spTree>
    <p:extLst>
      <p:ext uri="{BB962C8B-B14F-4D97-AF65-F5344CB8AC3E}">
        <p14:creationId xmlns:p14="http://schemas.microsoft.com/office/powerpoint/2010/main" val="38568309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353550"/>
              </p:ext>
            </p:extLst>
          </p:nvPr>
        </p:nvGraphicFramePr>
        <p:xfrm>
          <a:off x="0" y="365761"/>
          <a:ext cx="12192000" cy="828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Обзор-напоминание</a:t>
                      </a:r>
                      <a:r>
                        <a:rPr lang="ru-RU" sz="2400" baseline="0" dirty="0"/>
                        <a:t> о </a:t>
                      </a:r>
                      <a:r>
                        <a:rPr lang="en-US" sz="2400" baseline="0" dirty="0"/>
                        <a:t>POSIX Filesystem API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open(path,</a:t>
                      </a:r>
                      <a:r>
                        <a:rPr lang="en-US" baseline="0" dirty="0"/>
                        <a:t> flags, mode</a:t>
                      </a:r>
                      <a:r>
                        <a:rPr lang="en-US" dirty="0"/>
                        <a:t>) / close(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8653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096442"/>
              </p:ext>
            </p:extLst>
          </p:nvPr>
        </p:nvGraphicFramePr>
        <p:xfrm>
          <a:off x="0" y="365761"/>
          <a:ext cx="12192000" cy="2016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Обзор-напоминание</a:t>
                      </a:r>
                      <a:r>
                        <a:rPr lang="ru-RU" sz="2400" baseline="0" dirty="0"/>
                        <a:t> о </a:t>
                      </a:r>
                      <a:r>
                        <a:rPr lang="en-US" sz="2400" baseline="0" dirty="0"/>
                        <a:t>POSIX Filesystem API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open(path,</a:t>
                      </a:r>
                      <a:r>
                        <a:rPr lang="en-US" baseline="0" dirty="0"/>
                        <a:t> flags, mode</a:t>
                      </a:r>
                      <a:r>
                        <a:rPr lang="en-US" dirty="0"/>
                        <a:t>) / close(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O_CREAT,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O_EXCL,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O_NOATIME,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O_CLOEXEC.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3656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238823"/>
              </p:ext>
            </p:extLst>
          </p:nvPr>
        </p:nvGraphicFramePr>
        <p:xfrm>
          <a:off x="0" y="365761"/>
          <a:ext cx="12192000" cy="1198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Обзор-напоминание</a:t>
                      </a:r>
                      <a:r>
                        <a:rPr lang="ru-RU" sz="2400" baseline="0" dirty="0"/>
                        <a:t> о </a:t>
                      </a:r>
                      <a:r>
                        <a:rPr lang="en-US" sz="2400" baseline="0" dirty="0"/>
                        <a:t>POSIX Filesystem API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open(path,</a:t>
                      </a:r>
                      <a:r>
                        <a:rPr lang="en-US" baseline="0" dirty="0"/>
                        <a:t> flags, mode</a:t>
                      </a:r>
                      <a:r>
                        <a:rPr lang="en-US" dirty="0"/>
                        <a:t>) / close(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</a:t>
                      </a:r>
                      <a:r>
                        <a:rPr lang="en-US" dirty="0" err="1"/>
                        <a:t>mkdir</a:t>
                      </a:r>
                      <a:r>
                        <a:rPr lang="en-US" dirty="0"/>
                        <a:t>(path, flags) / </a:t>
                      </a:r>
                      <a:r>
                        <a:rPr lang="en-US" dirty="0" err="1"/>
                        <a:t>rmdir</a:t>
                      </a:r>
                      <a:r>
                        <a:rPr lang="en-US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967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014689"/>
              </p:ext>
            </p:extLst>
          </p:nvPr>
        </p:nvGraphicFramePr>
        <p:xfrm>
          <a:off x="0" y="365761"/>
          <a:ext cx="12192000" cy="1569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Обзор-напоминание</a:t>
                      </a:r>
                      <a:r>
                        <a:rPr lang="ru-RU" sz="2400" baseline="0" dirty="0"/>
                        <a:t> о </a:t>
                      </a:r>
                      <a:r>
                        <a:rPr lang="en-US" sz="2400" baseline="0" dirty="0"/>
                        <a:t>POSIX Filesystem API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open(path,</a:t>
                      </a:r>
                      <a:r>
                        <a:rPr lang="en-US" baseline="0" dirty="0"/>
                        <a:t> flags, mode</a:t>
                      </a:r>
                      <a:r>
                        <a:rPr lang="en-US" dirty="0"/>
                        <a:t>) / close(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</a:t>
                      </a:r>
                      <a:r>
                        <a:rPr lang="en-US" dirty="0" err="1"/>
                        <a:t>mkdir</a:t>
                      </a:r>
                      <a:r>
                        <a:rPr lang="en-US" dirty="0"/>
                        <a:t>(path, flags) / </a:t>
                      </a:r>
                      <a:r>
                        <a:rPr lang="en-US" dirty="0" err="1"/>
                        <a:t>rmdir</a:t>
                      </a:r>
                      <a:r>
                        <a:rPr lang="en-US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chdir</a:t>
                      </a:r>
                      <a:r>
                        <a:rPr lang="en-US" baseline="0" dirty="0"/>
                        <a:t>(path), </a:t>
                      </a:r>
                      <a:r>
                        <a:rPr lang="en-US" baseline="0" dirty="0" err="1"/>
                        <a:t>chroot</a:t>
                      </a:r>
                      <a:r>
                        <a:rPr lang="en-US" baseline="0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34111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128183"/>
              </p:ext>
            </p:extLst>
          </p:nvPr>
        </p:nvGraphicFramePr>
        <p:xfrm>
          <a:off x="0" y="365761"/>
          <a:ext cx="12192000" cy="2758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Обзор-напоминание</a:t>
                      </a:r>
                      <a:r>
                        <a:rPr lang="ru-RU" sz="2400" baseline="0" dirty="0"/>
                        <a:t> о </a:t>
                      </a:r>
                      <a:r>
                        <a:rPr lang="en-US" sz="2400" baseline="0" dirty="0"/>
                        <a:t>POSIX Filesystem API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open(path,</a:t>
                      </a:r>
                      <a:r>
                        <a:rPr lang="en-US" baseline="0" dirty="0"/>
                        <a:t> flags, mode</a:t>
                      </a:r>
                      <a:r>
                        <a:rPr lang="en-US" dirty="0"/>
                        <a:t>) / close(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</a:t>
                      </a:r>
                      <a:r>
                        <a:rPr lang="en-US" dirty="0" err="1"/>
                        <a:t>mkdir</a:t>
                      </a:r>
                      <a:r>
                        <a:rPr lang="en-US" dirty="0"/>
                        <a:t>(path, flags) / </a:t>
                      </a:r>
                      <a:r>
                        <a:rPr lang="en-US" dirty="0" err="1"/>
                        <a:t>rmdir</a:t>
                      </a:r>
                      <a:r>
                        <a:rPr lang="en-US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chdir</a:t>
                      </a:r>
                      <a:r>
                        <a:rPr lang="en-US" baseline="0" dirty="0"/>
                        <a:t>(path), </a:t>
                      </a:r>
                      <a:r>
                        <a:rPr lang="en-US" baseline="0" dirty="0" err="1"/>
                        <a:t>chroot</a:t>
                      </a:r>
                      <a:r>
                        <a:rPr lang="en-US" baseline="0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 </a:t>
                      </a:r>
                      <a:r>
                        <a:rPr lang="en-US" dirty="0" err="1"/>
                        <a:t>openat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dirfd</a:t>
                      </a:r>
                      <a:r>
                        <a:rPr lang="en-US" dirty="0"/>
                        <a:t>, path, flags) / </a:t>
                      </a:r>
                      <a:r>
                        <a:rPr lang="en-US" dirty="0" err="1"/>
                        <a:t>mkdirat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rmdirat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etc</a:t>
                      </a:r>
                      <a:endParaRPr lang="en-US" dirty="0"/>
                    </a:p>
                    <a:p>
                      <a:endParaRPr lang="ru-RU" dirty="0"/>
                    </a:p>
                    <a:p>
                      <a:r>
                        <a:rPr lang="ru-RU" dirty="0"/>
                        <a:t>Параметр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 err="1"/>
                        <a:t>dirfd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играет роль рабочего каталога для данного вызова. Выгода: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???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23519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0" y="365761"/>
          <a:ext cx="12192000" cy="3307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Обзор-напоминание</a:t>
                      </a:r>
                      <a:r>
                        <a:rPr lang="ru-RU" sz="2400" baseline="0" dirty="0"/>
                        <a:t> о </a:t>
                      </a:r>
                      <a:r>
                        <a:rPr lang="en-US" sz="2400" baseline="0" dirty="0"/>
                        <a:t>POSIX Filesystem API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open(path,</a:t>
                      </a:r>
                      <a:r>
                        <a:rPr lang="en-US" baseline="0" dirty="0"/>
                        <a:t> flags, mode</a:t>
                      </a:r>
                      <a:r>
                        <a:rPr lang="en-US" dirty="0"/>
                        <a:t>) / close(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</a:t>
                      </a:r>
                      <a:r>
                        <a:rPr lang="en-US" dirty="0" err="1"/>
                        <a:t>mkdir</a:t>
                      </a:r>
                      <a:r>
                        <a:rPr lang="en-US" dirty="0"/>
                        <a:t>(path, flags) / </a:t>
                      </a:r>
                      <a:r>
                        <a:rPr lang="en-US" dirty="0" err="1"/>
                        <a:t>rmdir</a:t>
                      </a:r>
                      <a:r>
                        <a:rPr lang="en-US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chdir</a:t>
                      </a:r>
                      <a:r>
                        <a:rPr lang="en-US" baseline="0" dirty="0"/>
                        <a:t>(path), </a:t>
                      </a:r>
                      <a:r>
                        <a:rPr lang="en-US" baseline="0" dirty="0" err="1"/>
                        <a:t>chroot</a:t>
                      </a:r>
                      <a:r>
                        <a:rPr lang="en-US" baseline="0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 </a:t>
                      </a:r>
                      <a:r>
                        <a:rPr lang="en-US" dirty="0" err="1"/>
                        <a:t>openat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dirfd</a:t>
                      </a:r>
                      <a:r>
                        <a:rPr lang="en-US" dirty="0"/>
                        <a:t>, path, flags) / </a:t>
                      </a:r>
                      <a:r>
                        <a:rPr lang="en-US" dirty="0" err="1"/>
                        <a:t>mkdirat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rmdirat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etc</a:t>
                      </a:r>
                      <a:endParaRPr lang="en-US" dirty="0"/>
                    </a:p>
                    <a:p>
                      <a:endParaRPr lang="ru-RU" dirty="0"/>
                    </a:p>
                    <a:p>
                      <a:r>
                        <a:rPr lang="ru-RU" dirty="0"/>
                        <a:t>Параметр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 err="1"/>
                        <a:t>dirfd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играет роль рабочего каталога для данного вызова. Выгода: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решает проблему гонок с </a:t>
                      </a:r>
                      <a:r>
                        <a:rPr lang="en-US" baseline="0" dirty="0" err="1"/>
                        <a:t>chdir</a:t>
                      </a:r>
                      <a:r>
                        <a:rPr lang="en-US" baseline="0" dirty="0"/>
                        <a:t>(),</a:t>
                      </a:r>
                      <a:endParaRPr lang="ru-RU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рабочие каталоги для потоков, а не всего процесса,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меньше работы про обходу пути.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46860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258609"/>
              </p:ext>
            </p:extLst>
          </p:nvPr>
        </p:nvGraphicFramePr>
        <p:xfrm>
          <a:off x="0" y="365761"/>
          <a:ext cx="12192000" cy="2311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Обзор-напоминание</a:t>
                      </a:r>
                      <a:r>
                        <a:rPr lang="ru-RU" sz="2400" baseline="0" dirty="0"/>
                        <a:t> о </a:t>
                      </a:r>
                      <a:r>
                        <a:rPr lang="en-US" sz="2400" baseline="0" dirty="0"/>
                        <a:t>POSIX Filesystem API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open(path,</a:t>
                      </a:r>
                      <a:r>
                        <a:rPr lang="en-US" baseline="0" dirty="0"/>
                        <a:t> flags, mode</a:t>
                      </a:r>
                      <a:r>
                        <a:rPr lang="en-US" dirty="0"/>
                        <a:t>) / close(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</a:t>
                      </a:r>
                      <a:r>
                        <a:rPr lang="en-US" dirty="0" err="1"/>
                        <a:t>mkdir</a:t>
                      </a:r>
                      <a:r>
                        <a:rPr lang="en-US" dirty="0"/>
                        <a:t>(path, flags) / </a:t>
                      </a:r>
                      <a:r>
                        <a:rPr lang="en-US" dirty="0" err="1"/>
                        <a:t>rmdir</a:t>
                      </a:r>
                      <a:r>
                        <a:rPr lang="en-US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chdir</a:t>
                      </a:r>
                      <a:r>
                        <a:rPr lang="en-US" baseline="0" dirty="0"/>
                        <a:t>(path), </a:t>
                      </a:r>
                      <a:r>
                        <a:rPr lang="en-US" baseline="0" dirty="0" err="1"/>
                        <a:t>chroot</a:t>
                      </a:r>
                      <a:r>
                        <a:rPr lang="en-US" baseline="0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 </a:t>
                      </a:r>
                      <a:r>
                        <a:rPr lang="en-US" dirty="0" err="1"/>
                        <a:t>openat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dirfd</a:t>
                      </a:r>
                      <a:r>
                        <a:rPr lang="en-US" dirty="0"/>
                        <a:t>, path, flags) / </a:t>
                      </a:r>
                      <a:r>
                        <a:rPr lang="en-US" dirty="0" err="1"/>
                        <a:t>mkdirat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rmdirat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etc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 </a:t>
                      </a:r>
                      <a:r>
                        <a:rPr lang="en-US" dirty="0" err="1"/>
                        <a:t>symlink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readlink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92762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30361"/>
              </p:ext>
            </p:extLst>
          </p:nvPr>
        </p:nvGraphicFramePr>
        <p:xfrm>
          <a:off x="0" y="365761"/>
          <a:ext cx="12192000" cy="3774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Обзор-напоминание</a:t>
                      </a:r>
                      <a:r>
                        <a:rPr lang="ru-RU" sz="2400" baseline="0" dirty="0"/>
                        <a:t> о </a:t>
                      </a:r>
                      <a:r>
                        <a:rPr lang="en-US" sz="2400" baseline="0" dirty="0"/>
                        <a:t>POSIX Filesystem API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open(path,</a:t>
                      </a:r>
                      <a:r>
                        <a:rPr lang="en-US" baseline="0" dirty="0"/>
                        <a:t> flags, mode</a:t>
                      </a:r>
                      <a:r>
                        <a:rPr lang="en-US" dirty="0"/>
                        <a:t>) / close(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</a:t>
                      </a:r>
                      <a:r>
                        <a:rPr lang="en-US" dirty="0" err="1"/>
                        <a:t>mkdir</a:t>
                      </a:r>
                      <a:r>
                        <a:rPr lang="en-US" dirty="0"/>
                        <a:t>(path, flags) / </a:t>
                      </a:r>
                      <a:r>
                        <a:rPr lang="en-US" dirty="0" err="1"/>
                        <a:t>rmdir</a:t>
                      </a:r>
                      <a:r>
                        <a:rPr lang="en-US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chdir</a:t>
                      </a:r>
                      <a:r>
                        <a:rPr lang="en-US" baseline="0" dirty="0"/>
                        <a:t>(path), </a:t>
                      </a:r>
                      <a:r>
                        <a:rPr lang="en-US" baseline="0" dirty="0" err="1"/>
                        <a:t>chroot</a:t>
                      </a:r>
                      <a:r>
                        <a:rPr lang="en-US" baseline="0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 </a:t>
                      </a:r>
                      <a:r>
                        <a:rPr lang="en-US" dirty="0" err="1"/>
                        <a:t>openat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dirfd</a:t>
                      </a:r>
                      <a:r>
                        <a:rPr lang="en-US" dirty="0"/>
                        <a:t>, path, flags) / </a:t>
                      </a:r>
                      <a:r>
                        <a:rPr lang="en-US" dirty="0" err="1"/>
                        <a:t>mkdirat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rmdirat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etc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 </a:t>
                      </a:r>
                      <a:r>
                        <a:rPr lang="en-US" dirty="0" err="1"/>
                        <a:t>symlink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readlink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6. link() / unlink()</a:t>
                      </a:r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В </a:t>
                      </a:r>
                      <a:r>
                        <a:rPr lang="en-US" dirty="0"/>
                        <a:t>POSIX </a:t>
                      </a:r>
                      <a:r>
                        <a:rPr lang="ru-RU" dirty="0"/>
                        <a:t>файлы и имена существуют отдельно друг от друга. Возможны ситуации: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файл имеет несколько имён,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файл не имеет ни одного имени.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22987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653987"/>
              </p:ext>
            </p:extLst>
          </p:nvPr>
        </p:nvGraphicFramePr>
        <p:xfrm>
          <a:off x="0" y="365761"/>
          <a:ext cx="12192000" cy="4323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Обзор-напоминание</a:t>
                      </a:r>
                      <a:r>
                        <a:rPr lang="ru-RU" sz="2400" baseline="0" dirty="0"/>
                        <a:t> о </a:t>
                      </a:r>
                      <a:r>
                        <a:rPr lang="en-US" sz="2400" baseline="0" dirty="0"/>
                        <a:t>POSIX Filesystem API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open(path,</a:t>
                      </a:r>
                      <a:r>
                        <a:rPr lang="en-US" baseline="0" dirty="0"/>
                        <a:t> flags, mode</a:t>
                      </a:r>
                      <a:r>
                        <a:rPr lang="en-US" dirty="0"/>
                        <a:t>) / close(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</a:t>
                      </a:r>
                      <a:r>
                        <a:rPr lang="en-US" dirty="0" err="1"/>
                        <a:t>mkdir</a:t>
                      </a:r>
                      <a:r>
                        <a:rPr lang="en-US" dirty="0"/>
                        <a:t>(path, flags) / </a:t>
                      </a:r>
                      <a:r>
                        <a:rPr lang="en-US" dirty="0" err="1"/>
                        <a:t>rmdir</a:t>
                      </a:r>
                      <a:r>
                        <a:rPr lang="en-US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chdir</a:t>
                      </a:r>
                      <a:r>
                        <a:rPr lang="en-US" baseline="0" dirty="0"/>
                        <a:t>(path), </a:t>
                      </a:r>
                      <a:r>
                        <a:rPr lang="en-US" baseline="0" dirty="0" err="1"/>
                        <a:t>chroot</a:t>
                      </a:r>
                      <a:r>
                        <a:rPr lang="en-US" baseline="0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 </a:t>
                      </a:r>
                      <a:r>
                        <a:rPr lang="en-US" dirty="0" err="1"/>
                        <a:t>openat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dirfd</a:t>
                      </a:r>
                      <a:r>
                        <a:rPr lang="en-US" dirty="0"/>
                        <a:t>, path, flags) / </a:t>
                      </a:r>
                      <a:r>
                        <a:rPr lang="en-US" dirty="0" err="1"/>
                        <a:t>mkdirat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rmdirat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etc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 </a:t>
                      </a:r>
                      <a:r>
                        <a:rPr lang="en-US" dirty="0" err="1"/>
                        <a:t>symlink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readlink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6. link() / unlink()</a:t>
                      </a:r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В </a:t>
                      </a:r>
                      <a:r>
                        <a:rPr lang="en-US" dirty="0"/>
                        <a:t>POSIX </a:t>
                      </a:r>
                      <a:r>
                        <a:rPr lang="ru-RU" dirty="0"/>
                        <a:t>файлы и имена существуют отдельно друг от друга. Возможны ситуации: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файл имеет несколько имён,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файл не имеет ни одного имени</a:t>
                      </a:r>
                      <a:r>
                        <a:rPr lang="en-US" dirty="0"/>
                        <a:t>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open(O_TMPFILE)</a:t>
                      </a:r>
                      <a:r>
                        <a:rPr lang="ru-RU" baseline="0" dirty="0"/>
                        <a:t> создаёт файл, у которого изначально нет имени</a:t>
                      </a:r>
                      <a:r>
                        <a:rPr lang="en-US" dirty="0"/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25826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181152"/>
              </p:ext>
            </p:extLst>
          </p:nvPr>
        </p:nvGraphicFramePr>
        <p:xfrm>
          <a:off x="0" y="365761"/>
          <a:ext cx="12192000" cy="4419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Обзор-напоминание</a:t>
                      </a:r>
                      <a:r>
                        <a:rPr lang="ru-RU" sz="2400" baseline="0" dirty="0"/>
                        <a:t> о </a:t>
                      </a:r>
                      <a:r>
                        <a:rPr lang="en-US" sz="2400" baseline="0" dirty="0"/>
                        <a:t>POSIX Filesystem API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open(path,</a:t>
                      </a:r>
                      <a:r>
                        <a:rPr lang="en-US" baseline="0" dirty="0"/>
                        <a:t> flags, mode</a:t>
                      </a:r>
                      <a:r>
                        <a:rPr lang="en-US" dirty="0"/>
                        <a:t>) / close(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</a:t>
                      </a:r>
                      <a:r>
                        <a:rPr lang="en-US" dirty="0" err="1"/>
                        <a:t>mkdir</a:t>
                      </a:r>
                      <a:r>
                        <a:rPr lang="en-US" dirty="0"/>
                        <a:t>(path, flags) / </a:t>
                      </a:r>
                      <a:r>
                        <a:rPr lang="en-US" dirty="0" err="1"/>
                        <a:t>rmdir</a:t>
                      </a:r>
                      <a:r>
                        <a:rPr lang="en-US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chdir</a:t>
                      </a:r>
                      <a:r>
                        <a:rPr lang="en-US" baseline="0" dirty="0"/>
                        <a:t>(path), </a:t>
                      </a:r>
                      <a:r>
                        <a:rPr lang="en-US" baseline="0" dirty="0" err="1"/>
                        <a:t>chroot</a:t>
                      </a:r>
                      <a:r>
                        <a:rPr lang="en-US" baseline="0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 </a:t>
                      </a:r>
                      <a:r>
                        <a:rPr lang="en-US" dirty="0" err="1"/>
                        <a:t>openat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dirfd</a:t>
                      </a:r>
                      <a:r>
                        <a:rPr lang="en-US" dirty="0"/>
                        <a:t>, path, flags) / </a:t>
                      </a:r>
                      <a:r>
                        <a:rPr lang="en-US" dirty="0" err="1"/>
                        <a:t>mkdirat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rmdirat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etc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 </a:t>
                      </a:r>
                      <a:r>
                        <a:rPr lang="en-US" dirty="0" err="1"/>
                        <a:t>symlink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readlink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6. link() / unlink()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7. </a:t>
                      </a:r>
                      <a:r>
                        <a:rPr lang="ru-RU" dirty="0"/>
                        <a:t>Специальные</a:t>
                      </a:r>
                      <a:r>
                        <a:rPr lang="ru-RU" baseline="0" dirty="0"/>
                        <a:t> файлы:</a:t>
                      </a:r>
                      <a:endParaRPr lang="en-US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directory,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character</a:t>
                      </a:r>
                      <a:r>
                        <a:rPr lang="en-US" baseline="0" dirty="0"/>
                        <a:t> devices,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block devices,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pipes,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err="1"/>
                        <a:t>unix</a:t>
                      </a:r>
                      <a:r>
                        <a:rPr lang="en-US" baseline="0" dirty="0"/>
                        <a:t> domain sockets.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008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086562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039562"/>
              </p:ext>
            </p:extLst>
          </p:nvPr>
        </p:nvGraphicFramePr>
        <p:xfrm>
          <a:off x="0" y="1524000"/>
          <a:ext cx="7463481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63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400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4000" dirty="0"/>
                        <a:t>сохранять</a:t>
                      </a:r>
                      <a:r>
                        <a:rPr lang="ru-RU" sz="4000" baseline="0" dirty="0"/>
                        <a:t> </a:t>
                      </a:r>
                      <a:r>
                        <a:rPr lang="ru-RU" sz="4000" dirty="0"/>
                        <a:t>данные</a:t>
                      </a:r>
                      <a:r>
                        <a:rPr lang="en-US" sz="4000" dirty="0"/>
                        <a:t>,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4000" dirty="0"/>
                        <a:t>упорядочивать их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700601"/>
              </p:ext>
            </p:extLst>
          </p:nvPr>
        </p:nvGraphicFramePr>
        <p:xfrm>
          <a:off x="0" y="365761"/>
          <a:ext cx="12192000" cy="57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1">
                <a:tc>
                  <a:txBody>
                    <a:bodyPr/>
                    <a:lstStyle/>
                    <a:p>
                      <a:r>
                        <a:rPr lang="ru-RU" sz="3200" dirty="0"/>
                        <a:t>Что мы хотим от ФС: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6152" y="1524000"/>
            <a:ext cx="211455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958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614311"/>
              </p:ext>
            </p:extLst>
          </p:nvPr>
        </p:nvGraphicFramePr>
        <p:xfrm>
          <a:off x="0" y="365761"/>
          <a:ext cx="12192000" cy="3423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Обзор-напоминание</a:t>
                      </a:r>
                      <a:r>
                        <a:rPr lang="ru-RU" sz="2400" baseline="0" dirty="0"/>
                        <a:t> о </a:t>
                      </a:r>
                      <a:r>
                        <a:rPr lang="en-US" sz="2400" baseline="0" dirty="0"/>
                        <a:t>POSIX Filesystem API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open(path,</a:t>
                      </a:r>
                      <a:r>
                        <a:rPr lang="en-US" baseline="0" dirty="0"/>
                        <a:t> flags, mode</a:t>
                      </a:r>
                      <a:r>
                        <a:rPr lang="en-US" dirty="0"/>
                        <a:t>) / close(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</a:t>
                      </a:r>
                      <a:r>
                        <a:rPr lang="en-US" dirty="0" err="1"/>
                        <a:t>mkdir</a:t>
                      </a:r>
                      <a:r>
                        <a:rPr lang="en-US" dirty="0"/>
                        <a:t>(path, flags) / </a:t>
                      </a:r>
                      <a:r>
                        <a:rPr lang="en-US" dirty="0" err="1"/>
                        <a:t>rmdir</a:t>
                      </a:r>
                      <a:r>
                        <a:rPr lang="en-US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chdir</a:t>
                      </a:r>
                      <a:r>
                        <a:rPr lang="en-US" baseline="0" dirty="0"/>
                        <a:t>(path), </a:t>
                      </a:r>
                      <a:r>
                        <a:rPr lang="en-US" baseline="0" dirty="0" err="1"/>
                        <a:t>chroot</a:t>
                      </a:r>
                      <a:r>
                        <a:rPr lang="en-US" baseline="0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 </a:t>
                      </a:r>
                      <a:r>
                        <a:rPr lang="en-US" dirty="0" err="1"/>
                        <a:t>openat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dirfd</a:t>
                      </a:r>
                      <a:r>
                        <a:rPr lang="en-US" dirty="0"/>
                        <a:t>, path, flags) / </a:t>
                      </a:r>
                      <a:r>
                        <a:rPr lang="en-US" dirty="0" err="1"/>
                        <a:t>mkdirat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rmdirat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etc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 </a:t>
                      </a:r>
                      <a:r>
                        <a:rPr lang="en-US" dirty="0" err="1"/>
                        <a:t>symlink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readlink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6. link() / unlink()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7. </a:t>
                      </a:r>
                      <a:r>
                        <a:rPr lang="ru-RU" dirty="0"/>
                        <a:t>Специальные</a:t>
                      </a:r>
                      <a:r>
                        <a:rPr lang="ru-RU" baseline="0" dirty="0"/>
                        <a:t> файлы</a:t>
                      </a:r>
                      <a:r>
                        <a:rPr lang="en-US" baseline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8</a:t>
                      </a:r>
                      <a:r>
                        <a:rPr lang="ru-RU" dirty="0"/>
                        <a:t>.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 err="1"/>
                        <a:t>mmap</a:t>
                      </a:r>
                      <a:r>
                        <a:rPr lang="en-US" baseline="0" dirty="0"/>
                        <a:t>() / </a:t>
                      </a:r>
                      <a:r>
                        <a:rPr lang="en-US" baseline="0" dirty="0" err="1"/>
                        <a:t>munmap</a:t>
                      </a:r>
                      <a:r>
                        <a:rPr lang="en-US" baseline="0" dirty="0"/>
                        <a:t>()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88043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715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086562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5504"/>
              </p:ext>
            </p:extLst>
          </p:nvPr>
        </p:nvGraphicFramePr>
        <p:xfrm>
          <a:off x="0" y="1524000"/>
          <a:ext cx="7463481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63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400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4000" dirty="0"/>
                        <a:t>сохранять</a:t>
                      </a:r>
                      <a:r>
                        <a:rPr lang="ru-RU" sz="4000" baseline="0" dirty="0"/>
                        <a:t> </a:t>
                      </a:r>
                      <a:r>
                        <a:rPr lang="ru-RU" sz="4000" dirty="0"/>
                        <a:t>данные</a:t>
                      </a:r>
                      <a:r>
                        <a:rPr lang="en-US" sz="4000" dirty="0"/>
                        <a:t>,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4000" dirty="0"/>
                        <a:t>упорядочивать их</a:t>
                      </a:r>
                      <a:r>
                        <a:rPr lang="en-US" sz="4000" dirty="0"/>
                        <a:t>,</a:t>
                      </a:r>
                      <a:endParaRPr lang="ru-RU" sz="4000" dirty="0"/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4000" dirty="0"/>
                        <a:t>предоставлять</a:t>
                      </a:r>
                      <a:r>
                        <a:rPr lang="ru-RU" sz="4000" baseline="0" dirty="0"/>
                        <a:t> к ним доступ</a:t>
                      </a:r>
                      <a:endParaRPr lang="ru-RU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700601"/>
              </p:ext>
            </p:extLst>
          </p:nvPr>
        </p:nvGraphicFramePr>
        <p:xfrm>
          <a:off x="0" y="365761"/>
          <a:ext cx="12192000" cy="57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1">
                <a:tc>
                  <a:txBody>
                    <a:bodyPr/>
                    <a:lstStyle/>
                    <a:p>
                      <a:r>
                        <a:rPr lang="ru-RU" sz="3200" dirty="0"/>
                        <a:t>Что мы хотим от ФС: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0900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086562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561635"/>
              </p:ext>
            </p:extLst>
          </p:nvPr>
        </p:nvGraphicFramePr>
        <p:xfrm>
          <a:off x="255372" y="719665"/>
          <a:ext cx="10387913" cy="30038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87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3837">
                <a:tc>
                  <a:txBody>
                    <a:bodyPr/>
                    <a:lstStyle/>
                    <a:p>
                      <a:r>
                        <a:rPr lang="ru-RU" sz="3600" dirty="0"/>
                        <a:t>Сегодня мы будем говорить только о локальных ФС, т.е. тех, которые</a:t>
                      </a:r>
                      <a:r>
                        <a:rPr lang="en-US" sz="3600" baseline="0" dirty="0"/>
                        <a:t> </a:t>
                      </a:r>
                      <a:r>
                        <a:rPr lang="ru-RU" sz="3600" dirty="0"/>
                        <a:t>хранят данные на том компьютере, где исполняется ОС.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9930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650583"/>
              </p:ext>
            </p:extLst>
          </p:nvPr>
        </p:nvGraphicFramePr>
        <p:xfrm>
          <a:off x="0" y="365760"/>
          <a:ext cx="12192000" cy="246803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7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Какой интерфейс хочется иметь: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sz="2000" dirty="0"/>
                        <a:t>f = open(“./</a:t>
                      </a:r>
                      <a:r>
                        <a:rPr lang="en-US" sz="2000" dirty="0" err="1"/>
                        <a:t>pstorage-fes</a:t>
                      </a:r>
                      <a:r>
                        <a:rPr lang="en-US" sz="2000" dirty="0"/>
                        <a:t>/</a:t>
                      </a:r>
                      <a:r>
                        <a:rPr lang="en-US" sz="2000" dirty="0" err="1"/>
                        <a:t>src</a:t>
                      </a:r>
                      <a:r>
                        <a:rPr lang="en-US" sz="2000" dirty="0"/>
                        <a:t>/</a:t>
                      </a:r>
                      <a:r>
                        <a:rPr lang="en-US" sz="2000" dirty="0" err="1"/>
                        <a:t>fes.c</a:t>
                      </a:r>
                      <a:r>
                        <a:rPr lang="en-US" sz="2000" dirty="0"/>
                        <a:t>");</a:t>
                      </a:r>
                    </a:p>
                    <a:p>
                      <a:r>
                        <a:rPr lang="en-US" sz="2000" dirty="0"/>
                        <a:t>read(f, buffer, size);</a:t>
                      </a:r>
                    </a:p>
                    <a:p>
                      <a:r>
                        <a:rPr lang="en-US" sz="2000" dirty="0"/>
                        <a:t>.....</a:t>
                      </a:r>
                    </a:p>
                    <a:p>
                      <a:r>
                        <a:rPr lang="en-US" sz="2000" dirty="0"/>
                        <a:t>write(f, buffer, size);</a:t>
                      </a:r>
                    </a:p>
                    <a:p>
                      <a:r>
                        <a:rPr lang="en-US" sz="2000" dirty="0"/>
                        <a:t>.....</a:t>
                      </a:r>
                    </a:p>
                    <a:p>
                      <a:r>
                        <a:rPr lang="en-US" sz="2000" dirty="0"/>
                        <a:t>close(f);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60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95802"/>
              </p:ext>
            </p:extLst>
          </p:nvPr>
        </p:nvGraphicFramePr>
        <p:xfrm>
          <a:off x="0" y="365760"/>
          <a:ext cx="12192000" cy="246803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7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Какой интерфейс хочется иметь: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Какой интерфейс есть</a:t>
                      </a:r>
                      <a:r>
                        <a:rPr lang="ru-RU" sz="2400" baseline="0" dirty="0"/>
                        <a:t> у жёсткого диска</a:t>
                      </a:r>
                      <a:r>
                        <a:rPr lang="ru-RU" sz="2400" dirty="0"/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sz="2000" dirty="0"/>
                        <a:t>f = open(“./</a:t>
                      </a:r>
                      <a:r>
                        <a:rPr lang="en-US" sz="2000" dirty="0" err="1"/>
                        <a:t>pstorage-fes</a:t>
                      </a:r>
                      <a:r>
                        <a:rPr lang="en-US" sz="2000" dirty="0"/>
                        <a:t>/</a:t>
                      </a:r>
                      <a:r>
                        <a:rPr lang="en-US" sz="2000" dirty="0" err="1"/>
                        <a:t>src</a:t>
                      </a:r>
                      <a:r>
                        <a:rPr lang="en-US" sz="2000" dirty="0"/>
                        <a:t>/</a:t>
                      </a:r>
                      <a:r>
                        <a:rPr lang="en-US" sz="2000" dirty="0" err="1"/>
                        <a:t>fes.c</a:t>
                      </a:r>
                      <a:r>
                        <a:rPr lang="en-US" sz="2000" dirty="0"/>
                        <a:t>");</a:t>
                      </a:r>
                    </a:p>
                    <a:p>
                      <a:r>
                        <a:rPr lang="en-US" sz="2000" dirty="0"/>
                        <a:t>read(f, buffer, size);</a:t>
                      </a:r>
                    </a:p>
                    <a:p>
                      <a:r>
                        <a:rPr lang="en-US" sz="2000" dirty="0"/>
                        <a:t>.....</a:t>
                      </a:r>
                    </a:p>
                    <a:p>
                      <a:r>
                        <a:rPr lang="en-US" sz="2000" dirty="0"/>
                        <a:t>write(f, buffer, size);</a:t>
                      </a:r>
                    </a:p>
                    <a:p>
                      <a:r>
                        <a:rPr lang="en-US" sz="2000" dirty="0"/>
                        <a:t>.....</a:t>
                      </a:r>
                    </a:p>
                    <a:p>
                      <a:r>
                        <a:rPr lang="en-US" sz="2000" dirty="0"/>
                        <a:t>close(f);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* прочесть сектор</a:t>
                      </a:r>
                      <a:r>
                        <a:rPr lang="en-US" sz="2000" baseline="30000" dirty="0"/>
                        <a:t>*</a:t>
                      </a:r>
                      <a:r>
                        <a:rPr lang="ru-RU" sz="2000" dirty="0"/>
                        <a:t> номер </a:t>
                      </a:r>
                      <a:r>
                        <a:rPr lang="en-US" sz="2000" dirty="0"/>
                        <a:t>N</a:t>
                      </a:r>
                      <a:r>
                        <a:rPr lang="ru-RU" sz="2000" dirty="0"/>
                        <a:t>,</a:t>
                      </a:r>
                    </a:p>
                    <a:p>
                      <a:r>
                        <a:rPr lang="ru-RU" sz="2000" dirty="0"/>
                        <a:t>* записать</a:t>
                      </a:r>
                      <a:r>
                        <a:rPr lang="ru-RU" sz="2000" baseline="0" dirty="0"/>
                        <a:t> сектор номер </a:t>
                      </a:r>
                      <a:r>
                        <a:rPr lang="en-US" sz="2000" baseline="0" dirty="0"/>
                        <a:t>M</a:t>
                      </a:r>
                      <a:r>
                        <a:rPr lang="ru-RU" sz="2000" dirty="0"/>
                        <a:t>.</a:t>
                      </a: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r>
                        <a:rPr lang="en-US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*</a:t>
                      </a:r>
                      <a:r>
                        <a:rPr lang="ru-RU" sz="1600" i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сектор – блок длиной 512 или 4096 байт</a:t>
                      </a:r>
                      <a:endParaRPr lang="ru-RU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57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0" y="365760"/>
          <a:ext cx="12192000" cy="246803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7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Какой интерфейс хочется иметь: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Какой интерфейс есть</a:t>
                      </a:r>
                      <a:r>
                        <a:rPr lang="ru-RU" sz="2400" baseline="0" dirty="0"/>
                        <a:t> у жёсткого диска</a:t>
                      </a:r>
                      <a:r>
                        <a:rPr lang="ru-RU" sz="2400" dirty="0"/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sz="2000" dirty="0"/>
                        <a:t>f = open(“./</a:t>
                      </a:r>
                      <a:r>
                        <a:rPr lang="en-US" sz="2000" dirty="0" err="1"/>
                        <a:t>pstorage-fes</a:t>
                      </a:r>
                      <a:r>
                        <a:rPr lang="en-US" sz="2000" dirty="0"/>
                        <a:t>/</a:t>
                      </a:r>
                      <a:r>
                        <a:rPr lang="en-US" sz="2000" dirty="0" err="1"/>
                        <a:t>src</a:t>
                      </a:r>
                      <a:r>
                        <a:rPr lang="en-US" sz="2000" dirty="0"/>
                        <a:t>/</a:t>
                      </a:r>
                      <a:r>
                        <a:rPr lang="en-US" sz="2000" dirty="0" err="1"/>
                        <a:t>fes.c</a:t>
                      </a:r>
                      <a:r>
                        <a:rPr lang="en-US" sz="2000" dirty="0"/>
                        <a:t>");</a:t>
                      </a:r>
                    </a:p>
                    <a:p>
                      <a:r>
                        <a:rPr lang="en-US" sz="2000" dirty="0"/>
                        <a:t>read(f, buffer, size);</a:t>
                      </a:r>
                    </a:p>
                    <a:p>
                      <a:r>
                        <a:rPr lang="en-US" sz="2000" dirty="0"/>
                        <a:t>.....</a:t>
                      </a:r>
                    </a:p>
                    <a:p>
                      <a:r>
                        <a:rPr lang="en-US" sz="2000" dirty="0"/>
                        <a:t>write(f, buffer, size);</a:t>
                      </a:r>
                    </a:p>
                    <a:p>
                      <a:r>
                        <a:rPr lang="en-US" sz="2000" dirty="0"/>
                        <a:t>.....</a:t>
                      </a:r>
                    </a:p>
                    <a:p>
                      <a:r>
                        <a:rPr lang="en-US" sz="2000" dirty="0"/>
                        <a:t>close(f);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* прочесть сектор</a:t>
                      </a:r>
                      <a:r>
                        <a:rPr lang="en-US" sz="2000" baseline="30000" dirty="0"/>
                        <a:t>*</a:t>
                      </a:r>
                      <a:r>
                        <a:rPr lang="ru-RU" sz="2000" dirty="0"/>
                        <a:t> номер </a:t>
                      </a:r>
                      <a:r>
                        <a:rPr lang="en-US" sz="2000" dirty="0"/>
                        <a:t>N</a:t>
                      </a:r>
                      <a:r>
                        <a:rPr lang="ru-RU" sz="2000" dirty="0"/>
                        <a:t>,</a:t>
                      </a:r>
                    </a:p>
                    <a:p>
                      <a:r>
                        <a:rPr lang="ru-RU" sz="2000" dirty="0"/>
                        <a:t>* записать</a:t>
                      </a:r>
                      <a:r>
                        <a:rPr lang="ru-RU" sz="2000" baseline="0" dirty="0"/>
                        <a:t> сектор номер </a:t>
                      </a:r>
                      <a:r>
                        <a:rPr lang="en-US" sz="2000" baseline="0" dirty="0"/>
                        <a:t>M</a:t>
                      </a:r>
                      <a:r>
                        <a:rPr lang="ru-RU" sz="2000" dirty="0"/>
                        <a:t>.</a:t>
                      </a: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r>
                        <a:rPr lang="en-US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*</a:t>
                      </a:r>
                      <a:r>
                        <a:rPr lang="ru-RU" sz="1600" i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сектор – блок длиной 512 или 4096 байт</a:t>
                      </a:r>
                      <a:endParaRPr lang="ru-RU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02068DC-E826-C94E-A8A9-96F31257BDC4}"/>
              </a:ext>
            </a:extLst>
          </p:cNvPr>
          <p:cNvSpPr/>
          <p:nvPr/>
        </p:nvSpPr>
        <p:spPr>
          <a:xfrm>
            <a:off x="6202497" y="1035586"/>
            <a:ext cx="5816906" cy="4263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/>
              <a:t>Это уже не всегда верно: технически стало можно в собрать в форм-факторе </a:t>
            </a:r>
            <a:r>
              <a:rPr lang="en-US" sz="2400" dirty="0"/>
              <a:t>PCIe-</a:t>
            </a:r>
            <a:r>
              <a:rPr lang="ru-RU" sz="2400" dirty="0"/>
              <a:t>карты компьютер с 16 ядрами </a:t>
            </a:r>
            <a:r>
              <a:rPr lang="en-US" sz="2400" dirty="0"/>
              <a:t>ARM, 512Gb RAM, 2x100Gb </a:t>
            </a:r>
            <a:r>
              <a:rPr lang="en-US" sz="2400" dirty="0" err="1"/>
              <a:t>ethrenet</a:t>
            </a:r>
            <a:r>
              <a:rPr lang="en-US" sz="2400" dirty="0"/>
              <a:t>-</a:t>
            </a:r>
            <a:r>
              <a:rPr lang="ru-RU" sz="2400" dirty="0"/>
              <a:t>портами и </a:t>
            </a:r>
            <a:r>
              <a:rPr lang="en-US" sz="2400" dirty="0"/>
              <a:t>16 </a:t>
            </a:r>
            <a:r>
              <a:rPr lang="ru-RU" sz="2400" dirty="0"/>
              <a:t>портами</a:t>
            </a:r>
            <a:r>
              <a:rPr lang="en-US" sz="2400" dirty="0"/>
              <a:t> </a:t>
            </a:r>
            <a:r>
              <a:rPr lang="ru-RU" sz="2400" dirty="0"/>
              <a:t>для подключения </a:t>
            </a:r>
            <a:r>
              <a:rPr lang="en-US" sz="2400" dirty="0"/>
              <a:t>PCIe-</a:t>
            </a:r>
            <a:r>
              <a:rPr lang="ru-RU" sz="2400" dirty="0"/>
              <a:t>устройств хранения</a:t>
            </a:r>
            <a:r>
              <a:rPr lang="en-US" sz="2400" dirty="0"/>
              <a:t> </a:t>
            </a:r>
            <a:r>
              <a:rPr lang="ru-RU" sz="2400" dirty="0"/>
              <a:t>и 24 </a:t>
            </a:r>
            <a:r>
              <a:rPr lang="en-US" sz="2400" dirty="0"/>
              <a:t>SATA-</a:t>
            </a:r>
            <a:r>
              <a:rPr lang="ru-RU" sz="2400" dirty="0"/>
              <a:t>портами. Например, </a:t>
            </a:r>
            <a:r>
              <a:rPr lang="en-US" sz="2400" dirty="0"/>
              <a:t>Mellanox </a:t>
            </a:r>
            <a:r>
              <a:rPr lang="en-US" sz="2400" dirty="0" err="1"/>
              <a:t>BlueField</a:t>
            </a:r>
            <a:r>
              <a:rPr lang="en-US" sz="2400" dirty="0"/>
              <a:t>. </a:t>
            </a:r>
            <a:r>
              <a:rPr lang="ru-RU" sz="2400" dirty="0"/>
              <a:t>Такое устройство может предоставлять куда более богатый интерфейс.</a:t>
            </a:r>
          </a:p>
        </p:txBody>
      </p:sp>
    </p:spTree>
    <p:extLst>
      <p:ext uri="{BB962C8B-B14F-4D97-AF65-F5344CB8AC3E}">
        <p14:creationId xmlns:p14="http://schemas.microsoft.com/office/powerpoint/2010/main" val="1486710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1283</TotalTime>
  <Words>3013</Words>
  <Application>Microsoft Macintosh PowerPoint</Application>
  <PresentationFormat>Widescreen</PresentationFormat>
  <Paragraphs>595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Wingdings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Artem Anisimov</dc:creator>
  <cp:lastModifiedBy>Artem Anisimov</cp:lastModifiedBy>
  <cp:revision>35</cp:revision>
  <cp:lastPrinted>2018-09-17T07:23:44Z</cp:lastPrinted>
  <dcterms:created xsi:type="dcterms:W3CDTF">2016-09-20T13:25:15Z</dcterms:created>
  <dcterms:modified xsi:type="dcterms:W3CDTF">2018-09-17T07:26:36Z</dcterms:modified>
</cp:coreProperties>
</file>