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6"/>
  </p:notesMasterIdLst>
  <p:handoutMasterIdLst>
    <p:handoutMasterId r:id="rId27"/>
  </p:handoutMasterIdLst>
  <p:sldIdLst>
    <p:sldId id="280" r:id="rId3"/>
    <p:sldId id="369" r:id="rId4"/>
    <p:sldId id="377" r:id="rId5"/>
    <p:sldId id="367" r:id="rId6"/>
    <p:sldId id="370" r:id="rId7"/>
    <p:sldId id="372" r:id="rId8"/>
    <p:sldId id="371" r:id="rId9"/>
    <p:sldId id="375" r:id="rId10"/>
    <p:sldId id="374" r:id="rId11"/>
    <p:sldId id="373" r:id="rId12"/>
    <p:sldId id="376" r:id="rId13"/>
    <p:sldId id="363" r:id="rId14"/>
    <p:sldId id="385" r:id="rId15"/>
    <p:sldId id="365" r:id="rId16"/>
    <p:sldId id="379" r:id="rId17"/>
    <p:sldId id="360" r:id="rId18"/>
    <p:sldId id="380" r:id="rId19"/>
    <p:sldId id="381" r:id="rId20"/>
    <p:sldId id="382" r:id="rId21"/>
    <p:sldId id="383" r:id="rId22"/>
    <p:sldId id="378" r:id="rId23"/>
    <p:sldId id="366" r:id="rId24"/>
    <p:sldId id="384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00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Основы построения файловых систем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6788E-680A-49E5-BB93-D456A9D23A29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61F6E-92FD-414D-9278-71772D358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73084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Основы построения файловых систем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F4945-C160-4CD5-B124-49B9BE14C0AB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3120B-582B-4354-977D-A474A534F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56565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74511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35295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8938468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8039154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5089171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9835922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7358000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7438193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2075899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1249312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92244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787129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9503920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8137540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5231011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047610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835401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529747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914728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143772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505608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096565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61817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48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92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964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585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972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057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659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538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784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505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37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1400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811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352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75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98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622754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/>
              <a:t>Основы построения файловых систем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05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02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91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43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64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43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63722-5D9F-4E99-9720-9B6A0C7BB1C9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47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18C88-2408-4CFC-B25C-07450930B282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14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lgs4.cs.princeton.edu/33balanced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d.uoc.gr/~hy460/pdf/p650-lehman.pdf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iteseerx.ist.psu.edu/viewdoc/download?doi=10.1.1.44.2782&amp;rep=rep1&amp;type=pdf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benstopford.com/2015/02/14/log-structured-merge-trees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enix.org/system/files/login/articles/login_oct15_05_bender.pdf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189499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098" name="Picture 2" descr="Image result for МФТ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869" y="2142418"/>
            <a:ext cx="5586197" cy="248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acron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563" y="2078936"/>
            <a:ext cx="2614568" cy="261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70869" y="900147"/>
            <a:ext cx="8450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060559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195883"/>
              </p:ext>
            </p:extLst>
          </p:nvPr>
        </p:nvGraphicFramePr>
        <p:xfrm>
          <a:off x="-1" y="365761"/>
          <a:ext cx="12192001" cy="576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2-3-</a:t>
                      </a:r>
                      <a:r>
                        <a:rPr lang="ru-RU" sz="2400" dirty="0"/>
                        <a:t>деревья и красно-чёрные деревья (напоминание)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aseline="0" dirty="0"/>
                        <a:t>Вставка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в узел с двумя элементами: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59731"/>
              </p:ext>
            </p:extLst>
          </p:nvPr>
        </p:nvGraphicFramePr>
        <p:xfrm>
          <a:off x="9020464" y="1479051"/>
          <a:ext cx="747013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M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509729"/>
              </p:ext>
            </p:extLst>
          </p:nvPr>
        </p:nvGraphicFramePr>
        <p:xfrm>
          <a:off x="8074108" y="2139997"/>
          <a:ext cx="747012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0" dirty="0"/>
                        <a:t>   J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28642"/>
              </p:ext>
            </p:extLst>
          </p:nvPr>
        </p:nvGraphicFramePr>
        <p:xfrm>
          <a:off x="10988406" y="2116099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445612"/>
              </p:ext>
            </p:extLst>
          </p:nvPr>
        </p:nvGraphicFramePr>
        <p:xfrm>
          <a:off x="8594035" y="279747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563471"/>
              </p:ext>
            </p:extLst>
          </p:nvPr>
        </p:nvGraphicFramePr>
        <p:xfrm>
          <a:off x="9527504" y="279066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859368"/>
              </p:ext>
            </p:extLst>
          </p:nvPr>
        </p:nvGraphicFramePr>
        <p:xfrm>
          <a:off x="6795716" y="2790665"/>
          <a:ext cx="1494791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  C   D</a:t>
                      </a:r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525659"/>
              </p:ext>
            </p:extLst>
          </p:nvPr>
        </p:nvGraphicFramePr>
        <p:xfrm>
          <a:off x="10460972" y="279747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710905"/>
              </p:ext>
            </p:extLst>
          </p:nvPr>
        </p:nvGraphicFramePr>
        <p:xfrm>
          <a:off x="11394440" y="2793915"/>
          <a:ext cx="6362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0" dirty="0"/>
                        <a:t>   X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4" name="Straight Arrow Connector 83"/>
          <p:cNvCxnSpPr/>
          <p:nvPr/>
        </p:nvCxnSpPr>
        <p:spPr>
          <a:xfrm>
            <a:off x="9763884" y="1843142"/>
            <a:ext cx="1542647" cy="272957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10779097" y="2491919"/>
            <a:ext cx="209308" cy="305556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1624656" y="2491919"/>
            <a:ext cx="87909" cy="301996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366464"/>
              </p:ext>
            </p:extLst>
          </p:nvPr>
        </p:nvGraphicFramePr>
        <p:xfrm>
          <a:off x="2384002" y="4010833"/>
          <a:ext cx="747013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M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439016"/>
              </p:ext>
            </p:extLst>
          </p:nvPr>
        </p:nvGraphicFramePr>
        <p:xfrm>
          <a:off x="4351944" y="4647881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532632"/>
              </p:ext>
            </p:extLst>
          </p:nvPr>
        </p:nvGraphicFramePr>
        <p:xfrm>
          <a:off x="1957573" y="532925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092795"/>
              </p:ext>
            </p:extLst>
          </p:nvPr>
        </p:nvGraphicFramePr>
        <p:xfrm>
          <a:off x="2891042" y="532244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" name="Table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425954"/>
              </p:ext>
            </p:extLst>
          </p:nvPr>
        </p:nvGraphicFramePr>
        <p:xfrm>
          <a:off x="1024105" y="532244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783966"/>
              </p:ext>
            </p:extLst>
          </p:nvPr>
        </p:nvGraphicFramePr>
        <p:xfrm>
          <a:off x="159255" y="532244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Table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95719"/>
              </p:ext>
            </p:extLst>
          </p:nvPr>
        </p:nvGraphicFramePr>
        <p:xfrm>
          <a:off x="3824510" y="532925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0" name="Table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49172"/>
              </p:ext>
            </p:extLst>
          </p:nvPr>
        </p:nvGraphicFramePr>
        <p:xfrm>
          <a:off x="4757978" y="5325697"/>
          <a:ext cx="6362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0" dirty="0"/>
                        <a:t>   X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3" name="Straight Arrow Connector 102"/>
          <p:cNvCxnSpPr/>
          <p:nvPr/>
        </p:nvCxnSpPr>
        <p:spPr>
          <a:xfrm>
            <a:off x="3050027" y="4386653"/>
            <a:ext cx="1542647" cy="272957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4142635" y="5023701"/>
            <a:ext cx="209308" cy="305556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4988194" y="5023701"/>
            <a:ext cx="87909" cy="301996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0" name="Table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091670"/>
              </p:ext>
            </p:extLst>
          </p:nvPr>
        </p:nvGraphicFramePr>
        <p:xfrm>
          <a:off x="9014155" y="4010833"/>
          <a:ext cx="747013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0" dirty="0"/>
                        <a:t>   M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1" name="Table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44964"/>
              </p:ext>
            </p:extLst>
          </p:nvPr>
        </p:nvGraphicFramePr>
        <p:xfrm>
          <a:off x="7259933" y="4651593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C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2" name="Table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038370"/>
              </p:ext>
            </p:extLst>
          </p:nvPr>
        </p:nvGraphicFramePr>
        <p:xfrm>
          <a:off x="9014156" y="4657452"/>
          <a:ext cx="747012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3" name="Table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519632"/>
              </p:ext>
            </p:extLst>
          </p:nvPr>
        </p:nvGraphicFramePr>
        <p:xfrm>
          <a:off x="10982097" y="4647881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4" name="Table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77573"/>
              </p:ext>
            </p:extLst>
          </p:nvPr>
        </p:nvGraphicFramePr>
        <p:xfrm>
          <a:off x="8587726" y="532925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5" name="Table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964450"/>
              </p:ext>
            </p:extLst>
          </p:nvPr>
        </p:nvGraphicFramePr>
        <p:xfrm>
          <a:off x="9521195" y="532244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6" name="Table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53734"/>
              </p:ext>
            </p:extLst>
          </p:nvPr>
        </p:nvGraphicFramePr>
        <p:xfrm>
          <a:off x="7654258" y="532244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" name="Table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49001"/>
              </p:ext>
            </p:extLst>
          </p:nvPr>
        </p:nvGraphicFramePr>
        <p:xfrm>
          <a:off x="6789408" y="532244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8" name="Table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630077"/>
              </p:ext>
            </p:extLst>
          </p:nvPr>
        </p:nvGraphicFramePr>
        <p:xfrm>
          <a:off x="10454663" y="532925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9" name="Table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674088"/>
              </p:ext>
            </p:extLst>
          </p:nvPr>
        </p:nvGraphicFramePr>
        <p:xfrm>
          <a:off x="11388131" y="5325697"/>
          <a:ext cx="6362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0" dirty="0"/>
                        <a:t>   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0" name="Straight Arrow Connector 119"/>
          <p:cNvCxnSpPr/>
          <p:nvPr/>
        </p:nvCxnSpPr>
        <p:spPr>
          <a:xfrm flipH="1">
            <a:off x="7578058" y="4374924"/>
            <a:ext cx="1455587" cy="2766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9384069" y="4374924"/>
            <a:ext cx="3593" cy="282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9757575" y="4374924"/>
            <a:ext cx="1542647" cy="2729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>
            <a:off x="7107533" y="5023701"/>
            <a:ext cx="152399" cy="2987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7890329" y="5023701"/>
            <a:ext cx="82054" cy="2987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>
            <a:off x="8905851" y="5048825"/>
            <a:ext cx="104402" cy="28043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9734918" y="5048825"/>
            <a:ext cx="104402" cy="2736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H="1">
            <a:off x="10772788" y="5023701"/>
            <a:ext cx="209308" cy="3055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11618347" y="5023701"/>
            <a:ext cx="87909" cy="3019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9" name="Table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254885"/>
              </p:ext>
            </p:extLst>
          </p:nvPr>
        </p:nvGraphicFramePr>
        <p:xfrm>
          <a:off x="1276352" y="4662432"/>
          <a:ext cx="11771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   E   J</a:t>
                      </a:r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1" name="Straight Arrow Connector 130"/>
          <p:cNvCxnSpPr>
            <a:endCxn id="129" idx="0"/>
          </p:cNvCxnSpPr>
          <p:nvPr/>
        </p:nvCxnSpPr>
        <p:spPr>
          <a:xfrm flipH="1">
            <a:off x="1864935" y="4393463"/>
            <a:ext cx="538557" cy="268969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endCxn id="98" idx="0"/>
          </p:cNvCxnSpPr>
          <p:nvPr/>
        </p:nvCxnSpPr>
        <p:spPr>
          <a:xfrm flipH="1">
            <a:off x="477380" y="5033272"/>
            <a:ext cx="798971" cy="289175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endCxn id="97" idx="0"/>
          </p:cNvCxnSpPr>
          <p:nvPr/>
        </p:nvCxnSpPr>
        <p:spPr>
          <a:xfrm flipH="1">
            <a:off x="1342230" y="5038252"/>
            <a:ext cx="396881" cy="284195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endCxn id="95" idx="0"/>
          </p:cNvCxnSpPr>
          <p:nvPr/>
        </p:nvCxnSpPr>
        <p:spPr>
          <a:xfrm>
            <a:off x="2024823" y="5023701"/>
            <a:ext cx="250875" cy="305556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endCxn id="96" idx="0"/>
          </p:cNvCxnSpPr>
          <p:nvPr/>
        </p:nvCxnSpPr>
        <p:spPr>
          <a:xfrm>
            <a:off x="2428282" y="5023701"/>
            <a:ext cx="780885" cy="298746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endCxn id="74" idx="0"/>
          </p:cNvCxnSpPr>
          <p:nvPr/>
        </p:nvCxnSpPr>
        <p:spPr>
          <a:xfrm flipH="1">
            <a:off x="8447614" y="1843142"/>
            <a:ext cx="586031" cy="296855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endCxn id="79" idx="0"/>
          </p:cNvCxnSpPr>
          <p:nvPr/>
        </p:nvCxnSpPr>
        <p:spPr>
          <a:xfrm flipH="1">
            <a:off x="7543111" y="2498881"/>
            <a:ext cx="530996" cy="291784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74" idx="2"/>
            <a:endCxn id="76" idx="0"/>
          </p:cNvCxnSpPr>
          <p:nvPr/>
        </p:nvCxnSpPr>
        <p:spPr>
          <a:xfrm>
            <a:off x="8447614" y="2515817"/>
            <a:ext cx="464546" cy="281658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endCxn id="77" idx="0"/>
          </p:cNvCxnSpPr>
          <p:nvPr/>
        </p:nvCxnSpPr>
        <p:spPr>
          <a:xfrm>
            <a:off x="8817941" y="2515817"/>
            <a:ext cx="1027688" cy="274848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2" name="Table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326764"/>
              </p:ext>
            </p:extLst>
          </p:nvPr>
        </p:nvGraphicFramePr>
        <p:xfrm>
          <a:off x="2380843" y="1483553"/>
          <a:ext cx="747013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M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3" name="Table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001819"/>
              </p:ext>
            </p:extLst>
          </p:nvPr>
        </p:nvGraphicFramePr>
        <p:xfrm>
          <a:off x="1434487" y="2144499"/>
          <a:ext cx="747012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0" dirty="0"/>
                        <a:t>   J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4" name="Table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852392"/>
              </p:ext>
            </p:extLst>
          </p:nvPr>
        </p:nvGraphicFramePr>
        <p:xfrm>
          <a:off x="4348785" y="2120601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5" name="Table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106482"/>
              </p:ext>
            </p:extLst>
          </p:nvPr>
        </p:nvGraphicFramePr>
        <p:xfrm>
          <a:off x="1954414" y="280197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6" name="Table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417304"/>
              </p:ext>
            </p:extLst>
          </p:nvPr>
        </p:nvGraphicFramePr>
        <p:xfrm>
          <a:off x="2887883" y="279516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7" name="Table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961076"/>
              </p:ext>
            </p:extLst>
          </p:nvPr>
        </p:nvGraphicFramePr>
        <p:xfrm>
          <a:off x="553020" y="2810318"/>
          <a:ext cx="734966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  C</a:t>
                      </a:r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8" name="Table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153341"/>
              </p:ext>
            </p:extLst>
          </p:nvPr>
        </p:nvGraphicFramePr>
        <p:xfrm>
          <a:off x="3821351" y="280197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9" name="Table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80840"/>
              </p:ext>
            </p:extLst>
          </p:nvPr>
        </p:nvGraphicFramePr>
        <p:xfrm>
          <a:off x="4754819" y="2798417"/>
          <a:ext cx="6362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0" dirty="0"/>
                        <a:t>   X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0" name="Straight Arrow Connector 159"/>
          <p:cNvCxnSpPr/>
          <p:nvPr/>
        </p:nvCxnSpPr>
        <p:spPr>
          <a:xfrm>
            <a:off x="3124263" y="1847644"/>
            <a:ext cx="1542647" cy="272957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4139476" y="2496421"/>
            <a:ext cx="209308" cy="305556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4985035" y="2496421"/>
            <a:ext cx="87909" cy="301996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H="1">
            <a:off x="1807993" y="1847644"/>
            <a:ext cx="586031" cy="296855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H="1">
            <a:off x="903490" y="2503383"/>
            <a:ext cx="530996" cy="291784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1807993" y="2520319"/>
            <a:ext cx="464546" cy="281658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>
            <a:off x="2178320" y="2520319"/>
            <a:ext cx="1027688" cy="274848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609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939216"/>
              </p:ext>
            </p:extLst>
          </p:nvPr>
        </p:nvGraphicFramePr>
        <p:xfrm>
          <a:off x="-1" y="365761"/>
          <a:ext cx="12192002" cy="603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570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1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2400" dirty="0"/>
                        <a:t>2-3-</a:t>
                      </a:r>
                      <a:r>
                        <a:rPr lang="ru-RU" sz="2400" dirty="0"/>
                        <a:t>деревья и красно-чёрные деревья (напоминание)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2-3-деревья взаимно</a:t>
                      </a:r>
                      <a:r>
                        <a:rPr lang="ru-RU" baseline="0" dirty="0"/>
                        <a:t>-однозначно соответствуют красно-чёрным: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/>
                        <a:t>В деталях рассказано здесь:</a:t>
                      </a:r>
                      <a:br>
                        <a:rPr lang="ru-RU" baseline="0" dirty="0"/>
                      </a:br>
                      <a:r>
                        <a:rPr lang="en-US" baseline="0" dirty="0">
                          <a:hlinkClick r:id="rId3"/>
                        </a:rPr>
                        <a:t>https://algs4.cs.princeton.edu/33balanced/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604082"/>
              </p:ext>
            </p:extLst>
          </p:nvPr>
        </p:nvGraphicFramePr>
        <p:xfrm>
          <a:off x="3561854" y="1369948"/>
          <a:ext cx="68304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99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 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riangle 11"/>
          <p:cNvSpPr/>
          <p:nvPr/>
        </p:nvSpPr>
        <p:spPr>
          <a:xfrm>
            <a:off x="730548" y="2231467"/>
            <a:ext cx="2031800" cy="11677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Меньше </a:t>
            </a:r>
            <a:r>
              <a:rPr lang="en-US" dirty="0"/>
              <a:t>A</a:t>
            </a:r>
          </a:p>
        </p:txBody>
      </p:sp>
      <p:sp>
        <p:nvSpPr>
          <p:cNvPr id="13" name="Triangle 12"/>
          <p:cNvSpPr/>
          <p:nvPr/>
        </p:nvSpPr>
        <p:spPr>
          <a:xfrm>
            <a:off x="2902467" y="2231467"/>
            <a:ext cx="2031800" cy="11677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Между </a:t>
            </a:r>
            <a:r>
              <a:rPr lang="en-US" dirty="0"/>
              <a:t>A </a:t>
            </a:r>
            <a:r>
              <a:rPr lang="ru-RU" dirty="0"/>
              <a:t>и </a:t>
            </a:r>
            <a:r>
              <a:rPr lang="en-US" dirty="0"/>
              <a:t>B</a:t>
            </a:r>
          </a:p>
        </p:txBody>
      </p:sp>
      <p:sp>
        <p:nvSpPr>
          <p:cNvPr id="14" name="Triangle 13"/>
          <p:cNvSpPr/>
          <p:nvPr/>
        </p:nvSpPr>
        <p:spPr>
          <a:xfrm>
            <a:off x="5059396" y="2231467"/>
            <a:ext cx="2031800" cy="11677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Больше</a:t>
            </a:r>
            <a:r>
              <a:rPr lang="en-US" dirty="0"/>
              <a:t>B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731458" y="1731627"/>
            <a:ext cx="1830395" cy="499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903377" y="1731627"/>
            <a:ext cx="0" cy="499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4" idx="0"/>
          </p:cNvCxnSpPr>
          <p:nvPr/>
        </p:nvCxnSpPr>
        <p:spPr>
          <a:xfrm>
            <a:off x="4244901" y="1731627"/>
            <a:ext cx="1830395" cy="499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52019"/>
              </p:ext>
            </p:extLst>
          </p:nvPr>
        </p:nvGraphicFramePr>
        <p:xfrm>
          <a:off x="3561854" y="3748214"/>
          <a:ext cx="68304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99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riangle 18"/>
          <p:cNvSpPr/>
          <p:nvPr/>
        </p:nvSpPr>
        <p:spPr>
          <a:xfrm>
            <a:off x="730548" y="5052671"/>
            <a:ext cx="2031800" cy="11677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Меньше </a:t>
            </a:r>
            <a:r>
              <a:rPr lang="en-US" dirty="0"/>
              <a:t>A</a:t>
            </a:r>
          </a:p>
        </p:txBody>
      </p:sp>
      <p:sp>
        <p:nvSpPr>
          <p:cNvPr id="21" name="Triangle 20"/>
          <p:cNvSpPr/>
          <p:nvPr/>
        </p:nvSpPr>
        <p:spPr>
          <a:xfrm>
            <a:off x="2902467" y="5052671"/>
            <a:ext cx="2031800" cy="11677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Между </a:t>
            </a:r>
            <a:r>
              <a:rPr lang="en-US" dirty="0"/>
              <a:t>A </a:t>
            </a:r>
            <a:r>
              <a:rPr lang="ru-RU" dirty="0"/>
              <a:t>и </a:t>
            </a:r>
            <a:r>
              <a:rPr lang="en-US" dirty="0"/>
              <a:t>B</a:t>
            </a:r>
          </a:p>
        </p:txBody>
      </p:sp>
      <p:sp>
        <p:nvSpPr>
          <p:cNvPr id="23" name="Triangle 22"/>
          <p:cNvSpPr/>
          <p:nvPr/>
        </p:nvSpPr>
        <p:spPr>
          <a:xfrm>
            <a:off x="5059396" y="4609733"/>
            <a:ext cx="2031800" cy="11677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Больше</a:t>
            </a:r>
            <a:r>
              <a:rPr lang="en-US" dirty="0"/>
              <a:t>B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244901" y="4109893"/>
            <a:ext cx="1830395" cy="4998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555280"/>
              </p:ext>
            </p:extLst>
          </p:nvPr>
        </p:nvGraphicFramePr>
        <p:xfrm>
          <a:off x="2477488" y="4307972"/>
          <a:ext cx="68304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99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H="1">
            <a:off x="1746448" y="4673732"/>
            <a:ext cx="731040" cy="3789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160535" y="4673732"/>
            <a:ext cx="737386" cy="3657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8" idx="0"/>
          </p:cNvCxnSpPr>
          <p:nvPr/>
        </p:nvCxnSpPr>
        <p:spPr>
          <a:xfrm flipH="1">
            <a:off x="2819011" y="4097173"/>
            <a:ext cx="742842" cy="2107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963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782659"/>
              </p:ext>
            </p:extLst>
          </p:nvPr>
        </p:nvGraphicFramePr>
        <p:xfrm>
          <a:off x="0" y="365762"/>
          <a:ext cx="12192000" cy="438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B-</a:t>
                      </a:r>
                      <a:r>
                        <a:rPr lang="ru-RU" sz="2400" dirty="0"/>
                        <a:t>деревья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439976"/>
              </p:ext>
            </p:extLst>
          </p:nvPr>
        </p:nvGraphicFramePr>
        <p:xfrm>
          <a:off x="120823" y="3065441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650350"/>
              </p:ext>
            </p:extLst>
          </p:nvPr>
        </p:nvGraphicFramePr>
        <p:xfrm>
          <a:off x="1702488" y="3070867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729089"/>
              </p:ext>
            </p:extLst>
          </p:nvPr>
        </p:nvGraphicFramePr>
        <p:xfrm>
          <a:off x="3284153" y="3065441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865818" y="306544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</a:t>
            </a:r>
            <a:endParaRPr lang="ru-RU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256724"/>
              </p:ext>
            </p:extLst>
          </p:nvPr>
        </p:nvGraphicFramePr>
        <p:xfrm>
          <a:off x="5504249" y="3070867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779171"/>
              </p:ext>
            </p:extLst>
          </p:nvPr>
        </p:nvGraphicFramePr>
        <p:xfrm>
          <a:off x="1702488" y="2374902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049796"/>
              </p:ext>
            </p:extLst>
          </p:nvPr>
        </p:nvGraphicFramePr>
        <p:xfrm>
          <a:off x="4865818" y="2374902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>
            <a:endCxn id="3" idx="0"/>
          </p:cNvCxnSpPr>
          <p:nvPr/>
        </p:nvCxnSpPr>
        <p:spPr>
          <a:xfrm flipH="1">
            <a:off x="772985" y="2745742"/>
            <a:ext cx="1064053" cy="319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0"/>
          </p:cNvCxnSpPr>
          <p:nvPr/>
        </p:nvCxnSpPr>
        <p:spPr>
          <a:xfrm>
            <a:off x="2354650" y="2745742"/>
            <a:ext cx="0" cy="325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8" idx="0"/>
          </p:cNvCxnSpPr>
          <p:nvPr/>
        </p:nvCxnSpPr>
        <p:spPr>
          <a:xfrm>
            <a:off x="2833816" y="2745742"/>
            <a:ext cx="1102499" cy="319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9" idx="0"/>
          </p:cNvCxnSpPr>
          <p:nvPr/>
        </p:nvCxnSpPr>
        <p:spPr>
          <a:xfrm>
            <a:off x="6005384" y="2745742"/>
            <a:ext cx="151027" cy="325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35779" y="2370984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</a:t>
            </a:r>
            <a:endParaRPr lang="ru-RU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937204"/>
              </p:ext>
            </p:extLst>
          </p:nvPr>
        </p:nvGraphicFramePr>
        <p:xfrm>
          <a:off x="2456170" y="1684363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Straight Arrow Connector 22"/>
          <p:cNvCxnSpPr>
            <a:endCxn id="10" idx="0"/>
          </p:cNvCxnSpPr>
          <p:nvPr/>
        </p:nvCxnSpPr>
        <p:spPr>
          <a:xfrm flipH="1">
            <a:off x="2354650" y="2055203"/>
            <a:ext cx="264982" cy="319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599935" y="2055203"/>
            <a:ext cx="336380" cy="3157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909766"/>
              </p:ext>
            </p:extLst>
          </p:nvPr>
        </p:nvGraphicFramePr>
        <p:xfrm>
          <a:off x="3727541" y="922231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4320423" y="1681997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</a:t>
            </a:r>
            <a:endParaRPr lang="ru-RU" dirty="0"/>
          </a:p>
        </p:txBody>
      </p:sp>
      <p:cxnSp>
        <p:nvCxnSpPr>
          <p:cNvPr id="30" name="Straight Arrow Connector 29"/>
          <p:cNvCxnSpPr>
            <a:endCxn id="21" idx="0"/>
          </p:cNvCxnSpPr>
          <p:nvPr/>
        </p:nvCxnSpPr>
        <p:spPr>
          <a:xfrm flipH="1">
            <a:off x="3108332" y="1293071"/>
            <a:ext cx="827983" cy="3912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865818" y="1282091"/>
            <a:ext cx="415606" cy="336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831063" y="922231"/>
            <a:ext cx="546245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 узлах хранятся массивы</a:t>
            </a:r>
            <a:r>
              <a:rPr lang="en-US" dirty="0"/>
              <a:t> </a:t>
            </a:r>
            <a:r>
              <a:rPr lang="ru-RU" dirty="0"/>
              <a:t>пар </a:t>
            </a:r>
            <a:r>
              <a:rPr lang="en-US" dirty="0"/>
              <a:t>(</a:t>
            </a:r>
            <a:r>
              <a:rPr lang="en-US" dirty="0" err="1"/>
              <a:t>k</a:t>
            </a:r>
            <a:r>
              <a:rPr lang="en-US" baseline="-25000" dirty="0" err="1"/>
              <a:t>i</a:t>
            </a:r>
            <a:r>
              <a:rPr lang="en-US" dirty="0"/>
              <a:t>, p</a:t>
            </a:r>
            <a:r>
              <a:rPr lang="en-US" baseline="-25000" dirty="0"/>
              <a:t>i</a:t>
            </a:r>
            <a:r>
              <a:rPr lang="en-US" dirty="0"/>
              <a:t>),</a:t>
            </a:r>
            <a:br>
              <a:rPr lang="ru-RU" dirty="0"/>
            </a:br>
            <a:r>
              <a:rPr lang="ru-RU" dirty="0"/>
              <a:t>упорядоченные по возрастанию ключей</a:t>
            </a:r>
            <a:r>
              <a:rPr lang="en-US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Массивы</a:t>
            </a:r>
            <a:r>
              <a:rPr lang="en-US" dirty="0"/>
              <a:t> </a:t>
            </a:r>
            <a:r>
              <a:rPr lang="ru-RU" dirty="0"/>
              <a:t>имеют ограниченную длину:</a:t>
            </a:r>
            <a:br>
              <a:rPr lang="ru-RU" dirty="0"/>
            </a:br>
            <a:r>
              <a:rPr lang="ru-RU" dirty="0"/>
              <a:t>от </a:t>
            </a:r>
            <a:r>
              <a:rPr lang="en-US" dirty="0"/>
              <a:t>L </a:t>
            </a:r>
            <a:r>
              <a:rPr lang="ru-RU" dirty="0"/>
              <a:t>до </a:t>
            </a:r>
            <a:r>
              <a:rPr lang="en-US" dirty="0"/>
              <a:t>2L </a:t>
            </a:r>
            <a:r>
              <a:rPr lang="ru-RU" dirty="0"/>
              <a:t>элементов,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Указатели на страницы данных хранятся в листьях,</a:t>
            </a:r>
            <a:br>
              <a:rPr lang="ru-RU" dirty="0"/>
            </a:br>
            <a:r>
              <a:rPr lang="ru-RU" dirty="0"/>
              <a:t>во внутренних узлах – ссылки на страницы</a:t>
            </a:r>
            <a:br>
              <a:rPr lang="ru-RU" dirty="0"/>
            </a:br>
            <a:r>
              <a:rPr lang="ru-RU" dirty="0"/>
              <a:t>с узлами-потомками,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Все листья расположены на одной глубине,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Указатель </a:t>
            </a:r>
            <a:r>
              <a:rPr lang="en-US" dirty="0"/>
              <a:t>p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ru-RU" dirty="0"/>
              <a:t>ссылается на поддерево с ключами</a:t>
            </a:r>
            <a:br>
              <a:rPr lang="en-US" dirty="0"/>
            </a:br>
            <a:r>
              <a:rPr lang="ru-RU" dirty="0"/>
              <a:t>в диапазоне </a:t>
            </a:r>
            <a:r>
              <a:rPr lang="en-US" dirty="0"/>
              <a:t>[</a:t>
            </a:r>
            <a:r>
              <a:rPr lang="en-US" dirty="0" err="1"/>
              <a:t>k</a:t>
            </a:r>
            <a:r>
              <a:rPr lang="en-US" baseline="-25000" dirty="0" err="1"/>
              <a:t>i</a:t>
            </a:r>
            <a:r>
              <a:rPr lang="en-US" dirty="0"/>
              <a:t>, k</a:t>
            </a:r>
            <a:r>
              <a:rPr lang="en-US" baseline="-25000" dirty="0"/>
              <a:t>i+1</a:t>
            </a:r>
            <a:r>
              <a:rPr lang="en-US" dirty="0"/>
              <a:t>) (</a:t>
            </a:r>
            <a:r>
              <a:rPr lang="ru-RU" dirty="0"/>
              <a:t>внимание: </a:t>
            </a:r>
            <a:r>
              <a:rPr lang="en-US" dirty="0"/>
              <a:t>k</a:t>
            </a:r>
            <a:r>
              <a:rPr lang="en-US" baseline="-25000" dirty="0"/>
              <a:t>m+1</a:t>
            </a:r>
            <a:r>
              <a:rPr lang="en-US" dirty="0"/>
              <a:t>!)</a:t>
            </a:r>
            <a:r>
              <a:rPr lang="ru-RU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Если при вставке происходит переполнение узла,</a:t>
            </a:r>
            <a:br>
              <a:rPr lang="ru-RU" dirty="0"/>
            </a:br>
            <a:r>
              <a:rPr lang="ru-RU" dirty="0"/>
              <a:t>то он разделяется на два узла длины </a:t>
            </a:r>
            <a:r>
              <a:rPr lang="en-US" dirty="0"/>
              <a:t>L, </a:t>
            </a:r>
            <a:r>
              <a:rPr lang="ru-RU" dirty="0"/>
              <a:t>а средний</a:t>
            </a:r>
            <a:br>
              <a:rPr lang="ru-RU" dirty="0"/>
            </a:br>
            <a:r>
              <a:rPr lang="ru-RU" dirty="0"/>
              <a:t>элемент перемещается в родительский узел.</a:t>
            </a:r>
          </a:p>
        </p:txBody>
      </p:sp>
    </p:spTree>
    <p:extLst>
      <p:ext uri="{BB962C8B-B14F-4D97-AF65-F5344CB8AC3E}">
        <p14:creationId xmlns:p14="http://schemas.microsoft.com/office/powerpoint/2010/main" val="943654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020065"/>
              </p:ext>
            </p:extLst>
          </p:nvPr>
        </p:nvGraphicFramePr>
        <p:xfrm>
          <a:off x="0" y="365762"/>
          <a:ext cx="12192000" cy="5212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B-</a:t>
                      </a:r>
                      <a:r>
                        <a:rPr lang="ru-RU" sz="2400" dirty="0"/>
                        <a:t>деревья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Есть проблемы: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Вставки</a:t>
                      </a:r>
                      <a:r>
                        <a:rPr lang="ru-RU" baseline="0" dirty="0"/>
                        <a:t> и удаления создают случайное </a:t>
                      </a:r>
                      <a:r>
                        <a:rPr lang="en-US" baseline="0" dirty="0"/>
                        <a:t>IO,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Удаление зачастую реализуется нетривиально, или оставляет много мусора,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В</a:t>
                      </a:r>
                      <a:r>
                        <a:rPr lang="ru-RU" baseline="0" dirty="0"/>
                        <a:t> многопоточной среде надо брать блокировки сразу на весь путь до листа.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20823" y="3065441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702488" y="3070867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3284153" y="3065441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865818" y="306544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</a:t>
            </a:r>
            <a:endParaRPr lang="ru-RU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5504249" y="3070867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1702488" y="2374902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4865818" y="2374902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>
            <a:endCxn id="3" idx="0"/>
          </p:cNvCxnSpPr>
          <p:nvPr/>
        </p:nvCxnSpPr>
        <p:spPr>
          <a:xfrm flipH="1">
            <a:off x="772985" y="2745742"/>
            <a:ext cx="1064053" cy="319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0"/>
          </p:cNvCxnSpPr>
          <p:nvPr/>
        </p:nvCxnSpPr>
        <p:spPr>
          <a:xfrm>
            <a:off x="2354650" y="2745742"/>
            <a:ext cx="0" cy="325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8" idx="0"/>
          </p:cNvCxnSpPr>
          <p:nvPr/>
        </p:nvCxnSpPr>
        <p:spPr>
          <a:xfrm>
            <a:off x="2833816" y="2745742"/>
            <a:ext cx="1102499" cy="319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9" idx="0"/>
          </p:cNvCxnSpPr>
          <p:nvPr/>
        </p:nvCxnSpPr>
        <p:spPr>
          <a:xfrm>
            <a:off x="6005384" y="2745742"/>
            <a:ext cx="151027" cy="325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35779" y="2370984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</a:t>
            </a:r>
            <a:endParaRPr lang="ru-RU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2456170" y="1684363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Straight Arrow Connector 22"/>
          <p:cNvCxnSpPr>
            <a:endCxn id="10" idx="0"/>
          </p:cNvCxnSpPr>
          <p:nvPr/>
        </p:nvCxnSpPr>
        <p:spPr>
          <a:xfrm flipH="1">
            <a:off x="2354650" y="2055203"/>
            <a:ext cx="264982" cy="319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599935" y="2055203"/>
            <a:ext cx="336380" cy="3157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3727541" y="922231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4320423" y="1681997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</a:t>
            </a:r>
            <a:endParaRPr lang="ru-RU" dirty="0"/>
          </a:p>
        </p:txBody>
      </p:sp>
      <p:cxnSp>
        <p:nvCxnSpPr>
          <p:cNvPr id="30" name="Straight Arrow Connector 29"/>
          <p:cNvCxnSpPr>
            <a:endCxn id="21" idx="0"/>
          </p:cNvCxnSpPr>
          <p:nvPr/>
        </p:nvCxnSpPr>
        <p:spPr>
          <a:xfrm flipH="1">
            <a:off x="3108332" y="1293071"/>
            <a:ext cx="827983" cy="3912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865818" y="1282091"/>
            <a:ext cx="415606" cy="336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831063" y="922231"/>
            <a:ext cx="546245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 узлах хранятся массивы</a:t>
            </a:r>
            <a:r>
              <a:rPr lang="en-US" dirty="0"/>
              <a:t> </a:t>
            </a:r>
            <a:r>
              <a:rPr lang="ru-RU" dirty="0"/>
              <a:t>пар </a:t>
            </a:r>
            <a:r>
              <a:rPr lang="en-US" dirty="0"/>
              <a:t>(</a:t>
            </a:r>
            <a:r>
              <a:rPr lang="en-US" dirty="0" err="1"/>
              <a:t>k</a:t>
            </a:r>
            <a:r>
              <a:rPr lang="en-US" baseline="-25000" dirty="0" err="1"/>
              <a:t>i</a:t>
            </a:r>
            <a:r>
              <a:rPr lang="en-US" dirty="0"/>
              <a:t>, p</a:t>
            </a:r>
            <a:r>
              <a:rPr lang="en-US" baseline="-25000" dirty="0"/>
              <a:t>i</a:t>
            </a:r>
            <a:r>
              <a:rPr lang="en-US" dirty="0"/>
              <a:t>),</a:t>
            </a:r>
            <a:br>
              <a:rPr lang="en-US" dirty="0"/>
            </a:br>
            <a:r>
              <a:rPr lang="ru-RU" dirty="0"/>
              <a:t>упорядоченные по возрастанию ключей</a:t>
            </a:r>
            <a:r>
              <a:rPr lang="en-US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Массивы</a:t>
            </a:r>
            <a:r>
              <a:rPr lang="en-US" dirty="0"/>
              <a:t> </a:t>
            </a:r>
            <a:r>
              <a:rPr lang="ru-RU" dirty="0"/>
              <a:t>имеют ограниченную длину:</a:t>
            </a:r>
            <a:br>
              <a:rPr lang="ru-RU" dirty="0"/>
            </a:br>
            <a:r>
              <a:rPr lang="ru-RU" dirty="0"/>
              <a:t>от </a:t>
            </a:r>
            <a:r>
              <a:rPr lang="en-US" dirty="0"/>
              <a:t>L </a:t>
            </a:r>
            <a:r>
              <a:rPr lang="ru-RU" dirty="0"/>
              <a:t>до </a:t>
            </a:r>
            <a:r>
              <a:rPr lang="en-US" dirty="0"/>
              <a:t>2L </a:t>
            </a:r>
            <a:r>
              <a:rPr lang="ru-RU" dirty="0"/>
              <a:t>элементов,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Указатели на страницы данных хранятся в листьях,</a:t>
            </a:r>
            <a:br>
              <a:rPr lang="ru-RU" dirty="0"/>
            </a:br>
            <a:r>
              <a:rPr lang="ru-RU" dirty="0"/>
              <a:t>во внутренних узлах – ссылки на страницы</a:t>
            </a:r>
            <a:br>
              <a:rPr lang="ru-RU" dirty="0"/>
            </a:br>
            <a:r>
              <a:rPr lang="ru-RU" dirty="0"/>
              <a:t>с узлами-потомками,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Все листья расположены на одной глубине,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Указатель </a:t>
            </a:r>
            <a:r>
              <a:rPr lang="en-US" dirty="0"/>
              <a:t>p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ru-RU" dirty="0"/>
              <a:t>ссылается на поддерево с ключами</a:t>
            </a:r>
            <a:br>
              <a:rPr lang="en-US" dirty="0"/>
            </a:br>
            <a:r>
              <a:rPr lang="ru-RU" dirty="0"/>
              <a:t>в диапазоне </a:t>
            </a:r>
            <a:r>
              <a:rPr lang="en-US" dirty="0"/>
              <a:t>[</a:t>
            </a:r>
            <a:r>
              <a:rPr lang="en-US" dirty="0" err="1"/>
              <a:t>k</a:t>
            </a:r>
            <a:r>
              <a:rPr lang="en-US" baseline="-25000" dirty="0" err="1"/>
              <a:t>i</a:t>
            </a:r>
            <a:r>
              <a:rPr lang="en-US" dirty="0"/>
              <a:t>, k</a:t>
            </a:r>
            <a:r>
              <a:rPr lang="en-US" baseline="-25000" dirty="0"/>
              <a:t>i+1</a:t>
            </a:r>
            <a:r>
              <a:rPr lang="en-US" dirty="0"/>
              <a:t>) (</a:t>
            </a:r>
            <a:r>
              <a:rPr lang="ru-RU" dirty="0"/>
              <a:t>внимание: </a:t>
            </a:r>
            <a:r>
              <a:rPr lang="en-US" dirty="0"/>
              <a:t>k</a:t>
            </a:r>
            <a:r>
              <a:rPr lang="en-US" baseline="-25000" dirty="0"/>
              <a:t>m+1</a:t>
            </a:r>
            <a:r>
              <a:rPr lang="en-US" dirty="0"/>
              <a:t>!)</a:t>
            </a:r>
            <a:r>
              <a:rPr lang="ru-RU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Если при вставке происходит переполнение узла,</a:t>
            </a:r>
            <a:br>
              <a:rPr lang="ru-RU" dirty="0"/>
            </a:br>
            <a:r>
              <a:rPr lang="ru-RU" dirty="0"/>
              <a:t>то он разделяется на два узла длины </a:t>
            </a:r>
            <a:r>
              <a:rPr lang="en-US" dirty="0"/>
              <a:t>L, </a:t>
            </a:r>
            <a:r>
              <a:rPr lang="ru-RU" dirty="0"/>
              <a:t>а средний</a:t>
            </a:r>
            <a:br>
              <a:rPr lang="ru-RU" dirty="0"/>
            </a:br>
            <a:r>
              <a:rPr lang="ru-RU" dirty="0"/>
              <a:t>элемент перемещается в родительский узел.</a:t>
            </a:r>
          </a:p>
        </p:txBody>
      </p:sp>
    </p:spTree>
    <p:extLst>
      <p:ext uri="{BB962C8B-B14F-4D97-AF65-F5344CB8AC3E}">
        <p14:creationId xmlns:p14="http://schemas.microsoft.com/office/powerpoint/2010/main" val="3159975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951783"/>
              </p:ext>
            </p:extLst>
          </p:nvPr>
        </p:nvGraphicFramePr>
        <p:xfrm>
          <a:off x="0" y="365762"/>
          <a:ext cx="12192000" cy="5486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  <a:r>
                        <a:rPr lang="en-US" sz="2400" baseline="30000" dirty="0"/>
                        <a:t>link</a:t>
                      </a:r>
                      <a:r>
                        <a:rPr lang="en-US" sz="2400" dirty="0"/>
                        <a:t>-</a:t>
                      </a:r>
                      <a:r>
                        <a:rPr lang="ru-RU" sz="2400" dirty="0"/>
                        <a:t>деревья</a:t>
                      </a:r>
                      <a:r>
                        <a:rPr lang="en-US" sz="2400" dirty="0"/>
                        <a:t> (Lehman, Yao)</a:t>
                      </a:r>
                      <a:r>
                        <a:rPr lang="en-US" sz="2400" baseline="30000" dirty="0"/>
                        <a:t>*</a:t>
                      </a:r>
                      <a:endParaRPr lang="ru-RU" sz="2400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При расщеплении узла не обязательно модифицировать родителя</a:t>
                      </a:r>
                      <a:r>
                        <a:rPr lang="ru-RU" baseline="0" dirty="0"/>
                        <a:t> – хватит проставить ссылку на правого соседа,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а родительский узел можно модифицировать потом.</a:t>
                      </a:r>
                    </a:p>
                    <a:p>
                      <a:endParaRPr lang="ru-RU" baseline="0" dirty="0"/>
                    </a:p>
                    <a:p>
                      <a:r>
                        <a:rPr lang="ru-RU" baseline="0" dirty="0"/>
                        <a:t>В итоге, в каждый момент времени достаточно держать блокировку только на одном узле.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r>
                        <a:rPr lang="en-US" baseline="0" dirty="0">
                          <a:hlinkClick r:id="rId3"/>
                        </a:rPr>
                        <a:t>https://www.csd.uoc.gr/~hy460/pdf/p650-lehman.pdf</a:t>
                      </a: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731313"/>
              </p:ext>
            </p:extLst>
          </p:nvPr>
        </p:nvGraphicFramePr>
        <p:xfrm>
          <a:off x="1743677" y="3471562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398812"/>
              </p:ext>
            </p:extLst>
          </p:nvPr>
        </p:nvGraphicFramePr>
        <p:xfrm>
          <a:off x="3325342" y="3476988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255163"/>
              </p:ext>
            </p:extLst>
          </p:nvPr>
        </p:nvGraphicFramePr>
        <p:xfrm>
          <a:off x="4907007" y="3471562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488672" y="347156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</a:t>
            </a:r>
            <a:endParaRPr lang="ru-RU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283666"/>
              </p:ext>
            </p:extLst>
          </p:nvPr>
        </p:nvGraphicFramePr>
        <p:xfrm>
          <a:off x="7127103" y="3476988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741852"/>
              </p:ext>
            </p:extLst>
          </p:nvPr>
        </p:nvGraphicFramePr>
        <p:xfrm>
          <a:off x="3325342" y="2781023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620966"/>
              </p:ext>
            </p:extLst>
          </p:nvPr>
        </p:nvGraphicFramePr>
        <p:xfrm>
          <a:off x="6488672" y="2781023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>
            <a:endCxn id="3" idx="0"/>
          </p:cNvCxnSpPr>
          <p:nvPr/>
        </p:nvCxnSpPr>
        <p:spPr>
          <a:xfrm flipH="1">
            <a:off x="2395839" y="3151863"/>
            <a:ext cx="1064053" cy="319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0"/>
          </p:cNvCxnSpPr>
          <p:nvPr/>
        </p:nvCxnSpPr>
        <p:spPr>
          <a:xfrm>
            <a:off x="3977504" y="3151863"/>
            <a:ext cx="0" cy="32512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8" idx="0"/>
          </p:cNvCxnSpPr>
          <p:nvPr/>
        </p:nvCxnSpPr>
        <p:spPr>
          <a:xfrm>
            <a:off x="4456670" y="3151863"/>
            <a:ext cx="1102499" cy="319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9" idx="0"/>
          </p:cNvCxnSpPr>
          <p:nvPr/>
        </p:nvCxnSpPr>
        <p:spPr>
          <a:xfrm>
            <a:off x="7628238" y="3151863"/>
            <a:ext cx="151027" cy="325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58633" y="2777105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</a:t>
            </a:r>
            <a:endParaRPr lang="ru-RU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700395"/>
              </p:ext>
            </p:extLst>
          </p:nvPr>
        </p:nvGraphicFramePr>
        <p:xfrm>
          <a:off x="4079024" y="2090484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Straight Arrow Connector 22"/>
          <p:cNvCxnSpPr>
            <a:endCxn id="10" idx="0"/>
          </p:cNvCxnSpPr>
          <p:nvPr/>
        </p:nvCxnSpPr>
        <p:spPr>
          <a:xfrm flipH="1">
            <a:off x="3977504" y="2461324"/>
            <a:ext cx="264982" cy="319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222789" y="2461324"/>
            <a:ext cx="336380" cy="3157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519244"/>
              </p:ext>
            </p:extLst>
          </p:nvPr>
        </p:nvGraphicFramePr>
        <p:xfrm>
          <a:off x="5350395" y="1328352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943277" y="208811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</a:t>
            </a:r>
            <a:endParaRPr lang="ru-RU" dirty="0"/>
          </a:p>
        </p:txBody>
      </p:sp>
      <p:cxnSp>
        <p:nvCxnSpPr>
          <p:cNvPr id="30" name="Straight Arrow Connector 29"/>
          <p:cNvCxnSpPr>
            <a:endCxn id="21" idx="0"/>
          </p:cNvCxnSpPr>
          <p:nvPr/>
        </p:nvCxnSpPr>
        <p:spPr>
          <a:xfrm flipH="1">
            <a:off x="4731186" y="1699192"/>
            <a:ext cx="827983" cy="3912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488672" y="1688212"/>
            <a:ext cx="415606" cy="336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ight Arrow 15"/>
          <p:cNvSpPr/>
          <p:nvPr/>
        </p:nvSpPr>
        <p:spPr>
          <a:xfrm>
            <a:off x="3048001" y="3599935"/>
            <a:ext cx="277341" cy="146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Right Arrow 28"/>
          <p:cNvSpPr/>
          <p:nvPr/>
        </p:nvSpPr>
        <p:spPr>
          <a:xfrm>
            <a:off x="4622553" y="3599935"/>
            <a:ext cx="277341" cy="146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Right Arrow 30"/>
          <p:cNvSpPr/>
          <p:nvPr/>
        </p:nvSpPr>
        <p:spPr>
          <a:xfrm>
            <a:off x="6216054" y="3604667"/>
            <a:ext cx="277341" cy="146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Right Arrow 33"/>
          <p:cNvSpPr/>
          <p:nvPr/>
        </p:nvSpPr>
        <p:spPr>
          <a:xfrm>
            <a:off x="6849762" y="3604667"/>
            <a:ext cx="277341" cy="146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Right Arrow 34"/>
          <p:cNvSpPr/>
          <p:nvPr/>
        </p:nvSpPr>
        <p:spPr>
          <a:xfrm>
            <a:off x="4626839" y="2888487"/>
            <a:ext cx="277341" cy="146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ight Arrow 35"/>
          <p:cNvSpPr/>
          <p:nvPr/>
        </p:nvSpPr>
        <p:spPr>
          <a:xfrm>
            <a:off x="6216053" y="2888487"/>
            <a:ext cx="277341" cy="146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ight Arrow 36"/>
          <p:cNvSpPr/>
          <p:nvPr/>
        </p:nvSpPr>
        <p:spPr>
          <a:xfrm>
            <a:off x="5383348" y="2203475"/>
            <a:ext cx="277341" cy="146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0" y="6194050"/>
            <a:ext cx="38383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bg1">
                    <a:lumMod val="65000"/>
                  </a:schemeClr>
                </a:solidFill>
              </a:rPr>
              <a:t>* </a:t>
            </a:r>
            <a:r>
              <a:rPr lang="ru-RU" sz="1600" i="1" dirty="0">
                <a:solidFill>
                  <a:schemeClr val="bg1">
                    <a:lumMod val="65000"/>
                  </a:schemeClr>
                </a:solidFill>
              </a:rPr>
              <a:t>Используются, например, в 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</a:rPr>
              <a:t>PostgreSQL.</a:t>
            </a:r>
            <a:endParaRPr lang="ru-RU" sz="16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373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644042"/>
              </p:ext>
            </p:extLst>
          </p:nvPr>
        </p:nvGraphicFramePr>
        <p:xfrm>
          <a:off x="0" y="365761"/>
          <a:ext cx="12192000" cy="41148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Слияние двух </a:t>
                      </a:r>
                      <a:r>
                        <a:rPr lang="en-US" sz="2400" dirty="0"/>
                        <a:t>B-</a:t>
                      </a:r>
                      <a:r>
                        <a:rPr lang="ru-RU" sz="2400" dirty="0"/>
                        <a:t>деревьев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Заметим,</a:t>
                      </a:r>
                      <a:r>
                        <a:rPr lang="ru-RU" baseline="0" dirty="0"/>
                        <a:t> что два множества, представленные </a:t>
                      </a:r>
                      <a:r>
                        <a:rPr lang="en-US" baseline="0" dirty="0"/>
                        <a:t>B-</a:t>
                      </a:r>
                      <a:r>
                        <a:rPr lang="ru-RU" baseline="0" dirty="0"/>
                        <a:t>деревьями, легко объединить за линейное время: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итерирование по листьям даёт элементы в порядке возрастания ключей; отсортированные списки ключей из двух деревьев можно объединить в один, как в сортировке слиянием,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отсортированный объединённый список выписываем в страницы, расположенные последовательно,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Для каждых </a:t>
                      </a:r>
                      <a:r>
                        <a:rPr lang="en-US" baseline="0" dirty="0"/>
                        <a:t>2L-1 </a:t>
                      </a:r>
                      <a:r>
                        <a:rPr lang="ru-RU" baseline="0" dirty="0"/>
                        <a:t>подряд идущих страниц-узлов делаем </a:t>
                      </a:r>
                      <a:r>
                        <a:rPr lang="ru-RU" baseline="0" dirty="0" err="1"/>
                        <a:t>директорную</a:t>
                      </a:r>
                      <a:r>
                        <a:rPr lang="ru-RU" baseline="0" dirty="0"/>
                        <a:t> страницу; разные </a:t>
                      </a:r>
                      <a:r>
                        <a:rPr lang="ru-RU" baseline="0" dirty="0" err="1"/>
                        <a:t>директорные</a:t>
                      </a:r>
                      <a:r>
                        <a:rPr lang="ru-RU" baseline="0" dirty="0"/>
                        <a:t> страницы тоже выписываем последовательно,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Аналогично создаём </a:t>
                      </a:r>
                      <a:r>
                        <a:rPr lang="ru-RU" baseline="0" dirty="0" err="1"/>
                        <a:t>директорные</a:t>
                      </a:r>
                      <a:r>
                        <a:rPr lang="ru-RU" baseline="0" dirty="0"/>
                        <a:t> страницы более высокого уровня,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Повторяем до тех пор, пока не напишем одну </a:t>
                      </a:r>
                      <a:r>
                        <a:rPr lang="ru-RU" baseline="0" dirty="0" err="1"/>
                        <a:t>директорную</a:t>
                      </a:r>
                      <a:r>
                        <a:rPr lang="ru-RU" baseline="0" dirty="0"/>
                        <a:t> страницу, которую объявляем корнем объединённого дерева.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Важные свойства: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Обход листьев объединяемых деревьев генерирует преимущественно линейное чтение,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Страницы-листы объединённого дерева выписываются линейно.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4328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078415"/>
              </p:ext>
            </p:extLst>
          </p:nvPr>
        </p:nvGraphicFramePr>
        <p:xfrm>
          <a:off x="0" y="365761"/>
          <a:ext cx="12192000" cy="5212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Log-Structured Merge Tree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LSM-</a:t>
                      </a:r>
                      <a:r>
                        <a:rPr lang="ru-RU" dirty="0"/>
                        <a:t>дерево – это иерархия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B-</a:t>
                      </a:r>
                      <a:r>
                        <a:rPr lang="ru-RU" baseline="0" dirty="0"/>
                        <a:t>деревьев.</a:t>
                      </a:r>
                    </a:p>
                    <a:p>
                      <a:endParaRPr lang="ru-RU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Поиск элемента делается по очереди в деревьях </a:t>
                      </a:r>
                      <a:r>
                        <a:rPr lang="en-US" baseline="0" dirty="0"/>
                        <a:t>T</a:t>
                      </a:r>
                      <a:r>
                        <a:rPr lang="en-US" baseline="-25000" dirty="0"/>
                        <a:t>0</a:t>
                      </a:r>
                      <a:r>
                        <a:rPr lang="en-US" baseline="0" dirty="0"/>
                        <a:t>, T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, …,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Вставки делаются только в дерево </a:t>
                      </a:r>
                      <a:r>
                        <a:rPr lang="en-US" baseline="0" dirty="0"/>
                        <a:t>T</a:t>
                      </a:r>
                      <a:r>
                        <a:rPr lang="en-US" baseline="-25000" dirty="0"/>
                        <a:t>0</a:t>
                      </a:r>
                      <a:r>
                        <a:rPr lang="en-US" baseline="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Дерево </a:t>
                      </a:r>
                      <a:r>
                        <a:rPr lang="en-US" baseline="0" dirty="0"/>
                        <a:t>T</a:t>
                      </a:r>
                      <a:r>
                        <a:rPr lang="en-US" baseline="-25000" dirty="0"/>
                        <a:t>0</a:t>
                      </a:r>
                      <a:r>
                        <a:rPr lang="en-US" baseline="0" dirty="0"/>
                        <a:t> (</a:t>
                      </a:r>
                      <a:r>
                        <a:rPr lang="ru-RU" baseline="0" dirty="0"/>
                        <a:t>возможно, несколько первых</a:t>
                      </a:r>
                      <a:r>
                        <a:rPr lang="en-US" baseline="0" dirty="0"/>
                        <a:t>) </a:t>
                      </a:r>
                      <a:r>
                        <a:rPr lang="ru-RU" baseline="0" dirty="0"/>
                        <a:t>располагается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в</a:t>
                      </a:r>
                      <a:r>
                        <a:rPr lang="en-US" baseline="0" dirty="0"/>
                        <a:t> RAM, </a:t>
                      </a:r>
                      <a:r>
                        <a:rPr lang="ru-RU" baseline="0" dirty="0"/>
                        <a:t>гарантируя быструю вставку,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При переполнении дерева </a:t>
                      </a:r>
                      <a:r>
                        <a:rPr lang="en-US" baseline="0" dirty="0" err="1"/>
                        <a:t>T</a:t>
                      </a:r>
                      <a:r>
                        <a:rPr lang="en-US" baseline="-25000" dirty="0" err="1"/>
                        <a:t>i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оно сливается с деревом </a:t>
                      </a:r>
                      <a:r>
                        <a:rPr lang="en-US" baseline="0" dirty="0"/>
                        <a:t>T</a:t>
                      </a:r>
                      <a:r>
                        <a:rPr lang="en-US" baseline="-25000" dirty="0"/>
                        <a:t>i+1</a:t>
                      </a:r>
                      <a:r>
                        <a:rPr lang="ru-RU" baseline="0" dirty="0"/>
                        <a:t>;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полученное дерево объявляется новым </a:t>
                      </a:r>
                      <a:r>
                        <a:rPr lang="en-US" baseline="0" dirty="0"/>
                        <a:t>T</a:t>
                      </a:r>
                      <a:r>
                        <a:rPr lang="en-US" baseline="-25000" dirty="0"/>
                        <a:t>i+1</a:t>
                      </a:r>
                      <a:r>
                        <a:rPr lang="en-US" baseline="0" dirty="0"/>
                        <a:t>,</a:t>
                      </a:r>
                      <a:endParaRPr lang="ru-RU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Удаление элемента реализуется как вставка элемента,</a:t>
                      </a:r>
                      <a:br>
                        <a:rPr lang="ru-RU" dirty="0"/>
                      </a:br>
                      <a:r>
                        <a:rPr lang="ru-RU" dirty="0"/>
                        <a:t>помеченного флагом «удалённый»</a:t>
                      </a:r>
                      <a:r>
                        <a:rPr lang="en-US" dirty="0"/>
                        <a:t>*</a:t>
                      </a:r>
                      <a:r>
                        <a:rPr lang="ru-RU" dirty="0"/>
                        <a:t>. Фактическое удаление</a:t>
                      </a:r>
                      <a:br>
                        <a:rPr lang="ru-RU" dirty="0"/>
                      </a:br>
                      <a:r>
                        <a:rPr lang="ru-RU" dirty="0"/>
                        <a:t>произойдёт при слиянии деревьев.</a:t>
                      </a:r>
                      <a:endParaRPr lang="en-US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/>
                        <a:t>Факт: оптимальная производительность вставок в </a:t>
                      </a:r>
                      <a:r>
                        <a:rPr lang="en-US" baseline="0" dirty="0"/>
                        <a:t>LSM-</a:t>
                      </a:r>
                      <a:r>
                        <a:rPr lang="ru-RU" baseline="0" dirty="0"/>
                        <a:t>дерево (наименьшие накладные расходы на слияния)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достигается, если число элементов в деревьях </a:t>
                      </a:r>
                      <a:r>
                        <a:rPr lang="en-US" baseline="0" dirty="0"/>
                        <a:t>T</a:t>
                      </a:r>
                      <a:r>
                        <a:rPr lang="en-US" baseline="-25000" dirty="0"/>
                        <a:t>0</a:t>
                      </a:r>
                      <a:r>
                        <a:rPr lang="en-US" baseline="0" dirty="0"/>
                        <a:t>, T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, … </a:t>
                      </a:r>
                      <a:r>
                        <a:rPr lang="ru-RU" baseline="0" dirty="0"/>
                        <a:t>образует геометрическую прогрессию.</a:t>
                      </a: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aseline="0" dirty="0">
                          <a:hlinkClick r:id="rId3"/>
                        </a:rPr>
                        <a:t>http://citeseerx.ist.psu.edu/viewdoc/download?doi=10.1.1.44.2782&amp;rep=rep1&amp;type=pdf</a:t>
                      </a: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aseline="0" dirty="0">
                          <a:hlinkClick r:id="rId4"/>
                        </a:rPr>
                        <a:t>http://www.benstopford.com/2015/02/14/log-structured-merge-trees/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Isosceles Triangle 2"/>
          <p:cNvSpPr/>
          <p:nvPr/>
        </p:nvSpPr>
        <p:spPr>
          <a:xfrm>
            <a:off x="7578811" y="2512541"/>
            <a:ext cx="527222" cy="5189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Isosceles Triangle 3"/>
          <p:cNvSpPr/>
          <p:nvPr/>
        </p:nvSpPr>
        <p:spPr>
          <a:xfrm>
            <a:off x="8468497" y="2117124"/>
            <a:ext cx="1029730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Isosceles Triangle 6"/>
          <p:cNvSpPr/>
          <p:nvPr/>
        </p:nvSpPr>
        <p:spPr>
          <a:xfrm>
            <a:off x="9860692" y="1556951"/>
            <a:ext cx="1721708" cy="14745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ight Arrow 7"/>
          <p:cNvSpPr/>
          <p:nvPr/>
        </p:nvSpPr>
        <p:spPr>
          <a:xfrm>
            <a:off x="8106033" y="2574324"/>
            <a:ext cx="362464" cy="197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ight Arrow 8"/>
          <p:cNvSpPr/>
          <p:nvPr/>
        </p:nvSpPr>
        <p:spPr>
          <a:xfrm>
            <a:off x="9489989" y="2574324"/>
            <a:ext cx="362464" cy="197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7671656" y="3139573"/>
            <a:ext cx="4536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T0                T1                              T2                 ……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6163272"/>
            <a:ext cx="4413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* </a:t>
            </a:r>
            <a:r>
              <a:rPr lang="ru-RU" i="1" dirty="0">
                <a:solidFill>
                  <a:schemeClr val="bg1">
                    <a:lumMod val="75000"/>
                  </a:schemeClr>
                </a:solidFill>
              </a:rPr>
              <a:t>Такой элемент называется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“tombstone”.</a:t>
            </a:r>
          </a:p>
        </p:txBody>
      </p:sp>
    </p:spTree>
    <p:extLst>
      <p:ext uri="{BB962C8B-B14F-4D97-AF65-F5344CB8AC3E}">
        <p14:creationId xmlns:p14="http://schemas.microsoft.com/office/powerpoint/2010/main" val="3857634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4390"/>
              </p:ext>
            </p:extLst>
          </p:nvPr>
        </p:nvGraphicFramePr>
        <p:xfrm>
          <a:off x="0" y="365761"/>
          <a:ext cx="12192000" cy="5212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Log-Structured Merge Tree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/>
                        <a:t>При таком подходе вставки и удаления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почти всегда получаются</a:t>
                      </a:r>
                      <a:br>
                        <a:rPr lang="ru-RU" dirty="0"/>
                      </a:br>
                      <a:r>
                        <a:rPr lang="ru-RU" dirty="0"/>
                        <a:t>очень быстрыми,</a:t>
                      </a:r>
                      <a:r>
                        <a:rPr lang="ru-RU" baseline="0" dirty="0"/>
                        <a:t> </a:t>
                      </a:r>
                      <a:r>
                        <a:rPr lang="ru-RU" dirty="0"/>
                        <a:t>поскольку работают только с деревом</a:t>
                      </a:r>
                      <a:r>
                        <a:rPr lang="ru-RU" baseline="0" dirty="0"/>
                        <a:t> в </a:t>
                      </a:r>
                      <a:r>
                        <a:rPr lang="en-US" baseline="0" dirty="0"/>
                        <a:t>RAM.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/>
                        <a:t>Но теперь необходимо иногда выполнять слияние деревьев.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Как мы обсудили, это можно сделать быстро и генерировать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только эффективные последовательности чтений и записей.</a:t>
                      </a:r>
                      <a:br>
                        <a:rPr lang="ru-RU" baseline="0" dirty="0"/>
                      </a:br>
                      <a:br>
                        <a:rPr lang="ru-RU" baseline="0" dirty="0"/>
                      </a:b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Isosceles Triangle 2"/>
          <p:cNvSpPr/>
          <p:nvPr/>
        </p:nvSpPr>
        <p:spPr>
          <a:xfrm>
            <a:off x="7578811" y="2512541"/>
            <a:ext cx="527222" cy="5189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Isosceles Triangle 3"/>
          <p:cNvSpPr/>
          <p:nvPr/>
        </p:nvSpPr>
        <p:spPr>
          <a:xfrm>
            <a:off x="8468497" y="2117124"/>
            <a:ext cx="1029730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Isosceles Triangle 6"/>
          <p:cNvSpPr/>
          <p:nvPr/>
        </p:nvSpPr>
        <p:spPr>
          <a:xfrm>
            <a:off x="9860692" y="1556951"/>
            <a:ext cx="1721708" cy="14745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ight Arrow 7"/>
          <p:cNvSpPr/>
          <p:nvPr/>
        </p:nvSpPr>
        <p:spPr>
          <a:xfrm>
            <a:off x="8106033" y="2574324"/>
            <a:ext cx="362464" cy="197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ight Arrow 8"/>
          <p:cNvSpPr/>
          <p:nvPr/>
        </p:nvSpPr>
        <p:spPr>
          <a:xfrm>
            <a:off x="9489989" y="2574324"/>
            <a:ext cx="362464" cy="197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7671656" y="3139573"/>
            <a:ext cx="4536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T0                T1                              T2                 ……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3530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283741"/>
              </p:ext>
            </p:extLst>
          </p:nvPr>
        </p:nvGraphicFramePr>
        <p:xfrm>
          <a:off x="0" y="365761"/>
          <a:ext cx="12192000" cy="5212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Log-Structured Merge Tree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/>
                        <a:t>При таком подходе вставки и удаления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почти всегда получаются</a:t>
                      </a:r>
                      <a:br>
                        <a:rPr lang="ru-RU" dirty="0"/>
                      </a:br>
                      <a:r>
                        <a:rPr lang="ru-RU" dirty="0"/>
                        <a:t>очень быстрыми,</a:t>
                      </a:r>
                      <a:r>
                        <a:rPr lang="ru-RU" baseline="0" dirty="0"/>
                        <a:t> </a:t>
                      </a:r>
                      <a:r>
                        <a:rPr lang="ru-RU" dirty="0"/>
                        <a:t>поскольку работают только с деревом</a:t>
                      </a:r>
                      <a:r>
                        <a:rPr lang="ru-RU" baseline="0" dirty="0"/>
                        <a:t> в </a:t>
                      </a:r>
                      <a:r>
                        <a:rPr lang="en-US" baseline="0" dirty="0"/>
                        <a:t>RAM.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/>
                        <a:t>Но теперь необходимо иногда выполнять слияние деревьев.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Как мы обсудили, это можно сделать быстро и генерировать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только эффективные последовательности чтений и записей.</a:t>
                      </a:r>
                      <a:br>
                        <a:rPr lang="ru-RU" baseline="0" dirty="0"/>
                      </a:br>
                      <a:br>
                        <a:rPr lang="ru-RU" baseline="0" dirty="0"/>
                      </a:br>
                      <a:r>
                        <a:rPr lang="ru-RU" baseline="0" dirty="0"/>
                        <a:t>Остаются две большие проблемы: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Поиск необходимо выполнять не в одном дереве, а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во многих.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/>
                        <a:t>Write amplification </a:t>
                      </a:r>
                      <a:r>
                        <a:rPr lang="ru-RU" baseline="0" dirty="0"/>
                        <a:t>и непредсказуемые задержки: у </a:t>
                      </a:r>
                      <a:r>
                        <a:rPr lang="en-US" baseline="0" dirty="0"/>
                        <a:t>LSM-</a:t>
                      </a:r>
                      <a:r>
                        <a:rPr lang="ru-RU" baseline="0" dirty="0"/>
                        <a:t>дерева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мало амортизированное время вставки в дерево, но вставки,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которые приводят к слиянию деревьев, будут исполняться на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несколько порядков дольше, чем типичные вставки, и создадут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много </a:t>
                      </a:r>
                      <a:r>
                        <a:rPr lang="en-US" baseline="0" dirty="0"/>
                        <a:t>IO.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Isosceles Triangle 2"/>
          <p:cNvSpPr/>
          <p:nvPr/>
        </p:nvSpPr>
        <p:spPr>
          <a:xfrm>
            <a:off x="7578811" y="2512541"/>
            <a:ext cx="527222" cy="5189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Isosceles Triangle 3"/>
          <p:cNvSpPr/>
          <p:nvPr/>
        </p:nvSpPr>
        <p:spPr>
          <a:xfrm>
            <a:off x="8468497" y="2117124"/>
            <a:ext cx="1029730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Isosceles Triangle 6"/>
          <p:cNvSpPr/>
          <p:nvPr/>
        </p:nvSpPr>
        <p:spPr>
          <a:xfrm>
            <a:off x="9860692" y="1556951"/>
            <a:ext cx="1721708" cy="14745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ight Arrow 7"/>
          <p:cNvSpPr/>
          <p:nvPr/>
        </p:nvSpPr>
        <p:spPr>
          <a:xfrm>
            <a:off x="8106033" y="2574324"/>
            <a:ext cx="362464" cy="197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ight Arrow 8"/>
          <p:cNvSpPr/>
          <p:nvPr/>
        </p:nvSpPr>
        <p:spPr>
          <a:xfrm>
            <a:off x="9489989" y="2574324"/>
            <a:ext cx="362464" cy="197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7671656" y="3139573"/>
            <a:ext cx="4536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T0                T1                              T2                 ……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7121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472195"/>
              </p:ext>
            </p:extLst>
          </p:nvPr>
        </p:nvGraphicFramePr>
        <p:xfrm>
          <a:off x="0" y="365761"/>
          <a:ext cx="12192000" cy="2468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Bloom filters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Поиск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в </a:t>
                      </a:r>
                      <a:r>
                        <a:rPr lang="en-US" baseline="0" dirty="0"/>
                        <a:t>LSM-</a:t>
                      </a:r>
                      <a:r>
                        <a:rPr lang="ru-RU" baseline="0" dirty="0"/>
                        <a:t>дереве приходится реализовывать как несколько поисков по его составляющим разных уровней.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aseline="0" dirty="0"/>
                        <a:t>Можно избежать поиска во многих деревьях </a:t>
                      </a:r>
                      <a:r>
                        <a:rPr lang="en-US" baseline="0" dirty="0" err="1"/>
                        <a:t>T</a:t>
                      </a:r>
                      <a:r>
                        <a:rPr lang="en-US" baseline="-25000" dirty="0" err="1"/>
                        <a:t>i</a:t>
                      </a:r>
                      <a:r>
                        <a:rPr lang="ru-RU" baseline="0" dirty="0"/>
                        <a:t>, если научиться быстро определять, что искомого ключа в </a:t>
                      </a:r>
                      <a:r>
                        <a:rPr lang="en-US" baseline="0" dirty="0" err="1"/>
                        <a:t>T</a:t>
                      </a:r>
                      <a:r>
                        <a:rPr lang="en-US" baseline="-25000" dirty="0" err="1"/>
                        <a:t>i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не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содержится.  Это делает фильтр </a:t>
                      </a:r>
                      <a:r>
                        <a:rPr lang="ru-RU" baseline="0" dirty="0" err="1"/>
                        <a:t>Блума</a:t>
                      </a:r>
                      <a:r>
                        <a:rPr lang="ru-RU" baseline="0" dirty="0"/>
                        <a:t>, вероятностная структура данных, которая по множеству и ключу может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выдавать ответы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элемента в множестве нет,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элемент в множестве может присутствовать.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3185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775375"/>
              </p:ext>
            </p:extLst>
          </p:nvPr>
        </p:nvGraphicFramePr>
        <p:xfrm>
          <a:off x="1025611" y="929914"/>
          <a:ext cx="10140778" cy="106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40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3200" dirty="0"/>
                        <a:t>Сегодня мы рассмотрим задачу эффективного</a:t>
                      </a:r>
                      <a:br>
                        <a:rPr lang="ru-RU" sz="3200" dirty="0"/>
                      </a:br>
                      <a:r>
                        <a:rPr lang="ru-RU" sz="3200" dirty="0"/>
                        <a:t>хранения</a:t>
                      </a:r>
                      <a:r>
                        <a:rPr lang="ru-RU" sz="3200" baseline="0" dirty="0"/>
                        <a:t> списков файлов и экстентов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4634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0404"/>
              </p:ext>
            </p:extLst>
          </p:nvPr>
        </p:nvGraphicFramePr>
        <p:xfrm>
          <a:off x="0" y="365761"/>
          <a:ext cx="12192000" cy="5303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Bloom filters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Поиск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в </a:t>
                      </a:r>
                      <a:r>
                        <a:rPr lang="en-US" baseline="0" dirty="0"/>
                        <a:t>LSM-</a:t>
                      </a:r>
                      <a:r>
                        <a:rPr lang="ru-RU" baseline="0" dirty="0"/>
                        <a:t>дереве приходится реализовывать как несколько поисков по его составляющим разных уровней.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aseline="0" dirty="0"/>
                        <a:t>Можно избежать поиска во многих деревьях </a:t>
                      </a:r>
                      <a:r>
                        <a:rPr lang="en-US" baseline="0" dirty="0" err="1"/>
                        <a:t>T</a:t>
                      </a:r>
                      <a:r>
                        <a:rPr lang="en-US" baseline="-25000" dirty="0" err="1"/>
                        <a:t>i</a:t>
                      </a:r>
                      <a:r>
                        <a:rPr lang="ru-RU" baseline="0" dirty="0"/>
                        <a:t>, если научиться быстро определять, что искомого ключа в </a:t>
                      </a:r>
                      <a:r>
                        <a:rPr lang="en-US" baseline="0" dirty="0" err="1"/>
                        <a:t>T</a:t>
                      </a:r>
                      <a:r>
                        <a:rPr lang="en-US" baseline="-25000" dirty="0" err="1"/>
                        <a:t>i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не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содержится.  Это делает фильтр </a:t>
                      </a:r>
                      <a:r>
                        <a:rPr lang="ru-RU" baseline="0" dirty="0" err="1"/>
                        <a:t>Блума</a:t>
                      </a:r>
                      <a:r>
                        <a:rPr lang="ru-RU" baseline="0" dirty="0"/>
                        <a:t>, вероятностная структура данных, которая по множеству и ключу может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выдавать ответы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элемента в множестве нет,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элемент в множестве может присутствовать.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aseline="0" dirty="0"/>
                        <a:t>Конструкция фильтра </a:t>
                      </a:r>
                      <a:r>
                        <a:rPr lang="ru-RU" baseline="0" dirty="0" err="1"/>
                        <a:t>Блума</a:t>
                      </a:r>
                      <a:r>
                        <a:rPr lang="ru-RU" baseline="0" dirty="0"/>
                        <a:t>: пусть имеется битовый массив длиной </a:t>
                      </a:r>
                      <a:r>
                        <a:rPr lang="en-US" b="1" baseline="0" dirty="0"/>
                        <a:t>m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и </a:t>
                      </a:r>
                      <a:r>
                        <a:rPr lang="en-US" b="1" baseline="0" dirty="0"/>
                        <a:t>k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независимых хеш-функций</a:t>
                      </a:r>
                      <a:r>
                        <a:rPr lang="en-US" baseline="0" dirty="0"/>
                        <a:t> </a:t>
                      </a:r>
                      <a:r>
                        <a:rPr lang="en-US" b="1" baseline="0" dirty="0"/>
                        <a:t>f</a:t>
                      </a:r>
                      <a:r>
                        <a:rPr lang="en-US" b="1" baseline="-25000" dirty="0"/>
                        <a:t>i</a:t>
                      </a:r>
                      <a:r>
                        <a:rPr lang="ru-RU" baseline="0" dirty="0"/>
                        <a:t>, принимающих значения в диапазоне </a:t>
                      </a:r>
                      <a:r>
                        <a:rPr lang="en-US" baseline="0" dirty="0"/>
                        <a:t>[0, m-1).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При вставке элемента</a:t>
                      </a:r>
                      <a:r>
                        <a:rPr lang="en-US" baseline="0" dirty="0"/>
                        <a:t> </a:t>
                      </a:r>
                      <a:r>
                        <a:rPr lang="en-US" b="1" baseline="0" dirty="0"/>
                        <a:t>x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установим в 1 биты, стоящие на местах </a:t>
                      </a:r>
                      <a:r>
                        <a:rPr lang="en-US" baseline="0" dirty="0"/>
                        <a:t>f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(x), f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/>
                        <a:t>(x), </a:t>
                      </a:r>
                      <a:r>
                        <a:rPr lang="mr-IN" baseline="0" dirty="0"/>
                        <a:t>…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f</a:t>
                      </a:r>
                      <a:r>
                        <a:rPr lang="en-US" baseline="-25000" dirty="0" err="1"/>
                        <a:t>k</a:t>
                      </a:r>
                      <a:r>
                        <a:rPr lang="en-US" baseline="0" dirty="0"/>
                        <a:t>(x),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Для проверки отсутствия элемента </a:t>
                      </a:r>
                      <a:r>
                        <a:rPr lang="en-US" b="1" baseline="0" dirty="0"/>
                        <a:t>y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проверим,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установлены ли биты на позициях</a:t>
                      </a:r>
                      <a:r>
                        <a:rPr lang="en-US" baseline="0" dirty="0"/>
                        <a:t> f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(y), f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/>
                        <a:t>(y), </a:t>
                      </a:r>
                      <a:r>
                        <a:rPr lang="mr-IN" baseline="0" dirty="0"/>
                        <a:t>…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f</a:t>
                      </a:r>
                      <a:r>
                        <a:rPr lang="en-US" baseline="-25000" dirty="0" err="1"/>
                        <a:t>k</a:t>
                      </a:r>
                      <a:r>
                        <a:rPr lang="en-US" baseline="0" dirty="0"/>
                        <a:t>(y).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aseline="0" dirty="0"/>
                        <a:t>Если элементы </a:t>
                      </a:r>
                      <a:r>
                        <a:rPr lang="en-US" baseline="0" dirty="0"/>
                        <a:t>x</a:t>
                      </a:r>
                      <a:r>
                        <a:rPr lang="ru-RU" baseline="0" dirty="0"/>
                        <a:t> берутся из множества мощностью </a:t>
                      </a:r>
                      <a:r>
                        <a:rPr lang="en-US" b="1" baseline="0" dirty="0"/>
                        <a:t>N</a:t>
                      </a:r>
                      <a:r>
                        <a:rPr lang="ru-RU" baseline="0" dirty="0"/>
                        <a:t> и вероятность неправильного ответа «может присутствовать» не должна превышать </a:t>
                      </a:r>
                      <a:r>
                        <a:rPr lang="en-US" b="1" baseline="0" dirty="0"/>
                        <a:t>p</a:t>
                      </a:r>
                      <a:r>
                        <a:rPr lang="en-US" baseline="0" dirty="0"/>
                        <a:t>, </a:t>
                      </a:r>
                      <a:r>
                        <a:rPr lang="ru-RU" baseline="0" dirty="0"/>
                        <a:t>то для построения фильтра надо взять</a:t>
                      </a:r>
                      <a:endParaRPr lang="en-US" baseline="0" dirty="0"/>
                    </a:p>
                    <a:p>
                      <a:pPr marL="0" indent="0" algn="ctr">
                        <a:buFont typeface="Arial" charset="0"/>
                        <a:buNone/>
                      </a:pPr>
                      <a:r>
                        <a:rPr lang="en-US" baseline="0" dirty="0"/>
                        <a:t>k &gt;= -log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/>
                        <a:t>(p)</a:t>
                      </a:r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aseline="0" dirty="0"/>
                        <a:t>хеш-функций и битовый массив длины</a:t>
                      </a:r>
                      <a:endParaRPr lang="en-US" baseline="0" dirty="0"/>
                    </a:p>
                    <a:p>
                      <a:pPr marL="0" indent="0" algn="ctr">
                        <a:buFont typeface="Arial" charset="0"/>
                        <a:buNone/>
                      </a:pPr>
                      <a:r>
                        <a:rPr lang="en-US" baseline="0" dirty="0"/>
                        <a:t>m &gt;= k*N / ln(2)</a:t>
                      </a: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6366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0506552"/>
                  </p:ext>
                </p:extLst>
              </p:nvPr>
            </p:nvGraphicFramePr>
            <p:xfrm>
              <a:off x="0" y="365761"/>
              <a:ext cx="12192000" cy="5486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smtClean="0">
                                      <a:latin typeface="Cambria Math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latin typeface="Cambria Math" charset="0"/>
                                    </a:rPr>
                                    <m:t>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/>
                            <a:t>-</a:t>
                          </a:r>
                          <a:r>
                            <a:rPr lang="ru-RU" sz="2400" dirty="0"/>
                            <a:t>деревья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r>
                            <a:rPr lang="ru-RU" dirty="0"/>
                            <a:t>Как</a:t>
                          </a:r>
                          <a:r>
                            <a:rPr lang="ru-RU" baseline="0" dirty="0"/>
                            <a:t> и в </a:t>
                          </a:r>
                          <a:r>
                            <a:rPr lang="en-US" baseline="0" dirty="0"/>
                            <a:t>B-</a:t>
                          </a:r>
                          <a:r>
                            <a:rPr lang="ru-RU" baseline="0" dirty="0"/>
                            <a:t>деревьях, узлы являются достаточно длинными блоками, но теперь они разделяются на две части:</a:t>
                          </a:r>
                        </a:p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r>
                            <a:rPr lang="en-US" baseline="0" dirty="0"/>
                            <a:t>pivots (</a:t>
                          </a:r>
                          <a:r>
                            <a:rPr lang="ru-RU" baseline="0" dirty="0"/>
                            <a:t>пары ключ-значение с указателями на пользовательские данные или на другие узлы дерева),</a:t>
                          </a:r>
                        </a:p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r>
                            <a:rPr lang="en-US" baseline="0" dirty="0"/>
                            <a:t>commands (</a:t>
                          </a:r>
                          <a:r>
                            <a:rPr lang="ru-RU" baseline="0" dirty="0"/>
                            <a:t>журнал вставок и удалений).</a:t>
                          </a:r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r>
                            <a:rPr lang="ru-RU" baseline="0" dirty="0"/>
                            <a:t>Узлы длиной </a:t>
                          </a:r>
                          <a:r>
                            <a:rPr lang="en-US" baseline="0" dirty="0"/>
                            <a:t>B </a:t>
                          </a:r>
                          <a:r>
                            <a:rPr lang="ru-RU" baseline="0" dirty="0"/>
                            <a:t>байт делятся в пропорции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baseline="0" smtClean="0">
                                      <a:latin typeface="Cambria Math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b="0" i="1" baseline="0" smtClean="0">
                                      <a:latin typeface="Cambria Math" charset="0"/>
                                    </a:rPr>
                                    <m:t>𝜖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 </a:t>
                          </a:r>
                          <a:r>
                            <a:rPr lang="ru-RU" dirty="0"/>
                            <a:t>байт на </a:t>
                          </a:r>
                          <a:r>
                            <a:rPr lang="en-US" dirty="0"/>
                            <a:t>pivots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ru-RU" baseline="0" dirty="0"/>
                            <a:t>и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charset="0"/>
                                </a:rPr>
                                <m:t>𝐵</m:t>
                              </m:r>
                              <m:r>
                                <a:rPr lang="en-US" b="0" i="1" baseline="0" smtClean="0">
                                  <a:latin typeface="Cambria Math" charset="0"/>
                                </a:rPr>
                                <m:t> −</m:t>
                              </m:r>
                              <m:sSup>
                                <m:sSup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baseline="0" smtClean="0">
                                      <a:latin typeface="Cambria Math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b="0" i="1" baseline="0" smtClean="0">
                                      <a:latin typeface="Cambria Math" charset="0"/>
                                    </a:rPr>
                                    <m:t>𝜖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 </a:t>
                          </a:r>
                          <a:r>
                            <a:rPr lang="ru-RU" dirty="0"/>
                            <a:t>байт на </a:t>
                          </a:r>
                          <a:r>
                            <a:rPr lang="en-US" dirty="0"/>
                            <a:t>commands.</a:t>
                          </a:r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r>
                            <a:rPr lang="ru-RU" dirty="0"/>
                            <a:t>Вставки</a:t>
                          </a:r>
                          <a:r>
                            <a:rPr lang="ru-RU" baseline="0" dirty="0"/>
                            <a:t> и удаления добавляются только в журнал корневого узла,</a:t>
                          </a:r>
                        </a:p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При переполнении журнала в корне он выталкивается в журналы дочерних узлов, причём выталкиваются только модификации наиболее изменённых поддеревьев.</a:t>
                          </a:r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ru-RU" baseline="0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r>
                            <a:rPr lang="ru-RU" dirty="0"/>
                            <a:t>Преимущества такой реализации:</a:t>
                          </a:r>
                        </a:p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r>
                            <a:rPr lang="ru-RU" dirty="0"/>
                            <a:t>Нет</a:t>
                          </a:r>
                          <a:r>
                            <a:rPr lang="ru-RU" baseline="0" dirty="0"/>
                            <a:t> необходимости поиска во многих деревьях или построения фильтров </a:t>
                          </a:r>
                          <a:r>
                            <a:rPr lang="ru-RU" baseline="0" dirty="0" err="1"/>
                            <a:t>Блума</a:t>
                          </a:r>
                          <a:r>
                            <a:rPr lang="ru-RU" baseline="0" dirty="0"/>
                            <a:t>,</a:t>
                          </a:r>
                        </a:p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Журнал изменений расположен в корневом узле, который всегда в </a:t>
                          </a:r>
                          <a:r>
                            <a:rPr lang="ru-RU" baseline="0" dirty="0" err="1"/>
                            <a:t>кеше</a:t>
                          </a:r>
                          <a:r>
                            <a:rPr lang="ru-RU" baseline="0" dirty="0"/>
                            <a:t>,</a:t>
                          </a:r>
                        </a:p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При расщеплении журнала изменений генерируется меньше </a:t>
                          </a:r>
                          <a:r>
                            <a:rPr lang="en-US" baseline="0" dirty="0"/>
                            <a:t>IO, </a:t>
                          </a:r>
                          <a:r>
                            <a:rPr lang="ru-RU" baseline="0" dirty="0"/>
                            <a:t>чем при слиянии компонент </a:t>
                          </a:r>
                          <a:r>
                            <a:rPr lang="en-US" baseline="0" dirty="0"/>
                            <a:t>LSM-</a:t>
                          </a:r>
                          <a:r>
                            <a:rPr lang="ru-RU" baseline="0" dirty="0"/>
                            <a:t>дерева,</a:t>
                          </a:r>
                        </a:p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Если записи журнала поддерживать упорядоченными, то можно реализовать </a:t>
                          </a:r>
                          <a:r>
                            <a:rPr lang="en-US" baseline="0" dirty="0"/>
                            <a:t>range queries, -- </a:t>
                          </a:r>
                          <a:r>
                            <a:rPr lang="ru-RU" baseline="0" dirty="0"/>
                            <a:t>запросы диапазонов ключей</a:t>
                          </a:r>
                        </a:p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Размер узлов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baseline="0" smtClean="0">
                                      <a:latin typeface="Cambria Math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b="0" i="1" baseline="0" smtClean="0">
                                      <a:latin typeface="Cambria Math" charset="0"/>
                                    </a:rPr>
                                    <m:t>𝜖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-</a:t>
                          </a:r>
                          <a:r>
                            <a:rPr lang="ru-RU" dirty="0"/>
                            <a:t>деревьев можно делать много</a:t>
                          </a:r>
                          <a:r>
                            <a:rPr lang="ru-RU" baseline="0" dirty="0"/>
                            <a:t> больше, чем у </a:t>
                          </a:r>
                          <a:r>
                            <a:rPr lang="en-US" baseline="0" dirty="0"/>
                            <a:t>B-</a:t>
                          </a:r>
                          <a:r>
                            <a:rPr lang="ru-RU" baseline="0" dirty="0"/>
                            <a:t>деревьев, что уменьшает их глубину.</a:t>
                          </a:r>
                          <a:endParaRPr lang="en-US" baseline="0" dirty="0"/>
                        </a:p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r>
                            <a:rPr lang="en-US" dirty="0">
                              <a:hlinkClick r:id="rId3"/>
                            </a:rPr>
                            <a:t>https://www.usenix.org</a:t>
                          </a:r>
                          <a:r>
                            <a:rPr lang="en-US">
                              <a:hlinkClick r:id="rId3"/>
                            </a:rPr>
                            <a:t>/system/files/login/articles/login_oct15_05_bender.pdf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0506552"/>
                  </p:ext>
                </p:extLst>
              </p:nvPr>
            </p:nvGraphicFramePr>
            <p:xfrm>
              <a:off x="0" y="365761"/>
              <a:ext cx="12192000" cy="5486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10667" r="-100" b="-1121333"/>
                          </a:stretch>
                        </a:blipFill>
                      </a:tcPr>
                    </a:tc>
                  </a:tr>
                  <a:tr h="5029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10048" r="-100" b="-181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568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370352"/>
              </p:ext>
            </p:extLst>
          </p:nvPr>
        </p:nvGraphicFramePr>
        <p:xfrm>
          <a:off x="0" y="365761"/>
          <a:ext cx="12192000" cy="1645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Домашнее задание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dirty="0"/>
                        <a:t>Написать </a:t>
                      </a:r>
                      <a:r>
                        <a:rPr lang="en-US" dirty="0"/>
                        <a:t>B-</a:t>
                      </a:r>
                      <a:r>
                        <a:rPr lang="ru-RU" dirty="0"/>
                        <a:t>дерево,</a:t>
                      </a:r>
                      <a:r>
                        <a:rPr lang="ru-RU" baseline="0" dirty="0"/>
                        <a:t> которое хранит пары из 64-битного ключа и 64-битного значения. Удаление сделать как вставку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маркера удаления.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Написать функцию для слияния двух </a:t>
                      </a:r>
                      <a:r>
                        <a:rPr lang="en-US" baseline="0" dirty="0"/>
                        <a:t>B-</a:t>
                      </a:r>
                      <a:r>
                        <a:rPr lang="ru-RU" baseline="0" dirty="0"/>
                        <a:t>деревьев.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Померять скорость вставки элементов со случайными ключами.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3403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787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096290"/>
              </p:ext>
            </p:extLst>
          </p:nvPr>
        </p:nvGraphicFramePr>
        <p:xfrm>
          <a:off x="0" y="365760"/>
          <a:ext cx="12192000" cy="511894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492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3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7793">
                <a:tc gridSpan="3">
                  <a:txBody>
                    <a:bodyPr/>
                    <a:lstStyle/>
                    <a:p>
                      <a:r>
                        <a:rPr lang="ru-RU" sz="2400" baseline="0" dirty="0"/>
                        <a:t>Напоминание: </a:t>
                      </a:r>
                      <a:r>
                        <a:rPr lang="ru-RU" sz="2400" u="sng" baseline="0" dirty="0"/>
                        <a:t>как организовать список файлов</a:t>
                      </a:r>
                      <a:r>
                        <a:rPr lang="ru-RU" sz="2400" u="sng" baseline="30000" dirty="0"/>
                        <a:t>*</a:t>
                      </a:r>
                      <a:r>
                        <a:rPr lang="ru-RU" sz="2400" u="sng" baseline="0" dirty="0"/>
                        <a:t>?</a:t>
                      </a:r>
                      <a:endParaRPr lang="ru-RU" sz="2400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 gridSpan="2">
                  <a:txBody>
                    <a:bodyPr/>
                    <a:lstStyle/>
                    <a:p>
                      <a:r>
                        <a:rPr lang="ru-RU" dirty="0"/>
                        <a:t>Линейный список, где файлы идут в порядке создания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Дерево поиска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793"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ru-RU" dirty="0"/>
                        <a:t>Переход на начало списка:</a:t>
                      </a:r>
                      <a:endParaRPr lang="en-US" dirty="0"/>
                    </a:p>
                    <a:p>
                      <a:r>
                        <a:rPr lang="ru-RU" dirty="0"/>
                        <a:t>Чтение списка:</a:t>
                      </a:r>
                      <a:endParaRPr lang="en-US" dirty="0"/>
                    </a:p>
                    <a:p>
                      <a:r>
                        <a:rPr lang="ru-RU" dirty="0"/>
                        <a:t>Поиск (список уместился в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RAM):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≈</a:t>
                      </a:r>
                      <a:r>
                        <a:rPr lang="en-US" dirty="0"/>
                        <a:t> 10msec</a:t>
                      </a:r>
                    </a:p>
                    <a:p>
                      <a:r>
                        <a:rPr lang="ru-RU" dirty="0"/>
                        <a:t>≈</a:t>
                      </a:r>
                      <a:r>
                        <a:rPr lang="en-US" dirty="0"/>
                        <a:t> 1msec (</a:t>
                      </a:r>
                      <a:r>
                        <a:rPr lang="ru-RU" dirty="0"/>
                        <a:t>≈</a:t>
                      </a:r>
                      <a:r>
                        <a:rPr lang="en-US" dirty="0"/>
                        <a:t>1MB)</a:t>
                      </a:r>
                    </a:p>
                    <a:p>
                      <a:r>
                        <a:rPr lang="en-US" dirty="0"/>
                        <a:t>&lt;&lt; 1msec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Тут нужны 4 позиционирования читающей головки, т.е.</a:t>
                      </a:r>
                    </a:p>
                    <a:p>
                      <a:r>
                        <a:rPr lang="ru-RU" dirty="0"/>
                        <a:t>меньше, чем в </a:t>
                      </a:r>
                      <a:r>
                        <a:rPr lang="en-US" dirty="0"/>
                        <a:t>40msec </a:t>
                      </a:r>
                      <a:r>
                        <a:rPr lang="ru-RU" dirty="0"/>
                        <a:t>мы не уложимся.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0043" y="6163272"/>
            <a:ext cx="8850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 для простоты пусть каждый прямоугольник на рисунке будет непрерывным блоком на диске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16262" y="1482729"/>
            <a:ext cx="143981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file15, file1,</a:t>
            </a:r>
          </a:p>
          <a:p>
            <a:r>
              <a:rPr lang="en-US" dirty="0"/>
              <a:t>file2, file3,</a:t>
            </a:r>
          </a:p>
          <a:p>
            <a:r>
              <a:rPr lang="en-US" dirty="0"/>
              <a:t>file4, file9,</a:t>
            </a:r>
          </a:p>
          <a:p>
            <a:r>
              <a:rPr lang="en-US" dirty="0"/>
              <a:t>file6, file8,</a:t>
            </a:r>
          </a:p>
          <a:p>
            <a:r>
              <a:rPr lang="en-US" dirty="0"/>
              <a:t>file7, file5,</a:t>
            </a:r>
          </a:p>
          <a:p>
            <a:r>
              <a:rPr lang="en-US" dirty="0"/>
              <a:t>file12, file11,</a:t>
            </a:r>
          </a:p>
          <a:p>
            <a:r>
              <a:rPr lang="en-US" dirty="0"/>
              <a:t>file10, file13,</a:t>
            </a:r>
          </a:p>
          <a:p>
            <a:r>
              <a:rPr lang="en-US" dirty="0"/>
              <a:t>file14, file0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457767" y="2236185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file3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359611" y="298768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file1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8584443" y="298768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file5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766179" y="381935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file0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53043" y="382311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7991011" y="381935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file4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9177875" y="381507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file6</a:t>
            </a:r>
            <a:endParaRPr lang="ru-RU" dirty="0"/>
          </a:p>
        </p:txBody>
      </p:sp>
      <p:cxnSp>
        <p:nvCxnSpPr>
          <p:cNvPr id="21" name="Straight Arrow Connector 20"/>
          <p:cNvCxnSpPr>
            <a:stCxn id="9" idx="2"/>
          </p:cNvCxnSpPr>
          <p:nvPr/>
        </p:nvCxnSpPr>
        <p:spPr>
          <a:xfrm flipH="1">
            <a:off x="6656327" y="2605517"/>
            <a:ext cx="1098156" cy="382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1" idx="0"/>
          </p:cNvCxnSpPr>
          <p:nvPr/>
        </p:nvCxnSpPr>
        <p:spPr>
          <a:xfrm>
            <a:off x="7754483" y="2605517"/>
            <a:ext cx="1126676" cy="382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</p:cNvCxnSpPr>
          <p:nvPr/>
        </p:nvCxnSpPr>
        <p:spPr>
          <a:xfrm flipH="1">
            <a:off x="6062895" y="3357016"/>
            <a:ext cx="593432" cy="4412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3" idx="0"/>
          </p:cNvCxnSpPr>
          <p:nvPr/>
        </p:nvCxnSpPr>
        <p:spPr>
          <a:xfrm>
            <a:off x="6656327" y="3367104"/>
            <a:ext cx="593432" cy="456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2"/>
            <a:endCxn id="14" idx="0"/>
          </p:cNvCxnSpPr>
          <p:nvPr/>
        </p:nvCxnSpPr>
        <p:spPr>
          <a:xfrm flipH="1">
            <a:off x="8287727" y="3357016"/>
            <a:ext cx="593432" cy="462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2"/>
            <a:endCxn id="15" idx="0"/>
          </p:cNvCxnSpPr>
          <p:nvPr/>
        </p:nvCxnSpPr>
        <p:spPr>
          <a:xfrm>
            <a:off x="8881159" y="3357016"/>
            <a:ext cx="593432" cy="4580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474591" y="1447691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file7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11039151" y="2236185"/>
            <a:ext cx="71045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file11</a:t>
            </a:r>
            <a:endParaRPr lang="ru-RU" dirty="0"/>
          </a:p>
        </p:txBody>
      </p:sp>
      <p:cxnSp>
        <p:nvCxnSpPr>
          <p:cNvPr id="43" name="Straight Arrow Connector 42"/>
          <p:cNvCxnSpPr>
            <a:stCxn id="40" idx="2"/>
            <a:endCxn id="9" idx="0"/>
          </p:cNvCxnSpPr>
          <p:nvPr/>
        </p:nvCxnSpPr>
        <p:spPr>
          <a:xfrm flipH="1">
            <a:off x="7754483" y="1817023"/>
            <a:ext cx="2016824" cy="419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0" idx="2"/>
            <a:endCxn id="41" idx="0"/>
          </p:cNvCxnSpPr>
          <p:nvPr/>
        </p:nvCxnSpPr>
        <p:spPr>
          <a:xfrm>
            <a:off x="9771307" y="1817023"/>
            <a:ext cx="1623070" cy="419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1" idx="2"/>
          </p:cNvCxnSpPr>
          <p:nvPr/>
        </p:nvCxnSpPr>
        <p:spPr>
          <a:xfrm flipH="1">
            <a:off x="11039151" y="2605517"/>
            <a:ext cx="355226" cy="293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2"/>
          </p:cNvCxnSpPr>
          <p:nvPr/>
        </p:nvCxnSpPr>
        <p:spPr>
          <a:xfrm>
            <a:off x="11394377" y="2605517"/>
            <a:ext cx="355225" cy="280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25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553379"/>
              </p:ext>
            </p:extLst>
          </p:nvPr>
        </p:nvGraphicFramePr>
        <p:xfrm>
          <a:off x="-1" y="365761"/>
          <a:ext cx="12192001" cy="438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2-3-</a:t>
                      </a:r>
                      <a:r>
                        <a:rPr lang="ru-RU" sz="2400" dirty="0"/>
                        <a:t>деревья и красно-чёрные деревья (напоминание)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2-3-</a:t>
                      </a:r>
                      <a:r>
                        <a:rPr lang="ru-RU" dirty="0"/>
                        <a:t>дерево</a:t>
                      </a:r>
                      <a:r>
                        <a:rPr lang="ru-RU" baseline="0" dirty="0"/>
                        <a:t> </a:t>
                      </a:r>
                      <a:r>
                        <a:rPr lang="mr-IN" baseline="0" dirty="0"/>
                        <a:t>–</a:t>
                      </a:r>
                      <a:r>
                        <a:rPr lang="ru-RU" baseline="0" dirty="0"/>
                        <a:t> один из способов хранить множество элементов.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Оно определяется следующими свойствами: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каждый узел содержит один или два элемента из множества</a:t>
                      </a:r>
                      <a:r>
                        <a:rPr lang="en-US" baseline="0" dirty="0"/>
                        <a:t>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узлы имеют 0, 2 или 3 потомка</a:t>
                      </a:r>
                      <a:r>
                        <a:rPr lang="en-US" baseline="0" dirty="0"/>
                        <a:t>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дерево идеально сбалансировано,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значения элементов в узлах упорядочены: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663393"/>
              </p:ext>
            </p:extLst>
          </p:nvPr>
        </p:nvGraphicFramePr>
        <p:xfrm>
          <a:off x="8493613" y="2463300"/>
          <a:ext cx="68304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99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 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80037"/>
              </p:ext>
            </p:extLst>
          </p:nvPr>
        </p:nvGraphicFramePr>
        <p:xfrm>
          <a:off x="1949861" y="2454139"/>
          <a:ext cx="6830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riangle 3"/>
          <p:cNvSpPr/>
          <p:nvPr/>
        </p:nvSpPr>
        <p:spPr>
          <a:xfrm>
            <a:off x="141774" y="3324819"/>
            <a:ext cx="2031800" cy="11677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Меньше </a:t>
            </a:r>
            <a:r>
              <a:rPr lang="en-US" dirty="0"/>
              <a:t>A</a:t>
            </a:r>
          </a:p>
        </p:txBody>
      </p:sp>
      <p:sp>
        <p:nvSpPr>
          <p:cNvPr id="8" name="Triangle 7"/>
          <p:cNvSpPr/>
          <p:nvPr/>
        </p:nvSpPr>
        <p:spPr>
          <a:xfrm>
            <a:off x="2309507" y="3324819"/>
            <a:ext cx="2031800" cy="11677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Больше </a:t>
            </a:r>
            <a:r>
              <a:rPr lang="en-US" dirty="0"/>
              <a:t>A</a:t>
            </a:r>
          </a:p>
        </p:txBody>
      </p:sp>
      <p:sp>
        <p:nvSpPr>
          <p:cNvPr id="12" name="Triangle 11"/>
          <p:cNvSpPr/>
          <p:nvPr/>
        </p:nvSpPr>
        <p:spPr>
          <a:xfrm>
            <a:off x="5662307" y="3324819"/>
            <a:ext cx="2031800" cy="11677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Меньше </a:t>
            </a:r>
            <a:r>
              <a:rPr lang="en-US" dirty="0"/>
              <a:t>A</a:t>
            </a:r>
          </a:p>
        </p:txBody>
      </p:sp>
      <p:sp>
        <p:nvSpPr>
          <p:cNvPr id="13" name="Triangle 12"/>
          <p:cNvSpPr/>
          <p:nvPr/>
        </p:nvSpPr>
        <p:spPr>
          <a:xfrm>
            <a:off x="7834226" y="3324819"/>
            <a:ext cx="2031800" cy="11677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Между </a:t>
            </a:r>
            <a:r>
              <a:rPr lang="en-US" dirty="0"/>
              <a:t>A </a:t>
            </a:r>
            <a:r>
              <a:rPr lang="ru-RU" dirty="0"/>
              <a:t>и </a:t>
            </a:r>
            <a:r>
              <a:rPr lang="en-US" dirty="0"/>
              <a:t>B</a:t>
            </a:r>
          </a:p>
        </p:txBody>
      </p:sp>
      <p:sp>
        <p:nvSpPr>
          <p:cNvPr id="14" name="Triangle 13"/>
          <p:cNvSpPr/>
          <p:nvPr/>
        </p:nvSpPr>
        <p:spPr>
          <a:xfrm>
            <a:off x="9991155" y="3324819"/>
            <a:ext cx="2031800" cy="11677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Больше</a:t>
            </a:r>
            <a:r>
              <a:rPr lang="en-US" dirty="0"/>
              <a:t>B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139552" y="2824979"/>
            <a:ext cx="810309" cy="499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628845" y="2824979"/>
            <a:ext cx="678440" cy="499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6663217" y="2824979"/>
            <a:ext cx="1830395" cy="499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8835136" y="2824979"/>
            <a:ext cx="0" cy="499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4" idx="0"/>
          </p:cNvCxnSpPr>
          <p:nvPr/>
        </p:nvCxnSpPr>
        <p:spPr>
          <a:xfrm>
            <a:off x="9176660" y="2824979"/>
            <a:ext cx="1830395" cy="499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895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93911"/>
              </p:ext>
            </p:extLst>
          </p:nvPr>
        </p:nvGraphicFramePr>
        <p:xfrm>
          <a:off x="-1" y="365761"/>
          <a:ext cx="12192001" cy="41148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2-3-</a:t>
                      </a:r>
                      <a:r>
                        <a:rPr lang="ru-RU" sz="2400" dirty="0"/>
                        <a:t>деревья и красно-чёрные деревья (напоминание)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aseline="0" dirty="0"/>
                        <a:t>Вставка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в узел с одним элементом: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962816"/>
              </p:ext>
            </p:extLst>
          </p:nvPr>
        </p:nvGraphicFramePr>
        <p:xfrm>
          <a:off x="2663240" y="1327805"/>
          <a:ext cx="636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96020"/>
              </p:ext>
            </p:extLst>
          </p:nvPr>
        </p:nvGraphicFramePr>
        <p:xfrm>
          <a:off x="1239174" y="193261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0" dirty="0"/>
                        <a:t>   J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341463"/>
              </p:ext>
            </p:extLst>
          </p:nvPr>
        </p:nvGraphicFramePr>
        <p:xfrm>
          <a:off x="1239174" y="267419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994615"/>
              </p:ext>
            </p:extLst>
          </p:nvPr>
        </p:nvGraphicFramePr>
        <p:xfrm>
          <a:off x="3968229" y="1932615"/>
          <a:ext cx="636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472958"/>
              </p:ext>
            </p:extLst>
          </p:nvPr>
        </p:nvGraphicFramePr>
        <p:xfrm>
          <a:off x="199427" y="267419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0" dirty="0"/>
                        <a:t>   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8115"/>
              </p:ext>
            </p:extLst>
          </p:nvPr>
        </p:nvGraphicFramePr>
        <p:xfrm>
          <a:off x="2278921" y="267419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219797"/>
              </p:ext>
            </p:extLst>
          </p:nvPr>
        </p:nvGraphicFramePr>
        <p:xfrm>
          <a:off x="3318668" y="267419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840278"/>
              </p:ext>
            </p:extLst>
          </p:nvPr>
        </p:nvGraphicFramePr>
        <p:xfrm>
          <a:off x="4358415" y="2669215"/>
          <a:ext cx="6362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0" dirty="0"/>
                        <a:t>   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>
            <a:endCxn id="19" idx="0"/>
          </p:cNvCxnSpPr>
          <p:nvPr/>
        </p:nvCxnSpPr>
        <p:spPr>
          <a:xfrm flipH="1">
            <a:off x="1557299" y="1698645"/>
            <a:ext cx="1105941" cy="2339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27" idx="0"/>
          </p:cNvCxnSpPr>
          <p:nvPr/>
        </p:nvCxnSpPr>
        <p:spPr>
          <a:xfrm>
            <a:off x="3299490" y="1698645"/>
            <a:ext cx="986864" cy="2339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9" idx="0"/>
          </p:cNvCxnSpPr>
          <p:nvPr/>
        </p:nvCxnSpPr>
        <p:spPr>
          <a:xfrm flipH="1">
            <a:off x="517552" y="2303455"/>
            <a:ext cx="721621" cy="3707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1" idx="0"/>
          </p:cNvCxnSpPr>
          <p:nvPr/>
        </p:nvCxnSpPr>
        <p:spPr>
          <a:xfrm>
            <a:off x="1557298" y="2305945"/>
            <a:ext cx="1" cy="3682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0" idx="0"/>
          </p:cNvCxnSpPr>
          <p:nvPr/>
        </p:nvCxnSpPr>
        <p:spPr>
          <a:xfrm>
            <a:off x="1875424" y="2303455"/>
            <a:ext cx="721622" cy="3707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1" idx="0"/>
          </p:cNvCxnSpPr>
          <p:nvPr/>
        </p:nvCxnSpPr>
        <p:spPr>
          <a:xfrm flipH="1">
            <a:off x="3636793" y="2298375"/>
            <a:ext cx="331435" cy="3758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2" idx="0"/>
          </p:cNvCxnSpPr>
          <p:nvPr/>
        </p:nvCxnSpPr>
        <p:spPr>
          <a:xfrm>
            <a:off x="4604479" y="2298375"/>
            <a:ext cx="72061" cy="3708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35677" y="3848350"/>
            <a:ext cx="1937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Поиск элемента </a:t>
            </a:r>
            <a:r>
              <a:rPr lang="en-US" b="1" dirty="0">
                <a:solidFill>
                  <a:srgbClr val="FF0000"/>
                </a:solidFill>
              </a:rPr>
              <a:t>K</a:t>
            </a:r>
            <a:br>
              <a:rPr lang="ru-RU" dirty="0"/>
            </a:br>
            <a:r>
              <a:rPr lang="ru-RU" dirty="0"/>
              <a:t>закончится тут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6" idx="0"/>
            <a:endCxn id="30" idx="2"/>
          </p:cNvCxnSpPr>
          <p:nvPr/>
        </p:nvCxnSpPr>
        <p:spPr>
          <a:xfrm flipV="1">
            <a:off x="1804596" y="3050015"/>
            <a:ext cx="792450" cy="7983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599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93911"/>
              </p:ext>
            </p:extLst>
          </p:nvPr>
        </p:nvGraphicFramePr>
        <p:xfrm>
          <a:off x="-1" y="365761"/>
          <a:ext cx="12192001" cy="41148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2-3-</a:t>
                      </a:r>
                      <a:r>
                        <a:rPr lang="ru-RU" sz="2400" dirty="0"/>
                        <a:t>деревья и красно-чёрные деревья (напоминание)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aseline="0" dirty="0"/>
                        <a:t>Вставка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в узел с одним элементом: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798353"/>
              </p:ext>
            </p:extLst>
          </p:nvPr>
        </p:nvGraphicFramePr>
        <p:xfrm>
          <a:off x="2663240" y="1327805"/>
          <a:ext cx="636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649570"/>
              </p:ext>
            </p:extLst>
          </p:nvPr>
        </p:nvGraphicFramePr>
        <p:xfrm>
          <a:off x="1239174" y="193261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0" dirty="0"/>
                        <a:t>   J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222826"/>
              </p:ext>
            </p:extLst>
          </p:nvPr>
        </p:nvGraphicFramePr>
        <p:xfrm>
          <a:off x="1239174" y="267419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923838"/>
              </p:ext>
            </p:extLst>
          </p:nvPr>
        </p:nvGraphicFramePr>
        <p:xfrm>
          <a:off x="3968229" y="1932615"/>
          <a:ext cx="636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167299"/>
              </p:ext>
            </p:extLst>
          </p:nvPr>
        </p:nvGraphicFramePr>
        <p:xfrm>
          <a:off x="199427" y="267419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0" dirty="0"/>
                        <a:t>   C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816942"/>
              </p:ext>
            </p:extLst>
          </p:nvPr>
        </p:nvGraphicFramePr>
        <p:xfrm>
          <a:off x="2278921" y="267419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138637"/>
              </p:ext>
            </p:extLst>
          </p:nvPr>
        </p:nvGraphicFramePr>
        <p:xfrm>
          <a:off x="3318668" y="267419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995617"/>
              </p:ext>
            </p:extLst>
          </p:nvPr>
        </p:nvGraphicFramePr>
        <p:xfrm>
          <a:off x="4358415" y="2669215"/>
          <a:ext cx="6362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0" dirty="0"/>
                        <a:t>   X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H="1">
            <a:off x="1557299" y="1714055"/>
            <a:ext cx="1105941" cy="233970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299490" y="1714055"/>
            <a:ext cx="986864" cy="233970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9" idx="0"/>
          </p:cNvCxnSpPr>
          <p:nvPr/>
        </p:nvCxnSpPr>
        <p:spPr>
          <a:xfrm flipH="1">
            <a:off x="517552" y="2303455"/>
            <a:ext cx="721621" cy="370740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1" idx="0"/>
          </p:cNvCxnSpPr>
          <p:nvPr/>
        </p:nvCxnSpPr>
        <p:spPr>
          <a:xfrm>
            <a:off x="1557298" y="2305945"/>
            <a:ext cx="1" cy="368250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0" idx="0"/>
          </p:cNvCxnSpPr>
          <p:nvPr/>
        </p:nvCxnSpPr>
        <p:spPr>
          <a:xfrm>
            <a:off x="1875424" y="2303455"/>
            <a:ext cx="721622" cy="370740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1" idx="0"/>
          </p:cNvCxnSpPr>
          <p:nvPr/>
        </p:nvCxnSpPr>
        <p:spPr>
          <a:xfrm flipH="1">
            <a:off x="3636793" y="2298375"/>
            <a:ext cx="331435" cy="375820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2" idx="0"/>
          </p:cNvCxnSpPr>
          <p:nvPr/>
        </p:nvCxnSpPr>
        <p:spPr>
          <a:xfrm>
            <a:off x="4604479" y="2298375"/>
            <a:ext cx="72061" cy="370840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328958"/>
              </p:ext>
            </p:extLst>
          </p:nvPr>
        </p:nvGraphicFramePr>
        <p:xfrm>
          <a:off x="8661766" y="1308478"/>
          <a:ext cx="636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109040"/>
              </p:ext>
            </p:extLst>
          </p:nvPr>
        </p:nvGraphicFramePr>
        <p:xfrm>
          <a:off x="7237700" y="1913288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0" dirty="0"/>
                        <a:t>   J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605104"/>
              </p:ext>
            </p:extLst>
          </p:nvPr>
        </p:nvGraphicFramePr>
        <p:xfrm>
          <a:off x="7237700" y="2654868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898488"/>
              </p:ext>
            </p:extLst>
          </p:nvPr>
        </p:nvGraphicFramePr>
        <p:xfrm>
          <a:off x="9966755" y="1913288"/>
          <a:ext cx="636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767537"/>
              </p:ext>
            </p:extLst>
          </p:nvPr>
        </p:nvGraphicFramePr>
        <p:xfrm>
          <a:off x="6197953" y="2654868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0" dirty="0"/>
                        <a:t>   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629506"/>
              </p:ext>
            </p:extLst>
          </p:nvPr>
        </p:nvGraphicFramePr>
        <p:xfrm>
          <a:off x="8277447" y="2654868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K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 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28353"/>
              </p:ext>
            </p:extLst>
          </p:nvPr>
        </p:nvGraphicFramePr>
        <p:xfrm>
          <a:off x="9317194" y="2654868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042195"/>
              </p:ext>
            </p:extLst>
          </p:nvPr>
        </p:nvGraphicFramePr>
        <p:xfrm>
          <a:off x="10356941" y="2649888"/>
          <a:ext cx="6362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0" dirty="0"/>
                        <a:t>   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7" name="Straight Arrow Connector 56"/>
          <p:cNvCxnSpPr/>
          <p:nvPr/>
        </p:nvCxnSpPr>
        <p:spPr>
          <a:xfrm flipH="1">
            <a:off x="7555825" y="1679318"/>
            <a:ext cx="1105941" cy="2339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9298016" y="1679318"/>
            <a:ext cx="986864" cy="2339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6516078" y="2284128"/>
            <a:ext cx="721621" cy="3707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7555824" y="2286618"/>
            <a:ext cx="1" cy="3682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7873950" y="2284128"/>
            <a:ext cx="721622" cy="3707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9635319" y="2279048"/>
            <a:ext cx="331435" cy="3758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0603005" y="2279048"/>
            <a:ext cx="72061" cy="3708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032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419828"/>
              </p:ext>
            </p:extLst>
          </p:nvPr>
        </p:nvGraphicFramePr>
        <p:xfrm>
          <a:off x="-1" y="365761"/>
          <a:ext cx="12192001" cy="576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2-3-</a:t>
                      </a:r>
                      <a:r>
                        <a:rPr lang="ru-RU" sz="2400" dirty="0"/>
                        <a:t>деревья и красно-чёрные деревья (напоминание)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aseline="0" dirty="0"/>
                        <a:t>Вставка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в узел с двумя элементами: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2" name="Table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530573"/>
              </p:ext>
            </p:extLst>
          </p:nvPr>
        </p:nvGraphicFramePr>
        <p:xfrm>
          <a:off x="2380843" y="1483553"/>
          <a:ext cx="747013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M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3" name="Table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73097"/>
              </p:ext>
            </p:extLst>
          </p:nvPr>
        </p:nvGraphicFramePr>
        <p:xfrm>
          <a:off x="1434487" y="2144499"/>
          <a:ext cx="747012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0" dirty="0"/>
                        <a:t>   J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4" name="Table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274324"/>
              </p:ext>
            </p:extLst>
          </p:nvPr>
        </p:nvGraphicFramePr>
        <p:xfrm>
          <a:off x="4348785" y="2120601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5" name="Table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271977"/>
              </p:ext>
            </p:extLst>
          </p:nvPr>
        </p:nvGraphicFramePr>
        <p:xfrm>
          <a:off x="1954414" y="280197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6" name="Table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746265"/>
              </p:ext>
            </p:extLst>
          </p:nvPr>
        </p:nvGraphicFramePr>
        <p:xfrm>
          <a:off x="2887883" y="279516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7" name="Table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317964"/>
              </p:ext>
            </p:extLst>
          </p:nvPr>
        </p:nvGraphicFramePr>
        <p:xfrm>
          <a:off x="553020" y="2810318"/>
          <a:ext cx="734966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  C</a:t>
                      </a:r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8" name="Table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477936"/>
              </p:ext>
            </p:extLst>
          </p:nvPr>
        </p:nvGraphicFramePr>
        <p:xfrm>
          <a:off x="3821351" y="280197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9" name="Table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426400"/>
              </p:ext>
            </p:extLst>
          </p:nvPr>
        </p:nvGraphicFramePr>
        <p:xfrm>
          <a:off x="4754819" y="2798417"/>
          <a:ext cx="6362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0" dirty="0"/>
                        <a:t>   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0" name="Straight Arrow Connector 159"/>
          <p:cNvCxnSpPr/>
          <p:nvPr/>
        </p:nvCxnSpPr>
        <p:spPr>
          <a:xfrm>
            <a:off x="3124263" y="1847644"/>
            <a:ext cx="1542647" cy="2729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4139476" y="2496421"/>
            <a:ext cx="209308" cy="3055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4985035" y="2496421"/>
            <a:ext cx="87909" cy="3019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H="1">
            <a:off x="1807993" y="1847644"/>
            <a:ext cx="586031" cy="29685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H="1">
            <a:off x="903490" y="2503383"/>
            <a:ext cx="530996" cy="2917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1807993" y="2520319"/>
            <a:ext cx="464546" cy="2816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>
            <a:off x="2178320" y="2520319"/>
            <a:ext cx="1027688" cy="2748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86398" y="4011610"/>
            <a:ext cx="1953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Поиск элемента </a:t>
            </a:r>
            <a:r>
              <a:rPr lang="en-US" b="1" dirty="0">
                <a:solidFill>
                  <a:srgbClr val="FF0000"/>
                </a:solidFill>
              </a:rPr>
              <a:t>D</a:t>
            </a:r>
            <a:br>
              <a:rPr lang="en-US" dirty="0"/>
            </a:br>
            <a:r>
              <a:rPr lang="ru-RU" dirty="0"/>
              <a:t>закончится тут</a:t>
            </a:r>
            <a:endParaRPr lang="en-US" dirty="0"/>
          </a:p>
        </p:txBody>
      </p:sp>
      <p:cxnSp>
        <p:nvCxnSpPr>
          <p:cNvPr id="170" name="Straight Arrow Connector 169"/>
          <p:cNvCxnSpPr/>
          <p:nvPr/>
        </p:nvCxnSpPr>
        <p:spPr>
          <a:xfrm flipH="1" flipV="1">
            <a:off x="920503" y="3186138"/>
            <a:ext cx="142829" cy="8254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999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195883"/>
              </p:ext>
            </p:extLst>
          </p:nvPr>
        </p:nvGraphicFramePr>
        <p:xfrm>
          <a:off x="-1" y="365761"/>
          <a:ext cx="12192001" cy="576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2-3-</a:t>
                      </a:r>
                      <a:r>
                        <a:rPr lang="ru-RU" sz="2400" dirty="0"/>
                        <a:t>деревья и красно-чёрные деревья (напоминание)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aseline="0" dirty="0"/>
                        <a:t>Вставка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в узел с двумя элементами: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041291"/>
              </p:ext>
            </p:extLst>
          </p:nvPr>
        </p:nvGraphicFramePr>
        <p:xfrm>
          <a:off x="9020464" y="1479051"/>
          <a:ext cx="747013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M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929756"/>
              </p:ext>
            </p:extLst>
          </p:nvPr>
        </p:nvGraphicFramePr>
        <p:xfrm>
          <a:off x="8074108" y="2139997"/>
          <a:ext cx="747012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0" dirty="0"/>
                        <a:t>   J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550354"/>
              </p:ext>
            </p:extLst>
          </p:nvPr>
        </p:nvGraphicFramePr>
        <p:xfrm>
          <a:off x="10988406" y="2116099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065813"/>
              </p:ext>
            </p:extLst>
          </p:nvPr>
        </p:nvGraphicFramePr>
        <p:xfrm>
          <a:off x="8594035" y="279747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894875"/>
              </p:ext>
            </p:extLst>
          </p:nvPr>
        </p:nvGraphicFramePr>
        <p:xfrm>
          <a:off x="9527504" y="279066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398410"/>
              </p:ext>
            </p:extLst>
          </p:nvPr>
        </p:nvGraphicFramePr>
        <p:xfrm>
          <a:off x="6795716" y="2790665"/>
          <a:ext cx="1494791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  C   D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80878"/>
              </p:ext>
            </p:extLst>
          </p:nvPr>
        </p:nvGraphicFramePr>
        <p:xfrm>
          <a:off x="10460972" y="279747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366875"/>
              </p:ext>
            </p:extLst>
          </p:nvPr>
        </p:nvGraphicFramePr>
        <p:xfrm>
          <a:off x="11394440" y="2793915"/>
          <a:ext cx="6362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0" dirty="0"/>
                        <a:t>   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4" name="Straight Arrow Connector 83"/>
          <p:cNvCxnSpPr/>
          <p:nvPr/>
        </p:nvCxnSpPr>
        <p:spPr>
          <a:xfrm>
            <a:off x="9763884" y="1843142"/>
            <a:ext cx="1542647" cy="2729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10779097" y="2491919"/>
            <a:ext cx="209308" cy="3055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1624656" y="2491919"/>
            <a:ext cx="87909" cy="3019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endCxn id="74" idx="0"/>
          </p:cNvCxnSpPr>
          <p:nvPr/>
        </p:nvCxnSpPr>
        <p:spPr>
          <a:xfrm flipH="1">
            <a:off x="8447614" y="1843142"/>
            <a:ext cx="586031" cy="29685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endCxn id="79" idx="0"/>
          </p:cNvCxnSpPr>
          <p:nvPr/>
        </p:nvCxnSpPr>
        <p:spPr>
          <a:xfrm flipH="1">
            <a:off x="7543111" y="2498881"/>
            <a:ext cx="530996" cy="2917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74" idx="2"/>
            <a:endCxn id="76" idx="0"/>
          </p:cNvCxnSpPr>
          <p:nvPr/>
        </p:nvCxnSpPr>
        <p:spPr>
          <a:xfrm>
            <a:off x="8447614" y="2515817"/>
            <a:ext cx="464546" cy="2816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endCxn id="77" idx="0"/>
          </p:cNvCxnSpPr>
          <p:nvPr/>
        </p:nvCxnSpPr>
        <p:spPr>
          <a:xfrm>
            <a:off x="8817941" y="2515817"/>
            <a:ext cx="1027688" cy="2748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2" name="Table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991830"/>
              </p:ext>
            </p:extLst>
          </p:nvPr>
        </p:nvGraphicFramePr>
        <p:xfrm>
          <a:off x="2380843" y="1483553"/>
          <a:ext cx="747013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M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3" name="Table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580040"/>
              </p:ext>
            </p:extLst>
          </p:nvPr>
        </p:nvGraphicFramePr>
        <p:xfrm>
          <a:off x="1434487" y="2144499"/>
          <a:ext cx="747012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0" dirty="0"/>
                        <a:t>   J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4" name="Table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255404"/>
              </p:ext>
            </p:extLst>
          </p:nvPr>
        </p:nvGraphicFramePr>
        <p:xfrm>
          <a:off x="4348785" y="2120601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5" name="Table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485636"/>
              </p:ext>
            </p:extLst>
          </p:nvPr>
        </p:nvGraphicFramePr>
        <p:xfrm>
          <a:off x="1954414" y="280197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6" name="Table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615292"/>
              </p:ext>
            </p:extLst>
          </p:nvPr>
        </p:nvGraphicFramePr>
        <p:xfrm>
          <a:off x="2887883" y="279516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7" name="Table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242240"/>
              </p:ext>
            </p:extLst>
          </p:nvPr>
        </p:nvGraphicFramePr>
        <p:xfrm>
          <a:off x="553020" y="2810318"/>
          <a:ext cx="734966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  C</a:t>
                      </a:r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8" name="Table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451529"/>
              </p:ext>
            </p:extLst>
          </p:nvPr>
        </p:nvGraphicFramePr>
        <p:xfrm>
          <a:off x="3821351" y="280197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9" name="Table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894874"/>
              </p:ext>
            </p:extLst>
          </p:nvPr>
        </p:nvGraphicFramePr>
        <p:xfrm>
          <a:off x="4754819" y="2798417"/>
          <a:ext cx="6362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0" dirty="0"/>
                        <a:t>   X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0" name="Straight Arrow Connector 159"/>
          <p:cNvCxnSpPr/>
          <p:nvPr/>
        </p:nvCxnSpPr>
        <p:spPr>
          <a:xfrm>
            <a:off x="3124263" y="1847644"/>
            <a:ext cx="1542647" cy="272957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4139476" y="2496421"/>
            <a:ext cx="209308" cy="305556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4985035" y="2496421"/>
            <a:ext cx="87909" cy="301996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H="1">
            <a:off x="1807993" y="1847644"/>
            <a:ext cx="586031" cy="296855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H="1">
            <a:off x="903490" y="2503383"/>
            <a:ext cx="530996" cy="291784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1807993" y="2520319"/>
            <a:ext cx="464546" cy="281658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>
            <a:off x="2178320" y="2520319"/>
            <a:ext cx="1027688" cy="274848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326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195883"/>
              </p:ext>
            </p:extLst>
          </p:nvPr>
        </p:nvGraphicFramePr>
        <p:xfrm>
          <a:off x="-1" y="365761"/>
          <a:ext cx="12192001" cy="576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2-3-</a:t>
                      </a:r>
                      <a:r>
                        <a:rPr lang="ru-RU" sz="2400" dirty="0"/>
                        <a:t>деревья и красно-чёрные деревья (напоминание)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aseline="0" dirty="0"/>
                        <a:t>Вставка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в узел с двумя элементами: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772018"/>
              </p:ext>
            </p:extLst>
          </p:nvPr>
        </p:nvGraphicFramePr>
        <p:xfrm>
          <a:off x="9020464" y="1479051"/>
          <a:ext cx="747013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M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898751"/>
              </p:ext>
            </p:extLst>
          </p:nvPr>
        </p:nvGraphicFramePr>
        <p:xfrm>
          <a:off x="8074108" y="2139997"/>
          <a:ext cx="747012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0" dirty="0"/>
                        <a:t>   J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227644"/>
              </p:ext>
            </p:extLst>
          </p:nvPr>
        </p:nvGraphicFramePr>
        <p:xfrm>
          <a:off x="10988406" y="2116099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576129"/>
              </p:ext>
            </p:extLst>
          </p:nvPr>
        </p:nvGraphicFramePr>
        <p:xfrm>
          <a:off x="8594035" y="279747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304775"/>
              </p:ext>
            </p:extLst>
          </p:nvPr>
        </p:nvGraphicFramePr>
        <p:xfrm>
          <a:off x="9527504" y="279066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112511"/>
              </p:ext>
            </p:extLst>
          </p:nvPr>
        </p:nvGraphicFramePr>
        <p:xfrm>
          <a:off x="6795716" y="2790665"/>
          <a:ext cx="1494791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  C   D</a:t>
                      </a:r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693539"/>
              </p:ext>
            </p:extLst>
          </p:nvPr>
        </p:nvGraphicFramePr>
        <p:xfrm>
          <a:off x="10460972" y="279747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3332"/>
              </p:ext>
            </p:extLst>
          </p:nvPr>
        </p:nvGraphicFramePr>
        <p:xfrm>
          <a:off x="11394440" y="2793915"/>
          <a:ext cx="6362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0" dirty="0"/>
                        <a:t>   X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4" name="Straight Arrow Connector 83"/>
          <p:cNvCxnSpPr/>
          <p:nvPr/>
        </p:nvCxnSpPr>
        <p:spPr>
          <a:xfrm>
            <a:off x="9763884" y="1843142"/>
            <a:ext cx="1542647" cy="272957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10779097" y="2491919"/>
            <a:ext cx="209308" cy="305556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1624656" y="2491919"/>
            <a:ext cx="87909" cy="301996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882389"/>
              </p:ext>
            </p:extLst>
          </p:nvPr>
        </p:nvGraphicFramePr>
        <p:xfrm>
          <a:off x="2384002" y="4010833"/>
          <a:ext cx="747013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M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307427"/>
              </p:ext>
            </p:extLst>
          </p:nvPr>
        </p:nvGraphicFramePr>
        <p:xfrm>
          <a:off x="4351944" y="4647881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17418"/>
              </p:ext>
            </p:extLst>
          </p:nvPr>
        </p:nvGraphicFramePr>
        <p:xfrm>
          <a:off x="1957573" y="532925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585245"/>
              </p:ext>
            </p:extLst>
          </p:nvPr>
        </p:nvGraphicFramePr>
        <p:xfrm>
          <a:off x="2891042" y="532244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" name="Table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853753"/>
              </p:ext>
            </p:extLst>
          </p:nvPr>
        </p:nvGraphicFramePr>
        <p:xfrm>
          <a:off x="1024105" y="532244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47948"/>
              </p:ext>
            </p:extLst>
          </p:nvPr>
        </p:nvGraphicFramePr>
        <p:xfrm>
          <a:off x="159255" y="532244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Table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56222"/>
              </p:ext>
            </p:extLst>
          </p:nvPr>
        </p:nvGraphicFramePr>
        <p:xfrm>
          <a:off x="3824510" y="532925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0" name="Table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943752"/>
              </p:ext>
            </p:extLst>
          </p:nvPr>
        </p:nvGraphicFramePr>
        <p:xfrm>
          <a:off x="4757978" y="5325697"/>
          <a:ext cx="6362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0" dirty="0"/>
                        <a:t>   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3" name="Straight Arrow Connector 102"/>
          <p:cNvCxnSpPr/>
          <p:nvPr/>
        </p:nvCxnSpPr>
        <p:spPr>
          <a:xfrm>
            <a:off x="3127422" y="4374924"/>
            <a:ext cx="1542647" cy="2729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4142635" y="5023701"/>
            <a:ext cx="209308" cy="3055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4988194" y="5023701"/>
            <a:ext cx="87909" cy="3019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9" name="Table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654941"/>
              </p:ext>
            </p:extLst>
          </p:nvPr>
        </p:nvGraphicFramePr>
        <p:xfrm>
          <a:off x="1276352" y="4662432"/>
          <a:ext cx="11771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   E   J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1" name="Straight Arrow Connector 130"/>
          <p:cNvCxnSpPr>
            <a:endCxn id="129" idx="0"/>
          </p:cNvCxnSpPr>
          <p:nvPr/>
        </p:nvCxnSpPr>
        <p:spPr>
          <a:xfrm flipH="1">
            <a:off x="1864935" y="4393463"/>
            <a:ext cx="538557" cy="2689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endCxn id="98" idx="0"/>
          </p:cNvCxnSpPr>
          <p:nvPr/>
        </p:nvCxnSpPr>
        <p:spPr>
          <a:xfrm flipH="1">
            <a:off x="477380" y="5033272"/>
            <a:ext cx="798971" cy="2891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endCxn id="97" idx="0"/>
          </p:cNvCxnSpPr>
          <p:nvPr/>
        </p:nvCxnSpPr>
        <p:spPr>
          <a:xfrm flipH="1">
            <a:off x="1342230" y="5038252"/>
            <a:ext cx="396881" cy="28419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endCxn id="95" idx="0"/>
          </p:cNvCxnSpPr>
          <p:nvPr/>
        </p:nvCxnSpPr>
        <p:spPr>
          <a:xfrm>
            <a:off x="2024823" y="5023701"/>
            <a:ext cx="250875" cy="3055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endCxn id="96" idx="0"/>
          </p:cNvCxnSpPr>
          <p:nvPr/>
        </p:nvCxnSpPr>
        <p:spPr>
          <a:xfrm>
            <a:off x="2428282" y="5023701"/>
            <a:ext cx="780885" cy="2987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endCxn id="74" idx="0"/>
          </p:cNvCxnSpPr>
          <p:nvPr/>
        </p:nvCxnSpPr>
        <p:spPr>
          <a:xfrm flipH="1">
            <a:off x="8447614" y="1843142"/>
            <a:ext cx="586031" cy="296855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endCxn id="79" idx="0"/>
          </p:cNvCxnSpPr>
          <p:nvPr/>
        </p:nvCxnSpPr>
        <p:spPr>
          <a:xfrm flipH="1">
            <a:off x="7543111" y="2498881"/>
            <a:ext cx="530996" cy="291784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74" idx="2"/>
            <a:endCxn id="76" idx="0"/>
          </p:cNvCxnSpPr>
          <p:nvPr/>
        </p:nvCxnSpPr>
        <p:spPr>
          <a:xfrm>
            <a:off x="8447614" y="2515817"/>
            <a:ext cx="464546" cy="281658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endCxn id="77" idx="0"/>
          </p:cNvCxnSpPr>
          <p:nvPr/>
        </p:nvCxnSpPr>
        <p:spPr>
          <a:xfrm>
            <a:off x="8817941" y="2515817"/>
            <a:ext cx="1027688" cy="274848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2" name="Table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871665"/>
              </p:ext>
            </p:extLst>
          </p:nvPr>
        </p:nvGraphicFramePr>
        <p:xfrm>
          <a:off x="2380843" y="1483553"/>
          <a:ext cx="747013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M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3" name="Table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15004"/>
              </p:ext>
            </p:extLst>
          </p:nvPr>
        </p:nvGraphicFramePr>
        <p:xfrm>
          <a:off x="1434487" y="2144499"/>
          <a:ext cx="747012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0" dirty="0"/>
                        <a:t>   J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4" name="Table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994988"/>
              </p:ext>
            </p:extLst>
          </p:nvPr>
        </p:nvGraphicFramePr>
        <p:xfrm>
          <a:off x="4348785" y="2120601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5" name="Table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652376"/>
              </p:ext>
            </p:extLst>
          </p:nvPr>
        </p:nvGraphicFramePr>
        <p:xfrm>
          <a:off x="1954414" y="280197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6" name="Table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012958"/>
              </p:ext>
            </p:extLst>
          </p:nvPr>
        </p:nvGraphicFramePr>
        <p:xfrm>
          <a:off x="2887883" y="279516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7" name="Table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08018"/>
              </p:ext>
            </p:extLst>
          </p:nvPr>
        </p:nvGraphicFramePr>
        <p:xfrm>
          <a:off x="553020" y="2810318"/>
          <a:ext cx="734966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  C</a:t>
                      </a:r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8" name="Table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847791"/>
              </p:ext>
            </p:extLst>
          </p:nvPr>
        </p:nvGraphicFramePr>
        <p:xfrm>
          <a:off x="3821351" y="280197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9" name="Table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188978"/>
              </p:ext>
            </p:extLst>
          </p:nvPr>
        </p:nvGraphicFramePr>
        <p:xfrm>
          <a:off x="4754819" y="2798417"/>
          <a:ext cx="6362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0" dirty="0"/>
                        <a:t>   X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0" name="Straight Arrow Connector 159"/>
          <p:cNvCxnSpPr/>
          <p:nvPr/>
        </p:nvCxnSpPr>
        <p:spPr>
          <a:xfrm>
            <a:off x="3124263" y="1847644"/>
            <a:ext cx="1542647" cy="272957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4139476" y="2496421"/>
            <a:ext cx="209308" cy="305556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4985035" y="2496421"/>
            <a:ext cx="87909" cy="301996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H="1">
            <a:off x="1807993" y="1847644"/>
            <a:ext cx="586031" cy="296855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H="1">
            <a:off x="903490" y="2503383"/>
            <a:ext cx="530996" cy="291784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1807993" y="2520319"/>
            <a:ext cx="464546" cy="281658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>
            <a:off x="2178320" y="2520319"/>
            <a:ext cx="1027688" cy="274848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144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7745</TotalTime>
  <Words>1479</Words>
  <Application>Microsoft Macintosh PowerPoint</Application>
  <PresentationFormat>Widescreen</PresentationFormat>
  <Paragraphs>567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Artem Anisimov</dc:creator>
  <cp:lastModifiedBy>Artem Anisimov</cp:lastModifiedBy>
  <cp:revision>179</cp:revision>
  <dcterms:created xsi:type="dcterms:W3CDTF">2016-09-20T13:25:15Z</dcterms:created>
  <dcterms:modified xsi:type="dcterms:W3CDTF">2018-10-29T16:54:42Z</dcterms:modified>
</cp:coreProperties>
</file>