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handoutMasterIdLst>
    <p:handoutMasterId r:id="rId42"/>
  </p:handoutMasterIdLst>
  <p:sldIdLst>
    <p:sldId id="280" r:id="rId3"/>
    <p:sldId id="256" r:id="rId4"/>
    <p:sldId id="263" r:id="rId5"/>
    <p:sldId id="261" r:id="rId6"/>
    <p:sldId id="262" r:id="rId7"/>
    <p:sldId id="260" r:id="rId8"/>
    <p:sldId id="265" r:id="rId9"/>
    <p:sldId id="266" r:id="rId10"/>
    <p:sldId id="267" r:id="rId11"/>
    <p:sldId id="269" r:id="rId12"/>
    <p:sldId id="277" r:id="rId13"/>
    <p:sldId id="276" r:id="rId14"/>
    <p:sldId id="268" r:id="rId15"/>
    <p:sldId id="296" r:id="rId16"/>
    <p:sldId id="297" r:id="rId17"/>
    <p:sldId id="278" r:id="rId18"/>
    <p:sldId id="272" r:id="rId19"/>
    <p:sldId id="279" r:id="rId20"/>
    <p:sldId id="283" r:id="rId21"/>
    <p:sldId id="282" r:id="rId22"/>
    <p:sldId id="281" r:id="rId23"/>
    <p:sldId id="259" r:id="rId24"/>
    <p:sldId id="270" r:id="rId25"/>
    <p:sldId id="275" r:id="rId26"/>
    <p:sldId id="274" r:id="rId27"/>
    <p:sldId id="273" r:id="rId28"/>
    <p:sldId id="286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84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738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05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79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653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717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519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965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124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274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76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422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31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795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59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589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647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853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9219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252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0921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62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340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056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2477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0411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2057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4342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9155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0743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752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94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75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506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40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867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49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Основы построения файловых систем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18.09.2017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refspecs.linuxfoundation.org/FHS_2.3/fhs-2.3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freebsd.org/doc/handbook/dirstructure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refspecs.linuxfoundation.org/FHS_2.3/fhs-2.3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freebsd.org/doc/handbook/dirstructure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398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Основы построения файловых систем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13235"/>
              </p:ext>
            </p:extLst>
          </p:nvPr>
        </p:nvGraphicFramePr>
        <p:xfrm>
          <a:off x="0" y="365760"/>
          <a:ext cx="12192000" cy="42045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Пример</a:t>
                      </a:r>
                      <a:r>
                        <a:rPr lang="ru-RU" sz="2400" baseline="0" dirty="0" smtClean="0"/>
                        <a:t> задачи, которая возникает у авторов ФС: </a:t>
                      </a:r>
                      <a:r>
                        <a:rPr lang="ru-RU" sz="2400" u="sng" baseline="0" dirty="0" smtClean="0"/>
                        <a:t>как организовать список файлов</a:t>
                      </a:r>
                      <a:r>
                        <a:rPr lang="ru-RU" sz="2400" u="sng" baseline="30000" dirty="0" smtClean="0"/>
                        <a:t>*</a:t>
                      </a:r>
                      <a:r>
                        <a:rPr lang="ru-RU" sz="2400" u="sng" baseline="0" dirty="0" smtClean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 smtClean="0"/>
                        <a:t>Линейный список, где файлы идут в порядке создания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Дерево поиска</a:t>
                      </a:r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file15, file1,</a:t>
            </a:r>
          </a:p>
          <a:p>
            <a:r>
              <a:rPr lang="en-US" dirty="0"/>
              <a:t>f</a:t>
            </a:r>
            <a:r>
              <a:rPr lang="en-US" dirty="0" smtClean="0"/>
              <a:t>ile2, file3,</a:t>
            </a:r>
          </a:p>
          <a:p>
            <a:r>
              <a:rPr lang="en-US" dirty="0"/>
              <a:t>f</a:t>
            </a:r>
            <a:r>
              <a:rPr lang="en-US" dirty="0" smtClean="0"/>
              <a:t>ile4, file9,</a:t>
            </a:r>
          </a:p>
          <a:p>
            <a:r>
              <a:rPr lang="en-US" dirty="0"/>
              <a:t>f</a:t>
            </a:r>
            <a:r>
              <a:rPr lang="en-US" dirty="0" smtClean="0"/>
              <a:t>ile6, file8,</a:t>
            </a:r>
          </a:p>
          <a:p>
            <a:r>
              <a:rPr lang="en-US" dirty="0" smtClean="0"/>
              <a:t>file7, file5,</a:t>
            </a:r>
          </a:p>
          <a:p>
            <a:r>
              <a:rPr lang="en-US" dirty="0" smtClean="0"/>
              <a:t>file12, file11,</a:t>
            </a:r>
          </a:p>
          <a:p>
            <a:r>
              <a:rPr lang="en-US" dirty="0" smtClean="0"/>
              <a:t>file10, file13,</a:t>
            </a:r>
          </a:p>
          <a:p>
            <a:r>
              <a:rPr lang="en-US" dirty="0"/>
              <a:t>f</a:t>
            </a:r>
            <a:r>
              <a:rPr lang="en-US" dirty="0" smtClean="0"/>
              <a:t>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70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05855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Пример</a:t>
                      </a:r>
                      <a:r>
                        <a:rPr lang="ru-RU" sz="2400" baseline="0" dirty="0" smtClean="0"/>
                        <a:t> задачи, которая возникает у авторов ФС: </a:t>
                      </a:r>
                      <a:r>
                        <a:rPr lang="ru-RU" sz="2400" u="sng" baseline="0" dirty="0" smtClean="0"/>
                        <a:t>как организовать список файлов</a:t>
                      </a:r>
                      <a:r>
                        <a:rPr lang="ru-RU" sz="2400" u="sng" baseline="30000" dirty="0" smtClean="0"/>
                        <a:t>*</a:t>
                      </a:r>
                      <a:r>
                        <a:rPr lang="ru-RU" sz="2400" u="sng" baseline="0" dirty="0" smtClean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 smtClean="0"/>
                        <a:t>Линейный список, где файлы идут в порядке создания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Дерево поиска</a:t>
                      </a:r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 smtClean="0"/>
                        <a:t>Чтобы найти элемент, надо</a:t>
                      </a:r>
                      <a:r>
                        <a:rPr lang="ru-RU" baseline="0" dirty="0" smtClean="0"/>
                        <a:t> 16 сравнений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Чтобы найти элемент,</a:t>
                      </a:r>
                      <a:r>
                        <a:rPr lang="ru-RU" baseline="0" dirty="0" smtClean="0"/>
                        <a:t> надо 4 сравнения.</a:t>
                      </a:r>
                      <a:r>
                        <a:rPr lang="en-US" baseline="0" dirty="0" smtClean="0"/>
                        <a:t> Win?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file15, file1,</a:t>
            </a:r>
          </a:p>
          <a:p>
            <a:r>
              <a:rPr lang="en-US" dirty="0"/>
              <a:t>f</a:t>
            </a:r>
            <a:r>
              <a:rPr lang="en-US" dirty="0" smtClean="0"/>
              <a:t>ile2, file3,</a:t>
            </a:r>
          </a:p>
          <a:p>
            <a:r>
              <a:rPr lang="en-US" dirty="0"/>
              <a:t>f</a:t>
            </a:r>
            <a:r>
              <a:rPr lang="en-US" dirty="0" smtClean="0"/>
              <a:t>ile4, file9,</a:t>
            </a:r>
          </a:p>
          <a:p>
            <a:r>
              <a:rPr lang="en-US" dirty="0"/>
              <a:t>f</a:t>
            </a:r>
            <a:r>
              <a:rPr lang="en-US" dirty="0" smtClean="0"/>
              <a:t>ile6, file8,</a:t>
            </a:r>
          </a:p>
          <a:p>
            <a:r>
              <a:rPr lang="en-US" dirty="0" smtClean="0"/>
              <a:t>file7, file5,</a:t>
            </a:r>
          </a:p>
          <a:p>
            <a:r>
              <a:rPr lang="en-US" dirty="0" smtClean="0"/>
              <a:t>file12, file11,</a:t>
            </a:r>
          </a:p>
          <a:p>
            <a:r>
              <a:rPr lang="en-US" dirty="0" smtClean="0"/>
              <a:t>file10, file13,</a:t>
            </a:r>
          </a:p>
          <a:p>
            <a:r>
              <a:rPr lang="en-US" dirty="0"/>
              <a:t>f</a:t>
            </a:r>
            <a:r>
              <a:rPr lang="en-US" dirty="0" smtClean="0"/>
              <a:t>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97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05855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Пример</a:t>
                      </a:r>
                      <a:r>
                        <a:rPr lang="ru-RU" sz="2400" baseline="0" dirty="0" smtClean="0"/>
                        <a:t> задачи, которая возникает у авторов ФС: </a:t>
                      </a:r>
                      <a:r>
                        <a:rPr lang="ru-RU" sz="2400" u="sng" baseline="0" dirty="0" smtClean="0"/>
                        <a:t>как организовать список файлов</a:t>
                      </a:r>
                      <a:r>
                        <a:rPr lang="ru-RU" sz="2400" u="sng" baseline="30000" dirty="0" smtClean="0"/>
                        <a:t>*</a:t>
                      </a:r>
                      <a:r>
                        <a:rPr lang="ru-RU" sz="2400" u="sng" baseline="0" dirty="0" smtClean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 smtClean="0"/>
                        <a:t>Линейный список, где файлы идут в порядке создания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Дерево поиска</a:t>
                      </a:r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 smtClean="0"/>
                        <a:t>Чтобы найти элемент, надо</a:t>
                      </a:r>
                      <a:r>
                        <a:rPr lang="ru-RU" baseline="0" dirty="0" smtClean="0"/>
                        <a:t> 16 сравнений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Чтобы найти элемент,</a:t>
                      </a:r>
                      <a:r>
                        <a:rPr lang="ru-RU" baseline="0" dirty="0" smtClean="0"/>
                        <a:t> надо 4 сравнения.</a:t>
                      </a:r>
                      <a:r>
                        <a:rPr lang="en-US" baseline="0" dirty="0" smtClean="0"/>
                        <a:t> Win?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file15, file1,</a:t>
            </a:r>
          </a:p>
          <a:p>
            <a:r>
              <a:rPr lang="en-US" dirty="0"/>
              <a:t>f</a:t>
            </a:r>
            <a:r>
              <a:rPr lang="en-US" dirty="0" smtClean="0"/>
              <a:t>ile2, file3,</a:t>
            </a:r>
          </a:p>
          <a:p>
            <a:r>
              <a:rPr lang="en-US" dirty="0"/>
              <a:t>f</a:t>
            </a:r>
            <a:r>
              <a:rPr lang="en-US" dirty="0" smtClean="0"/>
              <a:t>ile4, file9,</a:t>
            </a:r>
          </a:p>
          <a:p>
            <a:r>
              <a:rPr lang="en-US" dirty="0"/>
              <a:t>f</a:t>
            </a:r>
            <a:r>
              <a:rPr lang="en-US" dirty="0" smtClean="0"/>
              <a:t>ile6, file8,</a:t>
            </a:r>
          </a:p>
          <a:p>
            <a:r>
              <a:rPr lang="en-US" dirty="0" smtClean="0"/>
              <a:t>file7, file5,</a:t>
            </a:r>
          </a:p>
          <a:p>
            <a:r>
              <a:rPr lang="en-US" dirty="0" smtClean="0"/>
              <a:t>file12, file11,</a:t>
            </a:r>
          </a:p>
          <a:p>
            <a:r>
              <a:rPr lang="en-US" dirty="0" smtClean="0"/>
              <a:t>file10, file13,</a:t>
            </a:r>
          </a:p>
          <a:p>
            <a:r>
              <a:rPr lang="en-US" dirty="0"/>
              <a:t>f</a:t>
            </a:r>
            <a:r>
              <a:rPr lang="en-US" dirty="0" smtClean="0"/>
              <a:t>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098" y="4527728"/>
            <a:ext cx="1936564" cy="16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2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923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Читающая головка диска двигается медленно, случайные чтения у диска получаются плохо.</a:t>
            </a:r>
          </a:p>
          <a:p>
            <a:r>
              <a:rPr lang="ru-RU" dirty="0" smtClean="0"/>
              <a:t>Для сравнения: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Скорость линейного чтения ≈100 </a:t>
            </a:r>
            <a:r>
              <a:rPr lang="en-US" dirty="0" smtClean="0"/>
              <a:t>MB/sec, </a:t>
            </a:r>
            <a:r>
              <a:rPr lang="ru-RU" dirty="0" smtClean="0"/>
              <a:t>т.е. ≈</a:t>
            </a:r>
            <a:r>
              <a:rPr lang="en-US" dirty="0" smtClean="0"/>
              <a:t>10 </a:t>
            </a:r>
            <a:r>
              <a:rPr lang="en-US" dirty="0" err="1" smtClean="0"/>
              <a:t>msec</a:t>
            </a:r>
            <a:r>
              <a:rPr lang="en-US" dirty="0" smtClean="0"/>
              <a:t> </a:t>
            </a:r>
            <a:r>
              <a:rPr lang="ru-RU" dirty="0" smtClean="0"/>
              <a:t>на 1 </a:t>
            </a:r>
            <a:r>
              <a:rPr lang="en-US" dirty="0" smtClean="0"/>
              <a:t>MB</a:t>
            </a:r>
            <a:r>
              <a:rPr lang="ru-RU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Время позиционирования головки</a:t>
            </a:r>
            <a:r>
              <a:rPr lang="en-US" dirty="0" smtClean="0"/>
              <a:t> </a:t>
            </a:r>
            <a:r>
              <a:rPr lang="ru-RU" dirty="0" smtClean="0"/>
              <a:t>≈</a:t>
            </a:r>
            <a:r>
              <a:rPr lang="en-US" dirty="0" smtClean="0"/>
              <a:t>10 </a:t>
            </a:r>
            <a:r>
              <a:rPr lang="en-US" dirty="0" err="1" smtClean="0"/>
              <a:t>msec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60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923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Читающая головка диска двигается медленно, случайные чтения у диска получаются плохо.</a:t>
            </a:r>
          </a:p>
          <a:p>
            <a:r>
              <a:rPr lang="ru-RU" dirty="0" smtClean="0"/>
              <a:t>Для сравнения: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Скорость линейного чтения ≈100 </a:t>
            </a:r>
            <a:r>
              <a:rPr lang="en-US" dirty="0" smtClean="0"/>
              <a:t>MB/sec, </a:t>
            </a:r>
            <a:r>
              <a:rPr lang="ru-RU" dirty="0" smtClean="0"/>
              <a:t>т.е. ≈</a:t>
            </a:r>
            <a:r>
              <a:rPr lang="en-US" dirty="0" smtClean="0"/>
              <a:t>10 </a:t>
            </a:r>
            <a:r>
              <a:rPr lang="en-US" dirty="0" err="1" smtClean="0"/>
              <a:t>msec</a:t>
            </a:r>
            <a:r>
              <a:rPr lang="en-US" dirty="0" smtClean="0"/>
              <a:t> </a:t>
            </a:r>
            <a:r>
              <a:rPr lang="ru-RU" dirty="0" smtClean="0"/>
              <a:t>на 1 </a:t>
            </a:r>
            <a:r>
              <a:rPr lang="en-US" dirty="0" smtClean="0"/>
              <a:t>MB</a:t>
            </a:r>
            <a:r>
              <a:rPr lang="ru-RU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Время позиционирования головки</a:t>
            </a:r>
            <a:r>
              <a:rPr lang="en-US" dirty="0" smtClean="0"/>
              <a:t> </a:t>
            </a:r>
            <a:r>
              <a:rPr lang="ru-RU" dirty="0" smtClean="0"/>
              <a:t>≈</a:t>
            </a:r>
            <a:r>
              <a:rPr lang="en-US" dirty="0" smtClean="0"/>
              <a:t>10 </a:t>
            </a:r>
            <a:r>
              <a:rPr lang="en-US" dirty="0" err="1" smtClean="0"/>
              <a:t>msec</a:t>
            </a:r>
            <a:r>
              <a:rPr lang="ru-RU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2076" y="2227303"/>
            <a:ext cx="533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большей ясности отмасштабируем величины до привычных нам:</a:t>
            </a:r>
          </a:p>
          <a:p>
            <a:r>
              <a:rPr lang="ru-RU" dirty="0" smtClean="0"/>
              <a:t>1</a:t>
            </a:r>
            <a:r>
              <a:rPr lang="en-US" dirty="0" smtClean="0"/>
              <a:t>ns </a:t>
            </a:r>
            <a:r>
              <a:rPr lang="en-US" dirty="0" smtClean="0">
                <a:sym typeface="Wingdings" panose="05000000000000000000" pitchFamily="2" charset="2"/>
              </a:rPr>
              <a:t>---&gt; 1s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37712"/>
              </p:ext>
            </p:extLst>
          </p:nvPr>
        </p:nvGraphicFramePr>
        <p:xfrm>
          <a:off x="6722076" y="3382763"/>
          <a:ext cx="533812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39762"/>
                <a:gridCol w="229835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Чтение из </a:t>
                      </a:r>
                      <a:r>
                        <a:rPr lang="en-US" b="0" dirty="0" smtClean="0"/>
                        <a:t>L1 (Haswell, 4Ghz)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Чтение из </a:t>
                      </a:r>
                      <a:r>
                        <a:rPr lang="en-US" dirty="0" smtClean="0"/>
                        <a:t>L2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3s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Чтение из </a:t>
                      </a:r>
                      <a:r>
                        <a:rPr lang="en-US" dirty="0" smtClean="0"/>
                        <a:t>L3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9s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Чтение из </a:t>
                      </a:r>
                      <a:r>
                        <a:rPr lang="en-US" dirty="0" smtClean="0"/>
                        <a:t>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9s + 57s</a:t>
                      </a:r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51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923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Читающая головка диска двигается медленно, случайные чтения у диска получаются плохо.</a:t>
            </a:r>
          </a:p>
          <a:p>
            <a:r>
              <a:rPr lang="ru-RU" dirty="0" smtClean="0"/>
              <a:t>Для сравнения: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Скорость линейного чтения ≈100 </a:t>
            </a:r>
            <a:r>
              <a:rPr lang="en-US" dirty="0" smtClean="0"/>
              <a:t>MB/sec, </a:t>
            </a:r>
            <a:r>
              <a:rPr lang="ru-RU" dirty="0" smtClean="0"/>
              <a:t>т.е. ≈</a:t>
            </a:r>
            <a:r>
              <a:rPr lang="en-US" dirty="0" smtClean="0"/>
              <a:t>10 </a:t>
            </a:r>
            <a:r>
              <a:rPr lang="en-US" dirty="0" err="1" smtClean="0"/>
              <a:t>msec</a:t>
            </a:r>
            <a:r>
              <a:rPr lang="en-US" dirty="0" smtClean="0"/>
              <a:t> </a:t>
            </a:r>
            <a:r>
              <a:rPr lang="ru-RU" dirty="0" smtClean="0"/>
              <a:t>на 1 </a:t>
            </a:r>
            <a:r>
              <a:rPr lang="en-US" dirty="0" smtClean="0"/>
              <a:t>MB</a:t>
            </a:r>
            <a:r>
              <a:rPr lang="ru-RU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Время позиционирования головки</a:t>
            </a:r>
            <a:r>
              <a:rPr lang="en-US" dirty="0" smtClean="0"/>
              <a:t> </a:t>
            </a:r>
            <a:r>
              <a:rPr lang="ru-RU" dirty="0" smtClean="0"/>
              <a:t>≈</a:t>
            </a:r>
            <a:r>
              <a:rPr lang="en-US" dirty="0" smtClean="0"/>
              <a:t>10 </a:t>
            </a:r>
            <a:r>
              <a:rPr lang="en-US" dirty="0" err="1" smtClean="0"/>
              <a:t>msec</a:t>
            </a:r>
            <a:r>
              <a:rPr lang="ru-RU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2076" y="2227303"/>
            <a:ext cx="533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большей ясности отмасштабируем величины до привычных нам:</a:t>
            </a:r>
          </a:p>
          <a:p>
            <a:r>
              <a:rPr lang="ru-RU" dirty="0" smtClean="0"/>
              <a:t>1</a:t>
            </a:r>
            <a:r>
              <a:rPr lang="en-US" dirty="0" smtClean="0"/>
              <a:t>ns </a:t>
            </a:r>
            <a:r>
              <a:rPr lang="en-US" dirty="0" smtClean="0">
                <a:sym typeface="Wingdings" panose="05000000000000000000" pitchFamily="2" charset="2"/>
              </a:rPr>
              <a:t>---&gt; 1s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84515"/>
              </p:ext>
            </p:extLst>
          </p:nvPr>
        </p:nvGraphicFramePr>
        <p:xfrm>
          <a:off x="6722076" y="3382763"/>
          <a:ext cx="5338120" cy="2397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39762"/>
                <a:gridCol w="229835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Чтение из </a:t>
                      </a:r>
                      <a:r>
                        <a:rPr lang="en-US" b="0" dirty="0" smtClean="0"/>
                        <a:t>L1 (Haswell, 4Ghz)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Чтение из </a:t>
                      </a:r>
                      <a:r>
                        <a:rPr lang="en-US" dirty="0" smtClean="0"/>
                        <a:t>L2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3s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Чтение из </a:t>
                      </a:r>
                      <a:r>
                        <a:rPr lang="en-US" dirty="0" smtClean="0"/>
                        <a:t>L3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9s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Чтение из </a:t>
                      </a:r>
                      <a:r>
                        <a:rPr lang="en-US" dirty="0" smtClean="0"/>
                        <a:t>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9s + 57s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Чтение с диска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116 </a:t>
                      </a:r>
                      <a:r>
                        <a:rPr lang="ru-RU" b="1" dirty="0" smtClean="0"/>
                        <a:t>дней только на позиционирование читающей головки</a:t>
                      </a:r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6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11411"/>
              </p:ext>
            </p:extLst>
          </p:nvPr>
        </p:nvGraphicFramePr>
        <p:xfrm>
          <a:off x="0" y="365760"/>
          <a:ext cx="12192000" cy="51189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92843"/>
                <a:gridCol w="2603157"/>
                <a:gridCol w="6096000"/>
              </a:tblGrid>
              <a:tr h="547793">
                <a:tc gridSpan="3">
                  <a:txBody>
                    <a:bodyPr/>
                    <a:lstStyle/>
                    <a:p>
                      <a:r>
                        <a:rPr lang="ru-RU" sz="2400" dirty="0" smtClean="0"/>
                        <a:t>Пример</a:t>
                      </a:r>
                      <a:r>
                        <a:rPr lang="ru-RU" sz="2400" baseline="0" dirty="0" smtClean="0"/>
                        <a:t> задачи, которая возникает у авторов ФС: </a:t>
                      </a:r>
                      <a:r>
                        <a:rPr lang="ru-RU" sz="2400" u="sng" baseline="0" dirty="0" smtClean="0"/>
                        <a:t>как организовать список файлов</a:t>
                      </a:r>
                      <a:r>
                        <a:rPr lang="ru-RU" sz="2400" u="sng" baseline="30000" dirty="0" smtClean="0"/>
                        <a:t>*</a:t>
                      </a:r>
                      <a:r>
                        <a:rPr lang="ru-RU" sz="2400" u="sng" baseline="0" dirty="0" smtClean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7793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Линейный список, где файлы идут в порядке создания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Дерево поиска</a:t>
                      </a:r>
                      <a:endParaRPr lang="ru-RU" dirty="0"/>
                    </a:p>
                  </a:txBody>
                  <a:tcPr/>
                </a:tc>
              </a:tr>
              <a:tr h="547793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Переход на начало списка: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Чтение списка: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Поиск (список уместился в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RAM):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10msec</a:t>
                      </a:r>
                    </a:p>
                    <a:p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1msec (</a:t>
                      </a:r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1MB)</a:t>
                      </a:r>
                    </a:p>
                    <a:p>
                      <a:r>
                        <a:rPr lang="en-US" dirty="0" smtClean="0"/>
                        <a:t>&lt;1msec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Тут нужны 4 позиционирования читающей головки, т.е.</a:t>
                      </a:r>
                    </a:p>
                    <a:p>
                      <a:r>
                        <a:rPr lang="ru-RU" dirty="0" smtClean="0"/>
                        <a:t>меньше, чем в </a:t>
                      </a:r>
                      <a:r>
                        <a:rPr lang="en-US" dirty="0" smtClean="0"/>
                        <a:t>40msec </a:t>
                      </a:r>
                      <a:r>
                        <a:rPr lang="ru-RU" dirty="0" smtClean="0"/>
                        <a:t>мы не уложимся.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file15, file1,</a:t>
            </a:r>
          </a:p>
          <a:p>
            <a:r>
              <a:rPr lang="en-US" dirty="0"/>
              <a:t>f</a:t>
            </a:r>
            <a:r>
              <a:rPr lang="en-US" dirty="0" smtClean="0"/>
              <a:t>ile2, file3,</a:t>
            </a:r>
          </a:p>
          <a:p>
            <a:r>
              <a:rPr lang="en-US" dirty="0"/>
              <a:t>f</a:t>
            </a:r>
            <a:r>
              <a:rPr lang="en-US" dirty="0" smtClean="0"/>
              <a:t>ile4, file9,</a:t>
            </a:r>
          </a:p>
          <a:p>
            <a:r>
              <a:rPr lang="en-US" dirty="0"/>
              <a:t>f</a:t>
            </a:r>
            <a:r>
              <a:rPr lang="en-US" dirty="0" smtClean="0"/>
              <a:t>ile6, file8,</a:t>
            </a:r>
          </a:p>
          <a:p>
            <a:r>
              <a:rPr lang="en-US" dirty="0" smtClean="0"/>
              <a:t>file7, file5,</a:t>
            </a:r>
          </a:p>
          <a:p>
            <a:r>
              <a:rPr lang="en-US" dirty="0" smtClean="0"/>
              <a:t>file12, file11,</a:t>
            </a:r>
          </a:p>
          <a:p>
            <a:r>
              <a:rPr lang="en-US" dirty="0" smtClean="0"/>
              <a:t>file10, file13,</a:t>
            </a:r>
          </a:p>
          <a:p>
            <a:r>
              <a:rPr lang="en-US" dirty="0"/>
              <a:t>f</a:t>
            </a:r>
            <a:r>
              <a:rPr lang="en-US" dirty="0" smtClean="0"/>
              <a:t>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7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Image result for disk defragm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7" y="1554481"/>
            <a:ext cx="6334125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73849"/>
              </p:ext>
            </p:extLst>
          </p:nvPr>
        </p:nvGraphicFramePr>
        <p:xfrm>
          <a:off x="0" y="365761"/>
          <a:ext cx="12192000" cy="82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755615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Та же проблема с</a:t>
                      </a:r>
                      <a:r>
                        <a:rPr lang="ru-RU" sz="2400" baseline="0" dirty="0" smtClean="0"/>
                        <a:t> содержимым файлов: их надо располагать так, чтобы не создавать случайного доступа к диску.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01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0185"/>
              </p:ext>
            </p:extLst>
          </p:nvPr>
        </p:nvGraphicFramePr>
        <p:xfrm>
          <a:off x="0" y="365760"/>
          <a:ext cx="12192000" cy="11878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/>
                <a:gridCol w="7891849"/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Устройства хранения данных</a:t>
                      </a:r>
                      <a:r>
                        <a:rPr lang="en-US" sz="2400" dirty="0" smtClean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 smtClean="0"/>
                        <a:t>HDD (Hard Disk Drive, </a:t>
                      </a:r>
                      <a:r>
                        <a:rPr lang="en-US" dirty="0" err="1" smtClean="0"/>
                        <a:t>a.k.a</a:t>
                      </a:r>
                      <a:r>
                        <a:rPr lang="en-US" baseline="0" dirty="0" smtClean="0"/>
                        <a:t> Rotating drive,</a:t>
                      </a:r>
                      <a:br>
                        <a:rPr lang="en-US" baseline="0" dirty="0" smtClean="0"/>
                      </a:br>
                      <a:r>
                        <a:rPr lang="en-US" baseline="0" dirty="0" err="1" smtClean="0"/>
                        <a:t>a.k.a</a:t>
                      </a:r>
                      <a:r>
                        <a:rPr lang="en-US" baseline="0" dirty="0" smtClean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ru-RU" dirty="0" smtClean="0"/>
                        <a:t>достаточно</a:t>
                      </a:r>
                      <a:r>
                        <a:rPr lang="ru-RU" baseline="0" dirty="0" smtClean="0"/>
                        <a:t> быстрое линейное чтение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100 MB/sec</a:t>
                      </a:r>
                      <a:r>
                        <a:rPr lang="en-US" baseline="0" dirty="0" smtClean="0"/>
                        <a:t>)</a:t>
                      </a:r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- очень медленный случайный доступ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100 IOPS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03" y="5947829"/>
            <a:ext cx="3947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ru-RU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41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70961"/>
              </p:ext>
            </p:extLst>
          </p:nvPr>
        </p:nvGraphicFramePr>
        <p:xfrm>
          <a:off x="0" y="365760"/>
          <a:ext cx="12192000" cy="26509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/>
                <a:gridCol w="7891849"/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Устройства хранения данных</a:t>
                      </a:r>
                      <a:r>
                        <a:rPr lang="en-US" sz="2400" dirty="0" smtClean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 smtClean="0"/>
                        <a:t>HDD (Hard Disk Drive, </a:t>
                      </a:r>
                      <a:r>
                        <a:rPr lang="en-US" dirty="0" err="1" smtClean="0"/>
                        <a:t>a.k.a</a:t>
                      </a:r>
                      <a:r>
                        <a:rPr lang="en-US" baseline="0" dirty="0" smtClean="0"/>
                        <a:t> Rotating drive,</a:t>
                      </a:r>
                      <a:br>
                        <a:rPr lang="en-US" baseline="0" dirty="0" smtClean="0"/>
                      </a:br>
                      <a:r>
                        <a:rPr lang="en-US" baseline="0" dirty="0" err="1" smtClean="0"/>
                        <a:t>a.k.a</a:t>
                      </a:r>
                      <a:r>
                        <a:rPr lang="en-US" baseline="0" dirty="0" smtClean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ru-RU" dirty="0" smtClean="0"/>
                        <a:t>достаточно</a:t>
                      </a:r>
                      <a:r>
                        <a:rPr lang="ru-RU" baseline="0" dirty="0" smtClean="0"/>
                        <a:t> быстрое линейное чтение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100 MB/sec</a:t>
                      </a:r>
                      <a:r>
                        <a:rPr lang="en-US" baseline="0" dirty="0" smtClean="0"/>
                        <a:t>),</a:t>
                      </a:r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- очень медленный случайный доступ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100 IOPS</a:t>
                      </a:r>
                      <a:r>
                        <a:rPr lang="en-US" baseline="0" dirty="0" smtClean="0"/>
                        <a:t>).</a:t>
                      </a:r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r>
                        <a:rPr lang="en-US" baseline="0" dirty="0" smtClean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ru-RU" dirty="0" smtClean="0"/>
                        <a:t>быстрое линейное чтение</a:t>
                      </a:r>
                      <a:r>
                        <a:rPr lang="en-US" dirty="0" smtClean="0"/>
                        <a:t>,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+ нет времени</a:t>
                      </a:r>
                      <a:r>
                        <a:rPr lang="ru-RU" baseline="0" dirty="0" smtClean="0"/>
                        <a:t> «позиционирования головок»</a:t>
                      </a:r>
                      <a:r>
                        <a:rPr lang="en-US" baseline="0" dirty="0" smtClean="0"/>
                        <a:t>,</a:t>
                      </a: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перезаписывать можно только </a:t>
                      </a:r>
                      <a:r>
                        <a:rPr lang="en-US" baseline="0" dirty="0" smtClean="0"/>
                        <a:t>“rewrite block”</a:t>
                      </a:r>
                      <a:r>
                        <a:rPr lang="ru-RU" baseline="0" dirty="0" smtClean="0"/>
                        <a:t> целиком, а он несколько </a:t>
                      </a:r>
                      <a:r>
                        <a:rPr lang="en-US" baseline="0" dirty="0" smtClean="0"/>
                        <a:t>MB </a:t>
                      </a:r>
                      <a:r>
                        <a:rPr lang="ru-RU" baseline="0" dirty="0" smtClean="0"/>
                        <a:t>в размере</a:t>
                      </a:r>
                      <a:r>
                        <a:rPr lang="en-US" baseline="0" dirty="0" smtClean="0"/>
                        <a:t>,</a:t>
                      </a: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небольшое число циклов перезаписи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03" y="5947829"/>
            <a:ext cx="3947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ru-RU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6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54570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/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 smtClean="0"/>
                        <a:t>сохранять</a:t>
                      </a:r>
                      <a:r>
                        <a:rPr lang="ru-RU" sz="4000" baseline="0" dirty="0" smtClean="0"/>
                        <a:t> </a:t>
                      </a:r>
                      <a:r>
                        <a:rPr lang="ru-RU" sz="4000" dirty="0" smtClean="0"/>
                        <a:t>данные</a:t>
                      </a:r>
                      <a:endParaRPr lang="en-US" sz="4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Что мы хотим от ФС: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1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5423"/>
              </p:ext>
            </p:extLst>
          </p:nvPr>
        </p:nvGraphicFramePr>
        <p:xfrm>
          <a:off x="0" y="365760"/>
          <a:ext cx="12192000" cy="41139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/>
                <a:gridCol w="7891849"/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Устройства хранения данных</a:t>
                      </a:r>
                      <a:r>
                        <a:rPr lang="en-US" sz="2400" dirty="0" smtClean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 smtClean="0"/>
                        <a:t>HDD (Hard Disk Drive, </a:t>
                      </a:r>
                      <a:r>
                        <a:rPr lang="en-US" dirty="0" err="1" smtClean="0"/>
                        <a:t>a.k.a</a:t>
                      </a:r>
                      <a:r>
                        <a:rPr lang="en-US" baseline="0" dirty="0" smtClean="0"/>
                        <a:t> Rotating drive,</a:t>
                      </a:r>
                      <a:br>
                        <a:rPr lang="en-US" baseline="0" dirty="0" smtClean="0"/>
                      </a:br>
                      <a:r>
                        <a:rPr lang="en-US" baseline="0" dirty="0" err="1" smtClean="0"/>
                        <a:t>a.k.a</a:t>
                      </a:r>
                      <a:r>
                        <a:rPr lang="en-US" baseline="0" dirty="0" smtClean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ru-RU" dirty="0" smtClean="0"/>
                        <a:t>достаточно</a:t>
                      </a:r>
                      <a:r>
                        <a:rPr lang="ru-RU" baseline="0" dirty="0" smtClean="0"/>
                        <a:t> быстрое линейное чтение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100 MB/sec</a:t>
                      </a:r>
                      <a:r>
                        <a:rPr lang="en-US" baseline="0" dirty="0" smtClean="0"/>
                        <a:t>),</a:t>
                      </a:r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- очень медленный случайный доступ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100 IOPS</a:t>
                      </a:r>
                      <a:r>
                        <a:rPr lang="en-US" baseline="0" dirty="0" smtClean="0"/>
                        <a:t>).</a:t>
                      </a:r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r>
                        <a:rPr lang="en-US" baseline="0" dirty="0" smtClean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ru-RU" dirty="0" smtClean="0"/>
                        <a:t>быстрое линейное чтение</a:t>
                      </a:r>
                      <a:r>
                        <a:rPr lang="en-US" dirty="0" smtClean="0"/>
                        <a:t>,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+ нет времени</a:t>
                      </a:r>
                      <a:r>
                        <a:rPr lang="ru-RU" baseline="0" dirty="0" smtClean="0"/>
                        <a:t> «позиционирования головок»</a:t>
                      </a:r>
                      <a:r>
                        <a:rPr lang="en-US" baseline="0" dirty="0" smtClean="0"/>
                        <a:t>,</a:t>
                      </a: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перезаписывать можно только </a:t>
                      </a:r>
                      <a:r>
                        <a:rPr lang="en-US" baseline="0" dirty="0" smtClean="0"/>
                        <a:t>“rewrite block”</a:t>
                      </a:r>
                      <a:r>
                        <a:rPr lang="ru-RU" baseline="0" dirty="0" smtClean="0"/>
                        <a:t> целиком, а он несколько </a:t>
                      </a:r>
                      <a:r>
                        <a:rPr lang="en-US" baseline="0" dirty="0" smtClean="0"/>
                        <a:t>MB </a:t>
                      </a:r>
                      <a:r>
                        <a:rPr lang="ru-RU" baseline="0" dirty="0" smtClean="0"/>
                        <a:t>в размере</a:t>
                      </a:r>
                      <a:r>
                        <a:rPr lang="en-US" baseline="0" dirty="0" smtClean="0"/>
                        <a:t>,</a:t>
                      </a: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небольшое число циклов перезаписи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r>
                        <a:rPr lang="en-US" baseline="0" dirty="0" smtClean="0"/>
                        <a:t> (Solid State Drive)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Flash + </a:t>
                      </a:r>
                      <a:r>
                        <a:rPr lang="ru-RU" baseline="0" dirty="0" smtClean="0"/>
                        <a:t>компьютер, который прячет сложность работы с </a:t>
                      </a:r>
                      <a:r>
                        <a:rPr lang="en-US" baseline="0" dirty="0" smtClean="0"/>
                        <a:t>“rewrite blocks”.</a:t>
                      </a:r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+ быстрый линейный доступ (</a:t>
                      </a:r>
                      <a:r>
                        <a:rPr lang="ru-RU" dirty="0" smtClean="0"/>
                        <a:t>≈</a:t>
                      </a:r>
                      <a:r>
                        <a:rPr lang="ru-RU" baseline="0" dirty="0" smtClean="0"/>
                        <a:t>500</a:t>
                      </a:r>
                      <a:r>
                        <a:rPr lang="en-US" baseline="0" dirty="0" smtClean="0"/>
                        <a:t> MB/sec sequential read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ru-RU" baseline="0" dirty="0" smtClean="0"/>
                        <a:t>)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+ </a:t>
                      </a:r>
                      <a:r>
                        <a:rPr lang="ru-RU" baseline="0" dirty="0" smtClean="0"/>
                        <a:t>быстрый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произвольный доступ (</a:t>
                      </a:r>
                      <a:r>
                        <a:rPr lang="ru-RU" dirty="0" smtClean="0"/>
                        <a:t>≈</a:t>
                      </a:r>
                      <a:r>
                        <a:rPr lang="en-US" baseline="0" dirty="0" smtClean="0"/>
                        <a:t>75.000 IOPS),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 smtClean="0"/>
                        <a:t>деградация производительности со временем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 smtClean="0"/>
                        <a:t>желательна специальной поддержки со стороны ОС, например, </a:t>
                      </a:r>
                      <a:r>
                        <a:rPr lang="en-US" baseline="0" dirty="0" smtClean="0"/>
                        <a:t>ATA TRIM.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03" y="5947829"/>
            <a:ext cx="3947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ru-RU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35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151575"/>
              </p:ext>
            </p:extLst>
          </p:nvPr>
        </p:nvGraphicFramePr>
        <p:xfrm>
          <a:off x="0" y="365760"/>
          <a:ext cx="12192000" cy="55769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/>
                <a:gridCol w="7891849"/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Устройства хранения данных</a:t>
                      </a:r>
                      <a:r>
                        <a:rPr lang="en-US" sz="2400" dirty="0" smtClean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 smtClean="0"/>
                        <a:t>HDD (Hard Disk Drive, </a:t>
                      </a:r>
                      <a:r>
                        <a:rPr lang="en-US" dirty="0" err="1" smtClean="0"/>
                        <a:t>a.k.a</a:t>
                      </a:r>
                      <a:r>
                        <a:rPr lang="en-US" baseline="0" dirty="0" smtClean="0"/>
                        <a:t> Rotating drive,</a:t>
                      </a:r>
                      <a:br>
                        <a:rPr lang="en-US" baseline="0" dirty="0" smtClean="0"/>
                      </a:br>
                      <a:r>
                        <a:rPr lang="en-US" baseline="0" dirty="0" err="1" smtClean="0"/>
                        <a:t>a.k.a</a:t>
                      </a:r>
                      <a:r>
                        <a:rPr lang="en-US" baseline="0" dirty="0" smtClean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ru-RU" dirty="0" smtClean="0"/>
                        <a:t>достаточно</a:t>
                      </a:r>
                      <a:r>
                        <a:rPr lang="ru-RU" baseline="0" dirty="0" smtClean="0"/>
                        <a:t> быстрое линейное чтение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100 MB/sec</a:t>
                      </a:r>
                      <a:r>
                        <a:rPr lang="en-US" baseline="0" dirty="0" smtClean="0"/>
                        <a:t>),</a:t>
                      </a:r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- очень медленный случайный доступ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≈</a:t>
                      </a:r>
                      <a:r>
                        <a:rPr lang="en-US" dirty="0" smtClean="0"/>
                        <a:t>100 IOPS</a:t>
                      </a:r>
                      <a:r>
                        <a:rPr lang="en-US" baseline="0" dirty="0" smtClean="0"/>
                        <a:t>).</a:t>
                      </a:r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r>
                        <a:rPr lang="en-US" baseline="0" dirty="0" smtClean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ru-RU" dirty="0" smtClean="0"/>
                        <a:t>быстрое линейное чтение</a:t>
                      </a:r>
                      <a:r>
                        <a:rPr lang="en-US" dirty="0" smtClean="0"/>
                        <a:t>,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+ нет времени</a:t>
                      </a:r>
                      <a:r>
                        <a:rPr lang="ru-RU" baseline="0" dirty="0" smtClean="0"/>
                        <a:t> «позиционирования головок»</a:t>
                      </a:r>
                      <a:r>
                        <a:rPr lang="en-US" baseline="0" dirty="0" smtClean="0"/>
                        <a:t>,</a:t>
                      </a: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перезаписывать можно только </a:t>
                      </a:r>
                      <a:r>
                        <a:rPr lang="en-US" baseline="0" dirty="0" smtClean="0"/>
                        <a:t>“rewrite block”</a:t>
                      </a:r>
                      <a:r>
                        <a:rPr lang="ru-RU" baseline="0" dirty="0" smtClean="0"/>
                        <a:t> целиком, а он несколько </a:t>
                      </a:r>
                      <a:r>
                        <a:rPr lang="en-US" baseline="0" dirty="0" smtClean="0"/>
                        <a:t>MB </a:t>
                      </a:r>
                      <a:r>
                        <a:rPr lang="ru-RU" baseline="0" dirty="0" smtClean="0"/>
                        <a:t>в размере</a:t>
                      </a:r>
                      <a:r>
                        <a:rPr lang="en-US" baseline="0" dirty="0" smtClean="0"/>
                        <a:t>,</a:t>
                      </a: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небольшое число циклов перезаписи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r>
                        <a:rPr lang="en-US" baseline="0" dirty="0" smtClean="0"/>
                        <a:t> (Solid State Drive)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Flash + </a:t>
                      </a:r>
                      <a:r>
                        <a:rPr lang="ru-RU" baseline="0" dirty="0" smtClean="0"/>
                        <a:t>компьютер, который прячет сложность работы с </a:t>
                      </a:r>
                      <a:r>
                        <a:rPr lang="en-US" baseline="0" dirty="0" smtClean="0"/>
                        <a:t>“rewrite blocks”.</a:t>
                      </a:r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+ быстрый линейный доступ (</a:t>
                      </a:r>
                      <a:r>
                        <a:rPr lang="ru-RU" dirty="0" smtClean="0"/>
                        <a:t>≈</a:t>
                      </a:r>
                      <a:r>
                        <a:rPr lang="ru-RU" baseline="0" dirty="0" smtClean="0"/>
                        <a:t>500</a:t>
                      </a:r>
                      <a:r>
                        <a:rPr lang="en-US" baseline="0" dirty="0" smtClean="0"/>
                        <a:t> MB/sec sequential read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ru-RU" baseline="0" dirty="0" smtClean="0"/>
                        <a:t>)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+ </a:t>
                      </a:r>
                      <a:r>
                        <a:rPr lang="ru-RU" baseline="0" dirty="0" smtClean="0"/>
                        <a:t>быстрый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произвольный доступ (</a:t>
                      </a:r>
                      <a:r>
                        <a:rPr lang="ru-RU" dirty="0" smtClean="0"/>
                        <a:t>≈</a:t>
                      </a:r>
                      <a:r>
                        <a:rPr lang="en-US" baseline="0" dirty="0" smtClean="0"/>
                        <a:t>75.000 IOPS),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 smtClean="0"/>
                        <a:t>деградация производительности со временем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 smtClean="0"/>
                        <a:t>желательна специальной поддержки со стороны ОС, например, </a:t>
                      </a:r>
                      <a:r>
                        <a:rPr lang="en-US" baseline="0" dirty="0" smtClean="0"/>
                        <a:t>ATA TRIM.</a:t>
                      </a:r>
                      <a:endParaRPr lang="ru-RU" dirty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 smtClean="0"/>
                        <a:t>NVM</a:t>
                      </a:r>
                      <a:r>
                        <a:rPr lang="en-US" baseline="0" dirty="0" smtClean="0"/>
                        <a:t> (Non-Volatile Memory)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Память</a:t>
                      </a:r>
                      <a:r>
                        <a:rPr lang="ru-RU" baseline="0" dirty="0" smtClean="0"/>
                        <a:t> с произвольным доступом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которая</a:t>
                      </a:r>
                      <a:r>
                        <a:rPr lang="ru-RU" baseline="0" dirty="0" smtClean="0"/>
                        <a:t> не стирается при выключении питания.</a:t>
                      </a:r>
                    </a:p>
                    <a:p>
                      <a:r>
                        <a:rPr lang="ru-RU" baseline="0" dirty="0" smtClean="0"/>
                        <a:t>+ по скорости сопоставима с </a:t>
                      </a:r>
                      <a:r>
                        <a:rPr lang="en-US" baseline="0" dirty="0" smtClean="0"/>
                        <a:t>DRAM,</a:t>
                      </a:r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ru-RU" baseline="0" dirty="0" smtClean="0"/>
                        <a:t>объём – единицы терабайт,</a:t>
                      </a:r>
                    </a:p>
                    <a:p>
                      <a:r>
                        <a:rPr lang="ru-RU" baseline="0" dirty="0" smtClean="0"/>
                        <a:t>- пока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разработчики не понимают, как поддержать </a:t>
                      </a:r>
                      <a:r>
                        <a:rPr lang="en-US" baseline="0" dirty="0" smtClean="0"/>
                        <a:t>NVM </a:t>
                      </a:r>
                      <a:r>
                        <a:rPr lang="ru-RU" baseline="0" dirty="0" smtClean="0"/>
                        <a:t>со стороны ОС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03" y="5947829"/>
            <a:ext cx="3947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ru-RU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60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30928"/>
              </p:ext>
            </p:extLst>
          </p:nvPr>
        </p:nvGraphicFramePr>
        <p:xfrm>
          <a:off x="0" y="365762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9921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API </a:t>
                      </a:r>
                      <a:r>
                        <a:rPr lang="ru-RU" sz="3200" dirty="0" smtClean="0"/>
                        <a:t>для чтения/записи файлов</a:t>
                      </a:r>
                      <a:r>
                        <a:rPr lang="en-US" sz="3200" dirty="0" smtClean="0"/>
                        <a:t>: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41838" y="1359128"/>
            <a:ext cx="7908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Надо скрыть от пользователя особенности оборудования и предоставить единообразный способ доступа к данным на</a:t>
            </a:r>
            <a:br>
              <a:rPr lang="ru-RU" sz="2000" dirty="0" smtClean="0"/>
            </a:br>
            <a:r>
              <a:rPr lang="ru-RU" sz="2000" dirty="0" smtClean="0"/>
              <a:t>разных устройствах.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POSIX (Portable Operating System Interface),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Windows,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memory-mapped files.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84491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88020"/>
              </p:ext>
            </p:extLst>
          </p:nvPr>
        </p:nvGraphicFramePr>
        <p:xfrm>
          <a:off x="0" y="365762"/>
          <a:ext cx="6096000" cy="9284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 smtClean="0"/>
                        <a:t>Структура ФС древовидная: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16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99261"/>
              </p:ext>
            </p:extLst>
          </p:nvPr>
        </p:nvGraphicFramePr>
        <p:xfrm>
          <a:off x="0" y="365762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Filesystem API</a:t>
                      </a:r>
                      <a:endParaRPr lang="ru-RU" dirty="0"/>
                    </a:p>
                  </a:txBody>
                  <a:tcPr/>
                </a:tc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 smtClean="0"/>
                        <a:t>Структура ФС древовидная: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ФС представляет собой лес, корнями которого являются диски:</a:t>
                      </a:r>
                      <a:endParaRPr lang="ru-RU" dirty="0"/>
                    </a:p>
                  </a:txBody>
                  <a:tcPr/>
                </a:tc>
              </a:tr>
              <a:tr h="330744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10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85682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Filesystem API</a:t>
                      </a:r>
                      <a:endParaRPr lang="ru-RU" dirty="0"/>
                    </a:p>
                  </a:txBody>
                  <a:tcPr/>
                </a:tc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 smtClean="0"/>
                        <a:t>Структура ФС древовидная: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ФС представляет собой лес, корнями которого являются диски:</a:t>
                      </a:r>
                      <a:endParaRPr lang="ru-RU" dirty="0"/>
                    </a:p>
                  </a:txBody>
                  <a:tcPr/>
                </a:tc>
              </a:tr>
              <a:tr h="330744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330744">
                <a:tc>
                  <a:txBody>
                    <a:bodyPr/>
                    <a:lstStyle/>
                    <a:p>
                      <a:r>
                        <a:rPr lang="en-US" dirty="0" smtClean="0"/>
                        <a:t>Filesystem Hierarchy Standard:</a:t>
                      </a:r>
                    </a:p>
                    <a:p>
                      <a:r>
                        <a:rPr lang="en-US" dirty="0" smtClean="0"/>
                        <a:t>Linux:</a:t>
                      </a:r>
                    </a:p>
                    <a:p>
                      <a:r>
                        <a:rPr lang="en-US" dirty="0" smtClean="0">
                          <a:hlinkClick r:id="rId3"/>
                        </a:rPr>
                        <a:t>http://refspecs.linuxfoundation.org/FHS_2.3/fhs-2.3.pdf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FreeBSD: </a:t>
                      </a:r>
                      <a:r>
                        <a:rPr lang="en-US" dirty="0" smtClean="0">
                          <a:hlinkClick r:id="rId4"/>
                        </a:rPr>
                        <a:t>https://www.freebsd.org/doc/handbook/dirstructure.html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89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18416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Filesystem API</a:t>
                      </a:r>
                      <a:endParaRPr lang="ru-RU" dirty="0"/>
                    </a:p>
                  </a:txBody>
                  <a:tcPr/>
                </a:tc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 smtClean="0"/>
                        <a:t>Структура ФС древовидная: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ФС представляет собой лес, корнями которого являются диски:</a:t>
                      </a:r>
                      <a:endParaRPr lang="ru-RU" dirty="0"/>
                    </a:p>
                  </a:txBody>
                  <a:tcPr/>
                </a:tc>
              </a:tr>
              <a:tr h="330744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330744">
                <a:tc>
                  <a:txBody>
                    <a:bodyPr/>
                    <a:lstStyle/>
                    <a:p>
                      <a:r>
                        <a:rPr lang="en-US" dirty="0" smtClean="0"/>
                        <a:t>Filesystem Hierarchy Standard:</a:t>
                      </a:r>
                    </a:p>
                    <a:p>
                      <a:r>
                        <a:rPr lang="en-US" dirty="0" smtClean="0"/>
                        <a:t>Linux:</a:t>
                      </a:r>
                    </a:p>
                    <a:p>
                      <a:r>
                        <a:rPr lang="en-US" dirty="0" smtClean="0">
                          <a:hlinkClick r:id="rId3"/>
                        </a:rPr>
                        <a:t>http://refspecs.linuxfoundation.org/FHS_2.3/fhs-2.3.pdf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FreeBSD: </a:t>
                      </a:r>
                      <a:r>
                        <a:rPr lang="en-US" dirty="0" smtClean="0">
                          <a:hlinkClick r:id="rId4"/>
                        </a:rPr>
                        <a:t>https://www.freebsd.org/doc/handbook/dirstructure.html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\Global??\C:\foo\bar.txt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4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38993"/>
              </p:ext>
            </p:extLst>
          </p:nvPr>
        </p:nvGraphicFramePr>
        <p:xfrm>
          <a:off x="0" y="365762"/>
          <a:ext cx="12192000" cy="43116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330744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Проблема</a:t>
                      </a:r>
                      <a:r>
                        <a:rPr lang="ru-RU" baseline="0" dirty="0" smtClean="0"/>
                        <a:t> с терминологией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 smtClean="0"/>
                        <a:t>ФС – видимая</a:t>
                      </a:r>
                      <a:r>
                        <a:rPr lang="ru-RU" baseline="0" dirty="0" smtClean="0"/>
                        <a:t> пользователю иерархия каталогов и файлов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ФС – механизм</a:t>
                      </a:r>
                      <a:r>
                        <a:rPr lang="ru-RU" baseline="0" dirty="0" smtClean="0"/>
                        <a:t> расположения файлов на диске</a:t>
                      </a:r>
                      <a:endParaRPr lang="ru-RU" dirty="0"/>
                    </a:p>
                  </a:txBody>
                  <a:tcPr/>
                </a:tc>
              </a:tr>
              <a:tr h="330744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6870357" y="1911178"/>
            <a:ext cx="518984" cy="272800"/>
          </a:xfrm>
          <a:custGeom>
            <a:avLst/>
            <a:gdLst>
              <a:gd name="connsiteX0" fmla="*/ 518984 w 518984"/>
              <a:gd name="connsiteY0" fmla="*/ 123568 h 272800"/>
              <a:gd name="connsiteX1" fmla="*/ 477794 w 518984"/>
              <a:gd name="connsiteY1" fmla="*/ 90617 h 272800"/>
              <a:gd name="connsiteX2" fmla="*/ 411892 w 518984"/>
              <a:gd name="connsiteY2" fmla="*/ 32952 h 272800"/>
              <a:gd name="connsiteX3" fmla="*/ 337751 w 518984"/>
              <a:gd name="connsiteY3" fmla="*/ 0 h 272800"/>
              <a:gd name="connsiteX4" fmla="*/ 222421 w 518984"/>
              <a:gd name="connsiteY4" fmla="*/ 8238 h 272800"/>
              <a:gd name="connsiteX5" fmla="*/ 181232 w 518984"/>
              <a:gd name="connsiteY5" fmla="*/ 16476 h 272800"/>
              <a:gd name="connsiteX6" fmla="*/ 74140 w 518984"/>
              <a:gd name="connsiteY6" fmla="*/ 24714 h 272800"/>
              <a:gd name="connsiteX7" fmla="*/ 16475 w 518984"/>
              <a:gd name="connsiteY7" fmla="*/ 41190 h 272800"/>
              <a:gd name="connsiteX8" fmla="*/ 0 w 518984"/>
              <a:gd name="connsiteY8" fmla="*/ 65903 h 272800"/>
              <a:gd name="connsiteX9" fmla="*/ 8238 w 518984"/>
              <a:gd name="connsiteY9" fmla="*/ 197708 h 272800"/>
              <a:gd name="connsiteX10" fmla="*/ 16475 w 518984"/>
              <a:gd name="connsiteY10" fmla="*/ 222422 h 272800"/>
              <a:gd name="connsiteX11" fmla="*/ 41189 w 518984"/>
              <a:gd name="connsiteY11" fmla="*/ 230660 h 272800"/>
              <a:gd name="connsiteX12" fmla="*/ 65902 w 518984"/>
              <a:gd name="connsiteY12" fmla="*/ 255373 h 272800"/>
              <a:gd name="connsiteX13" fmla="*/ 90616 w 518984"/>
              <a:gd name="connsiteY13" fmla="*/ 263611 h 272800"/>
              <a:gd name="connsiteX14" fmla="*/ 329513 w 518984"/>
              <a:gd name="connsiteY14" fmla="*/ 271849 h 272800"/>
              <a:gd name="connsiteX15" fmla="*/ 469557 w 518984"/>
              <a:gd name="connsiteY15" fmla="*/ 263611 h 272800"/>
              <a:gd name="connsiteX16" fmla="*/ 494270 w 518984"/>
              <a:gd name="connsiteY16" fmla="*/ 189471 h 272800"/>
              <a:gd name="connsiteX17" fmla="*/ 518984 w 518984"/>
              <a:gd name="connsiteY17" fmla="*/ 123568 h 2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8984" h="272800">
                <a:moveTo>
                  <a:pt x="518984" y="123568"/>
                </a:moveTo>
                <a:cubicBezTo>
                  <a:pt x="505254" y="112584"/>
                  <a:pt x="490227" y="103050"/>
                  <a:pt x="477794" y="90617"/>
                </a:cubicBezTo>
                <a:cubicBezTo>
                  <a:pt x="444154" y="56977"/>
                  <a:pt x="481920" y="56295"/>
                  <a:pt x="411892" y="32952"/>
                </a:cubicBezTo>
                <a:cubicBezTo>
                  <a:pt x="353072" y="13345"/>
                  <a:pt x="376915" y="26109"/>
                  <a:pt x="337751" y="0"/>
                </a:cubicBezTo>
                <a:cubicBezTo>
                  <a:pt x="299308" y="2746"/>
                  <a:pt x="260751" y="4203"/>
                  <a:pt x="222421" y="8238"/>
                </a:cubicBezTo>
                <a:cubicBezTo>
                  <a:pt x="208496" y="9704"/>
                  <a:pt x="195148" y="14930"/>
                  <a:pt x="181232" y="16476"/>
                </a:cubicBezTo>
                <a:cubicBezTo>
                  <a:pt x="145648" y="20430"/>
                  <a:pt x="109837" y="21968"/>
                  <a:pt x="74140" y="24714"/>
                </a:cubicBezTo>
                <a:cubicBezTo>
                  <a:pt x="71987" y="25252"/>
                  <a:pt x="21847" y="36893"/>
                  <a:pt x="16475" y="41190"/>
                </a:cubicBezTo>
                <a:cubicBezTo>
                  <a:pt x="8744" y="47375"/>
                  <a:pt x="5492" y="57665"/>
                  <a:pt x="0" y="65903"/>
                </a:cubicBezTo>
                <a:cubicBezTo>
                  <a:pt x="2746" y="109838"/>
                  <a:pt x="3630" y="153929"/>
                  <a:pt x="8238" y="197708"/>
                </a:cubicBezTo>
                <a:cubicBezTo>
                  <a:pt x="9147" y="206344"/>
                  <a:pt x="10335" y="216282"/>
                  <a:pt x="16475" y="222422"/>
                </a:cubicBezTo>
                <a:cubicBezTo>
                  <a:pt x="22615" y="228562"/>
                  <a:pt x="32951" y="227914"/>
                  <a:pt x="41189" y="230660"/>
                </a:cubicBezTo>
                <a:cubicBezTo>
                  <a:pt x="49427" y="238898"/>
                  <a:pt x="56209" y="248911"/>
                  <a:pt x="65902" y="255373"/>
                </a:cubicBezTo>
                <a:cubicBezTo>
                  <a:pt x="73127" y="260190"/>
                  <a:pt x="81949" y="263069"/>
                  <a:pt x="90616" y="263611"/>
                </a:cubicBezTo>
                <a:cubicBezTo>
                  <a:pt x="170140" y="268581"/>
                  <a:pt x="249881" y="269103"/>
                  <a:pt x="329513" y="271849"/>
                </a:cubicBezTo>
                <a:cubicBezTo>
                  <a:pt x="376194" y="269103"/>
                  <a:pt x="425678" y="279777"/>
                  <a:pt x="469557" y="263611"/>
                </a:cubicBezTo>
                <a:cubicBezTo>
                  <a:pt x="534001" y="239868"/>
                  <a:pt x="457928" y="213699"/>
                  <a:pt x="494270" y="189471"/>
                </a:cubicBezTo>
                <a:lnTo>
                  <a:pt x="518984" y="12356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6853881" y="2339546"/>
            <a:ext cx="700387" cy="230659"/>
          </a:xfrm>
          <a:custGeom>
            <a:avLst/>
            <a:gdLst>
              <a:gd name="connsiteX0" fmla="*/ 700216 w 700387"/>
              <a:gd name="connsiteY0" fmla="*/ 90616 h 230659"/>
              <a:gd name="connsiteX1" fmla="*/ 675503 w 700387"/>
              <a:gd name="connsiteY1" fmla="*/ 49427 h 230659"/>
              <a:gd name="connsiteX2" fmla="*/ 593124 w 700387"/>
              <a:gd name="connsiteY2" fmla="*/ 24713 h 230659"/>
              <a:gd name="connsiteX3" fmla="*/ 502508 w 700387"/>
              <a:gd name="connsiteY3" fmla="*/ 0 h 230659"/>
              <a:gd name="connsiteX4" fmla="*/ 247135 w 700387"/>
              <a:gd name="connsiteY4" fmla="*/ 8238 h 230659"/>
              <a:gd name="connsiteX5" fmla="*/ 205946 w 700387"/>
              <a:gd name="connsiteY5" fmla="*/ 16476 h 230659"/>
              <a:gd name="connsiteX6" fmla="*/ 74141 w 700387"/>
              <a:gd name="connsiteY6" fmla="*/ 24713 h 230659"/>
              <a:gd name="connsiteX7" fmla="*/ 16476 w 700387"/>
              <a:gd name="connsiteY7" fmla="*/ 41189 h 230659"/>
              <a:gd name="connsiteX8" fmla="*/ 0 w 700387"/>
              <a:gd name="connsiteY8" fmla="*/ 65903 h 230659"/>
              <a:gd name="connsiteX9" fmla="*/ 8238 w 700387"/>
              <a:gd name="connsiteY9" fmla="*/ 181232 h 230659"/>
              <a:gd name="connsiteX10" fmla="*/ 49427 w 700387"/>
              <a:gd name="connsiteY10" fmla="*/ 214184 h 230659"/>
              <a:gd name="connsiteX11" fmla="*/ 197708 w 700387"/>
              <a:gd name="connsiteY11" fmla="*/ 222422 h 230659"/>
              <a:gd name="connsiteX12" fmla="*/ 428368 w 700387"/>
              <a:gd name="connsiteY12" fmla="*/ 230659 h 230659"/>
              <a:gd name="connsiteX13" fmla="*/ 659027 w 700387"/>
              <a:gd name="connsiteY13" fmla="*/ 222422 h 230659"/>
              <a:gd name="connsiteX14" fmla="*/ 667265 w 700387"/>
              <a:gd name="connsiteY14" fmla="*/ 197708 h 230659"/>
              <a:gd name="connsiteX15" fmla="*/ 683741 w 700387"/>
              <a:gd name="connsiteY15" fmla="*/ 172995 h 230659"/>
              <a:gd name="connsiteX16" fmla="*/ 700216 w 700387"/>
              <a:gd name="connsiteY16" fmla="*/ 90616 h 23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0387" h="230659">
                <a:moveTo>
                  <a:pt x="700216" y="90616"/>
                </a:moveTo>
                <a:cubicBezTo>
                  <a:pt x="698843" y="70021"/>
                  <a:pt x="685923" y="61584"/>
                  <a:pt x="675503" y="49427"/>
                </a:cubicBezTo>
                <a:cubicBezTo>
                  <a:pt x="653739" y="24036"/>
                  <a:pt x="623121" y="30712"/>
                  <a:pt x="593124" y="24713"/>
                </a:cubicBezTo>
                <a:cubicBezTo>
                  <a:pt x="546667" y="15422"/>
                  <a:pt x="538016" y="11836"/>
                  <a:pt x="502508" y="0"/>
                </a:cubicBezTo>
                <a:cubicBezTo>
                  <a:pt x="417384" y="2746"/>
                  <a:pt x="332172" y="3514"/>
                  <a:pt x="247135" y="8238"/>
                </a:cubicBezTo>
                <a:cubicBezTo>
                  <a:pt x="233155" y="9015"/>
                  <a:pt x="219885" y="15149"/>
                  <a:pt x="205946" y="16476"/>
                </a:cubicBezTo>
                <a:cubicBezTo>
                  <a:pt x="162124" y="20649"/>
                  <a:pt x="118076" y="21967"/>
                  <a:pt x="74141" y="24713"/>
                </a:cubicBezTo>
                <a:cubicBezTo>
                  <a:pt x="71988" y="25251"/>
                  <a:pt x="21848" y="36891"/>
                  <a:pt x="16476" y="41189"/>
                </a:cubicBezTo>
                <a:cubicBezTo>
                  <a:pt x="8745" y="47374"/>
                  <a:pt x="5492" y="57665"/>
                  <a:pt x="0" y="65903"/>
                </a:cubicBezTo>
                <a:cubicBezTo>
                  <a:pt x="2746" y="104346"/>
                  <a:pt x="1540" y="143278"/>
                  <a:pt x="8238" y="181232"/>
                </a:cubicBezTo>
                <a:cubicBezTo>
                  <a:pt x="11945" y="202237"/>
                  <a:pt x="30745" y="212405"/>
                  <a:pt x="49427" y="214184"/>
                </a:cubicBezTo>
                <a:cubicBezTo>
                  <a:pt x="98707" y="218877"/>
                  <a:pt x="148251" y="220272"/>
                  <a:pt x="197708" y="222422"/>
                </a:cubicBezTo>
                <a:lnTo>
                  <a:pt x="428368" y="230659"/>
                </a:lnTo>
                <a:cubicBezTo>
                  <a:pt x="505254" y="227913"/>
                  <a:pt x="582813" y="232934"/>
                  <a:pt x="659027" y="222422"/>
                </a:cubicBezTo>
                <a:cubicBezTo>
                  <a:pt x="667629" y="221236"/>
                  <a:pt x="663382" y="205475"/>
                  <a:pt x="667265" y="197708"/>
                </a:cubicBezTo>
                <a:cubicBezTo>
                  <a:pt x="671693" y="188853"/>
                  <a:pt x="678249" y="181233"/>
                  <a:pt x="683741" y="172995"/>
                </a:cubicBezTo>
                <a:cubicBezTo>
                  <a:pt x="694583" y="140466"/>
                  <a:pt x="701589" y="111211"/>
                  <a:pt x="700216" y="9061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940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53550"/>
              </p:ext>
            </p:extLst>
          </p:nvPr>
        </p:nvGraphicFramePr>
        <p:xfrm>
          <a:off x="0" y="365761"/>
          <a:ext cx="12192000" cy="828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Обзор-напоминание</a:t>
                      </a:r>
                      <a:r>
                        <a:rPr lang="ru-RU" sz="2400" baseline="0" dirty="0" smtClean="0"/>
                        <a:t> о </a:t>
                      </a:r>
                      <a:r>
                        <a:rPr lang="en-US" sz="2400" baseline="0" dirty="0" smtClean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open(path,</a:t>
                      </a:r>
                      <a:r>
                        <a:rPr lang="en-US" baseline="0" dirty="0" smtClean="0"/>
                        <a:t> flags, mode</a:t>
                      </a:r>
                      <a:r>
                        <a:rPr lang="en-US" dirty="0" smtClean="0"/>
                        <a:t>) / close(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865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96442"/>
              </p:ext>
            </p:extLst>
          </p:nvPr>
        </p:nvGraphicFramePr>
        <p:xfrm>
          <a:off x="0" y="365761"/>
          <a:ext cx="12192000" cy="2016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Обзор-напоминание</a:t>
                      </a:r>
                      <a:r>
                        <a:rPr lang="ru-RU" sz="2400" baseline="0" dirty="0" smtClean="0"/>
                        <a:t> о </a:t>
                      </a:r>
                      <a:r>
                        <a:rPr lang="en-US" sz="2400" baseline="0" dirty="0" smtClean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open(path,</a:t>
                      </a:r>
                      <a:r>
                        <a:rPr lang="en-US" baseline="0" dirty="0" smtClean="0"/>
                        <a:t> flags, mode</a:t>
                      </a:r>
                      <a:r>
                        <a:rPr lang="en-US" dirty="0" smtClean="0"/>
                        <a:t>) / close(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O_CREAT,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O_EXCL,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O_NOATIME,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O_CLOEXEC.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36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54570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/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 smtClean="0"/>
                        <a:t>сохранять</a:t>
                      </a:r>
                      <a:r>
                        <a:rPr lang="ru-RU" sz="4000" baseline="0" dirty="0" smtClean="0"/>
                        <a:t> </a:t>
                      </a:r>
                      <a:r>
                        <a:rPr lang="ru-RU" sz="4000" dirty="0" smtClean="0"/>
                        <a:t>данные</a:t>
                      </a:r>
                      <a:endParaRPr lang="en-US" sz="4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Что мы хотим от ФС: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693" y="1524000"/>
            <a:ext cx="5943600" cy="723900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7463481" y="2306595"/>
            <a:ext cx="420130" cy="683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088176" y="3153202"/>
            <a:ext cx="317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Если файлов тысячи, то</a:t>
            </a:r>
            <a:br>
              <a:rPr lang="ru-RU" dirty="0" smtClean="0"/>
            </a:br>
            <a:r>
              <a:rPr lang="ru-RU" dirty="0" smtClean="0"/>
              <a:t>список становится неудобным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830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38823"/>
              </p:ext>
            </p:extLst>
          </p:nvPr>
        </p:nvGraphicFramePr>
        <p:xfrm>
          <a:off x="0" y="365761"/>
          <a:ext cx="12192000" cy="119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Обзор-напоминание</a:t>
                      </a:r>
                      <a:r>
                        <a:rPr lang="ru-RU" sz="2400" baseline="0" dirty="0" smtClean="0"/>
                        <a:t> о </a:t>
                      </a:r>
                      <a:r>
                        <a:rPr lang="en-US" sz="2400" baseline="0" dirty="0" smtClean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open(path,</a:t>
                      </a:r>
                      <a:r>
                        <a:rPr lang="en-US" baseline="0" dirty="0" smtClean="0"/>
                        <a:t> flags, mode</a:t>
                      </a:r>
                      <a:r>
                        <a:rPr lang="en-US" dirty="0" smtClean="0"/>
                        <a:t>) / close(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mkdir</a:t>
                      </a:r>
                      <a:r>
                        <a:rPr lang="en-US" dirty="0" smtClean="0"/>
                        <a:t>(path, flags) / </a:t>
                      </a:r>
                      <a:r>
                        <a:rPr lang="en-US" dirty="0" err="1" smtClean="0"/>
                        <a:t>rmdir</a:t>
                      </a:r>
                      <a:r>
                        <a:rPr lang="en-US" dirty="0" smtClean="0"/>
                        <a:t>(path)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6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14689"/>
              </p:ext>
            </p:extLst>
          </p:nvPr>
        </p:nvGraphicFramePr>
        <p:xfrm>
          <a:off x="0" y="365761"/>
          <a:ext cx="12192000" cy="1569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Обзор-напоминание</a:t>
                      </a:r>
                      <a:r>
                        <a:rPr lang="ru-RU" sz="2400" baseline="0" dirty="0" smtClean="0"/>
                        <a:t> о </a:t>
                      </a:r>
                      <a:r>
                        <a:rPr lang="en-US" sz="2400" baseline="0" dirty="0" smtClean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open(path,</a:t>
                      </a:r>
                      <a:r>
                        <a:rPr lang="en-US" baseline="0" dirty="0" smtClean="0"/>
                        <a:t> flags, mode</a:t>
                      </a:r>
                      <a:r>
                        <a:rPr lang="en-US" dirty="0" smtClean="0"/>
                        <a:t>) / close(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mkdir</a:t>
                      </a:r>
                      <a:r>
                        <a:rPr lang="en-US" dirty="0" smtClean="0"/>
                        <a:t>(path, flags) / </a:t>
                      </a:r>
                      <a:r>
                        <a:rPr lang="en-US" dirty="0" err="1" smtClean="0"/>
                        <a:t>rmdir</a:t>
                      </a:r>
                      <a:r>
                        <a:rPr lang="en-US" dirty="0" smtClean="0"/>
                        <a:t>(path)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chdir</a:t>
                      </a:r>
                      <a:r>
                        <a:rPr lang="en-US" baseline="0" dirty="0" smtClean="0"/>
                        <a:t>(path), </a:t>
                      </a:r>
                      <a:r>
                        <a:rPr lang="en-US" baseline="0" dirty="0" err="1" smtClean="0"/>
                        <a:t>chroot</a:t>
                      </a:r>
                      <a:r>
                        <a:rPr lang="en-US" baseline="0" dirty="0" smtClean="0"/>
                        <a:t>(path)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411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99475"/>
              </p:ext>
            </p:extLst>
          </p:nvPr>
        </p:nvGraphicFramePr>
        <p:xfrm>
          <a:off x="0" y="365761"/>
          <a:ext cx="12192000" cy="3307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Обзор-напоминание</a:t>
                      </a:r>
                      <a:r>
                        <a:rPr lang="ru-RU" sz="2400" baseline="0" dirty="0" smtClean="0"/>
                        <a:t> о </a:t>
                      </a:r>
                      <a:r>
                        <a:rPr lang="en-US" sz="2400" baseline="0" dirty="0" smtClean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open(path,</a:t>
                      </a:r>
                      <a:r>
                        <a:rPr lang="en-US" baseline="0" dirty="0" smtClean="0"/>
                        <a:t> flags, mode</a:t>
                      </a:r>
                      <a:r>
                        <a:rPr lang="en-US" dirty="0" smtClean="0"/>
                        <a:t>) / close(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mkdir</a:t>
                      </a:r>
                      <a:r>
                        <a:rPr lang="en-US" dirty="0" smtClean="0"/>
                        <a:t>(path, flags) / </a:t>
                      </a:r>
                      <a:r>
                        <a:rPr lang="en-US" dirty="0" err="1" smtClean="0"/>
                        <a:t>rmdir</a:t>
                      </a:r>
                      <a:r>
                        <a:rPr lang="en-US" dirty="0" smtClean="0"/>
                        <a:t>(path)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chdir</a:t>
                      </a:r>
                      <a:r>
                        <a:rPr lang="en-US" baseline="0" dirty="0" smtClean="0"/>
                        <a:t>(path), </a:t>
                      </a:r>
                      <a:r>
                        <a:rPr lang="en-US" baseline="0" dirty="0" err="1" smtClean="0"/>
                        <a:t>chroot</a:t>
                      </a:r>
                      <a:r>
                        <a:rPr lang="en-US" baseline="0" dirty="0" smtClean="0"/>
                        <a:t>(path)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</a:t>
                      </a:r>
                      <a:r>
                        <a:rPr lang="en-US" dirty="0" err="1" smtClean="0"/>
                        <a:t>openat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dirfd</a:t>
                      </a:r>
                      <a:r>
                        <a:rPr lang="en-US" dirty="0" smtClean="0"/>
                        <a:t>, path, flags) / </a:t>
                      </a:r>
                      <a:r>
                        <a:rPr lang="en-US" dirty="0" err="1" smtClean="0"/>
                        <a:t>mkdirat</a:t>
                      </a:r>
                      <a:r>
                        <a:rPr lang="en-US" dirty="0" smtClean="0"/>
                        <a:t>() / </a:t>
                      </a:r>
                      <a:r>
                        <a:rPr lang="en-US" dirty="0" err="1" smtClean="0"/>
                        <a:t>rmdirat</a:t>
                      </a:r>
                      <a:r>
                        <a:rPr lang="en-US" dirty="0" smtClean="0"/>
                        <a:t>() / </a:t>
                      </a:r>
                      <a:r>
                        <a:rPr lang="en-US" dirty="0" err="1" smtClean="0"/>
                        <a:t>etc</a:t>
                      </a:r>
                      <a:endParaRPr lang="en-US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Параметр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dirfd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играет роль рабочего каталога для данного вызова. Выгода: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решает проблему гонок с </a:t>
                      </a:r>
                      <a:r>
                        <a:rPr lang="en-US" baseline="0" dirty="0" err="1" smtClean="0"/>
                        <a:t>chdir</a:t>
                      </a:r>
                      <a:r>
                        <a:rPr lang="en-US" baseline="0" dirty="0" smtClean="0"/>
                        <a:t>(),</a:t>
                      </a:r>
                      <a:endParaRPr lang="ru-R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рабочие каталоги для потоков, а не всего процесса,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меньше работы про обходу пути.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51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58609"/>
              </p:ext>
            </p:extLst>
          </p:nvPr>
        </p:nvGraphicFramePr>
        <p:xfrm>
          <a:off x="0" y="365761"/>
          <a:ext cx="12192000" cy="2311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Обзор-напоминание</a:t>
                      </a:r>
                      <a:r>
                        <a:rPr lang="ru-RU" sz="2400" baseline="0" dirty="0" smtClean="0"/>
                        <a:t> о </a:t>
                      </a:r>
                      <a:r>
                        <a:rPr lang="en-US" sz="2400" baseline="0" dirty="0" smtClean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open(path,</a:t>
                      </a:r>
                      <a:r>
                        <a:rPr lang="en-US" baseline="0" dirty="0" smtClean="0"/>
                        <a:t> flags, mode</a:t>
                      </a:r>
                      <a:r>
                        <a:rPr lang="en-US" dirty="0" smtClean="0"/>
                        <a:t>) / close(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mkdir</a:t>
                      </a:r>
                      <a:r>
                        <a:rPr lang="en-US" dirty="0" smtClean="0"/>
                        <a:t>(path, flags) / </a:t>
                      </a:r>
                      <a:r>
                        <a:rPr lang="en-US" dirty="0" err="1" smtClean="0"/>
                        <a:t>rmdir</a:t>
                      </a:r>
                      <a:r>
                        <a:rPr lang="en-US" dirty="0" smtClean="0"/>
                        <a:t>(path)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chdir</a:t>
                      </a:r>
                      <a:r>
                        <a:rPr lang="en-US" baseline="0" dirty="0" smtClean="0"/>
                        <a:t>(path), </a:t>
                      </a:r>
                      <a:r>
                        <a:rPr lang="en-US" baseline="0" dirty="0" err="1" smtClean="0"/>
                        <a:t>chroot</a:t>
                      </a:r>
                      <a:r>
                        <a:rPr lang="en-US" baseline="0" dirty="0" smtClean="0"/>
                        <a:t>(path)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</a:t>
                      </a:r>
                      <a:r>
                        <a:rPr lang="en-US" dirty="0" err="1" smtClean="0"/>
                        <a:t>openat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dirfd</a:t>
                      </a:r>
                      <a:r>
                        <a:rPr lang="en-US" dirty="0" smtClean="0"/>
                        <a:t>, path, flags) / </a:t>
                      </a:r>
                      <a:r>
                        <a:rPr lang="en-US" dirty="0" err="1" smtClean="0"/>
                        <a:t>mkdirat</a:t>
                      </a:r>
                      <a:r>
                        <a:rPr lang="en-US" dirty="0" smtClean="0"/>
                        <a:t>() / </a:t>
                      </a:r>
                      <a:r>
                        <a:rPr lang="en-US" dirty="0" err="1" smtClean="0"/>
                        <a:t>rmdirat</a:t>
                      </a:r>
                      <a:r>
                        <a:rPr lang="en-US" dirty="0" smtClean="0"/>
                        <a:t>() / </a:t>
                      </a:r>
                      <a:r>
                        <a:rPr lang="en-US" dirty="0" err="1" smtClean="0"/>
                        <a:t>etc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 </a:t>
                      </a:r>
                      <a:r>
                        <a:rPr lang="en-US" dirty="0" err="1" smtClean="0"/>
                        <a:t>symlink</a:t>
                      </a:r>
                      <a:r>
                        <a:rPr lang="en-US" dirty="0" smtClean="0"/>
                        <a:t>() / </a:t>
                      </a:r>
                      <a:r>
                        <a:rPr lang="en-US" dirty="0" err="1" smtClean="0"/>
                        <a:t>readlink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276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0361"/>
              </p:ext>
            </p:extLst>
          </p:nvPr>
        </p:nvGraphicFramePr>
        <p:xfrm>
          <a:off x="0" y="365761"/>
          <a:ext cx="12192000" cy="3774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Обзор-напоминание</a:t>
                      </a:r>
                      <a:r>
                        <a:rPr lang="ru-RU" sz="2400" baseline="0" dirty="0" smtClean="0"/>
                        <a:t> о </a:t>
                      </a:r>
                      <a:r>
                        <a:rPr lang="en-US" sz="2400" baseline="0" dirty="0" smtClean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open(path,</a:t>
                      </a:r>
                      <a:r>
                        <a:rPr lang="en-US" baseline="0" dirty="0" smtClean="0"/>
                        <a:t> flags, mode</a:t>
                      </a:r>
                      <a:r>
                        <a:rPr lang="en-US" dirty="0" smtClean="0"/>
                        <a:t>) / close(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mkdir</a:t>
                      </a:r>
                      <a:r>
                        <a:rPr lang="en-US" dirty="0" smtClean="0"/>
                        <a:t>(path, flags) / </a:t>
                      </a:r>
                      <a:r>
                        <a:rPr lang="en-US" dirty="0" err="1" smtClean="0"/>
                        <a:t>rmdir</a:t>
                      </a:r>
                      <a:r>
                        <a:rPr lang="en-US" dirty="0" smtClean="0"/>
                        <a:t>(path)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chdir</a:t>
                      </a:r>
                      <a:r>
                        <a:rPr lang="en-US" baseline="0" dirty="0" smtClean="0"/>
                        <a:t>(path), </a:t>
                      </a:r>
                      <a:r>
                        <a:rPr lang="en-US" baseline="0" dirty="0" err="1" smtClean="0"/>
                        <a:t>chroot</a:t>
                      </a:r>
                      <a:r>
                        <a:rPr lang="en-US" baseline="0" dirty="0" smtClean="0"/>
                        <a:t>(path)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</a:t>
                      </a:r>
                      <a:r>
                        <a:rPr lang="en-US" dirty="0" err="1" smtClean="0"/>
                        <a:t>openat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dirfd</a:t>
                      </a:r>
                      <a:r>
                        <a:rPr lang="en-US" dirty="0" smtClean="0"/>
                        <a:t>, path, flags) / </a:t>
                      </a:r>
                      <a:r>
                        <a:rPr lang="en-US" dirty="0" err="1" smtClean="0"/>
                        <a:t>mkdirat</a:t>
                      </a:r>
                      <a:r>
                        <a:rPr lang="en-US" dirty="0" smtClean="0"/>
                        <a:t>() / </a:t>
                      </a:r>
                      <a:r>
                        <a:rPr lang="en-US" dirty="0" err="1" smtClean="0"/>
                        <a:t>rmdirat</a:t>
                      </a:r>
                      <a:r>
                        <a:rPr lang="en-US" dirty="0" smtClean="0"/>
                        <a:t>() / </a:t>
                      </a:r>
                      <a:r>
                        <a:rPr lang="en-US" dirty="0" err="1" smtClean="0"/>
                        <a:t>etc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 </a:t>
                      </a:r>
                      <a:r>
                        <a:rPr lang="en-US" dirty="0" err="1" smtClean="0"/>
                        <a:t>symlink</a:t>
                      </a:r>
                      <a:r>
                        <a:rPr lang="en-US" dirty="0" smtClean="0"/>
                        <a:t>() / </a:t>
                      </a:r>
                      <a:r>
                        <a:rPr lang="en-US" dirty="0" err="1" smtClean="0"/>
                        <a:t>readlink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 link() / unlink()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В </a:t>
                      </a:r>
                      <a:r>
                        <a:rPr lang="en-US" dirty="0" smtClean="0"/>
                        <a:t>POSIX </a:t>
                      </a:r>
                      <a:r>
                        <a:rPr lang="ru-RU" dirty="0" smtClean="0"/>
                        <a:t>файлы и имена существуют отдельно друг от друга. Возможны ситуации: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файл имеет несколько имён,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файл не имеет ни одного имени.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298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53987"/>
              </p:ext>
            </p:extLst>
          </p:nvPr>
        </p:nvGraphicFramePr>
        <p:xfrm>
          <a:off x="0" y="365761"/>
          <a:ext cx="12192000" cy="4323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Обзор-напоминание</a:t>
                      </a:r>
                      <a:r>
                        <a:rPr lang="ru-RU" sz="2400" baseline="0" dirty="0" smtClean="0"/>
                        <a:t> о </a:t>
                      </a:r>
                      <a:r>
                        <a:rPr lang="en-US" sz="2400" baseline="0" dirty="0" smtClean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open(path,</a:t>
                      </a:r>
                      <a:r>
                        <a:rPr lang="en-US" baseline="0" dirty="0" smtClean="0"/>
                        <a:t> flags, mode</a:t>
                      </a:r>
                      <a:r>
                        <a:rPr lang="en-US" dirty="0" smtClean="0"/>
                        <a:t>) / close(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mkdir</a:t>
                      </a:r>
                      <a:r>
                        <a:rPr lang="en-US" dirty="0" smtClean="0"/>
                        <a:t>(path, flags) / </a:t>
                      </a:r>
                      <a:r>
                        <a:rPr lang="en-US" dirty="0" err="1" smtClean="0"/>
                        <a:t>rmdir</a:t>
                      </a:r>
                      <a:r>
                        <a:rPr lang="en-US" dirty="0" smtClean="0"/>
                        <a:t>(path)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chdir</a:t>
                      </a:r>
                      <a:r>
                        <a:rPr lang="en-US" baseline="0" dirty="0" smtClean="0"/>
                        <a:t>(path), </a:t>
                      </a:r>
                      <a:r>
                        <a:rPr lang="en-US" baseline="0" dirty="0" err="1" smtClean="0"/>
                        <a:t>chroot</a:t>
                      </a:r>
                      <a:r>
                        <a:rPr lang="en-US" baseline="0" dirty="0" smtClean="0"/>
                        <a:t>(path)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</a:t>
                      </a:r>
                      <a:r>
                        <a:rPr lang="en-US" dirty="0" err="1" smtClean="0"/>
                        <a:t>openat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dirfd</a:t>
                      </a:r>
                      <a:r>
                        <a:rPr lang="en-US" dirty="0" smtClean="0"/>
                        <a:t>, path, flags) / </a:t>
                      </a:r>
                      <a:r>
                        <a:rPr lang="en-US" dirty="0" err="1" smtClean="0"/>
                        <a:t>mkdirat</a:t>
                      </a:r>
                      <a:r>
                        <a:rPr lang="en-US" dirty="0" smtClean="0"/>
                        <a:t>() / </a:t>
                      </a:r>
                      <a:r>
                        <a:rPr lang="en-US" dirty="0" err="1" smtClean="0"/>
                        <a:t>rmdirat</a:t>
                      </a:r>
                      <a:r>
                        <a:rPr lang="en-US" dirty="0" smtClean="0"/>
                        <a:t>() / </a:t>
                      </a:r>
                      <a:r>
                        <a:rPr lang="en-US" dirty="0" err="1" smtClean="0"/>
                        <a:t>etc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 </a:t>
                      </a:r>
                      <a:r>
                        <a:rPr lang="en-US" dirty="0" err="1" smtClean="0"/>
                        <a:t>symlink</a:t>
                      </a:r>
                      <a:r>
                        <a:rPr lang="en-US" dirty="0" smtClean="0"/>
                        <a:t>() / </a:t>
                      </a:r>
                      <a:r>
                        <a:rPr lang="en-US" dirty="0" err="1" smtClean="0"/>
                        <a:t>readlink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 link() / unlink()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В </a:t>
                      </a:r>
                      <a:r>
                        <a:rPr lang="en-US" dirty="0" smtClean="0"/>
                        <a:t>POSIX </a:t>
                      </a:r>
                      <a:r>
                        <a:rPr lang="ru-RU" dirty="0" smtClean="0"/>
                        <a:t>файлы и имена существуют отдельно друг от друга. Возможны ситуации: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файл имеет несколько имён,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файл не имеет ни одного имени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open(O_TMPFILE)</a:t>
                      </a:r>
                      <a:r>
                        <a:rPr lang="ru-RU" baseline="0" dirty="0" smtClean="0"/>
                        <a:t> создаёт файл, у которого изначально нет имени</a:t>
                      </a:r>
                      <a:r>
                        <a:rPr lang="en-US" dirty="0" smtClean="0"/>
                        <a:t>.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582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81152"/>
              </p:ext>
            </p:extLst>
          </p:nvPr>
        </p:nvGraphicFramePr>
        <p:xfrm>
          <a:off x="0" y="365761"/>
          <a:ext cx="12192000" cy="4419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Обзор-напоминание</a:t>
                      </a:r>
                      <a:r>
                        <a:rPr lang="ru-RU" sz="2400" baseline="0" dirty="0" smtClean="0"/>
                        <a:t> о </a:t>
                      </a:r>
                      <a:r>
                        <a:rPr lang="en-US" sz="2400" baseline="0" dirty="0" smtClean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open(path,</a:t>
                      </a:r>
                      <a:r>
                        <a:rPr lang="en-US" baseline="0" dirty="0" smtClean="0"/>
                        <a:t> flags, mode</a:t>
                      </a:r>
                      <a:r>
                        <a:rPr lang="en-US" dirty="0" smtClean="0"/>
                        <a:t>) / close(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mkdir</a:t>
                      </a:r>
                      <a:r>
                        <a:rPr lang="en-US" dirty="0" smtClean="0"/>
                        <a:t>(path, flags) / </a:t>
                      </a:r>
                      <a:r>
                        <a:rPr lang="en-US" dirty="0" err="1" smtClean="0"/>
                        <a:t>rmdir</a:t>
                      </a:r>
                      <a:r>
                        <a:rPr lang="en-US" dirty="0" smtClean="0"/>
                        <a:t>(path)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chdir</a:t>
                      </a:r>
                      <a:r>
                        <a:rPr lang="en-US" baseline="0" dirty="0" smtClean="0"/>
                        <a:t>(path), </a:t>
                      </a:r>
                      <a:r>
                        <a:rPr lang="en-US" baseline="0" dirty="0" err="1" smtClean="0"/>
                        <a:t>chroot</a:t>
                      </a:r>
                      <a:r>
                        <a:rPr lang="en-US" baseline="0" dirty="0" smtClean="0"/>
                        <a:t>(path)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</a:t>
                      </a:r>
                      <a:r>
                        <a:rPr lang="en-US" dirty="0" err="1" smtClean="0"/>
                        <a:t>openat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dirfd</a:t>
                      </a:r>
                      <a:r>
                        <a:rPr lang="en-US" dirty="0" smtClean="0"/>
                        <a:t>, path, flags) / </a:t>
                      </a:r>
                      <a:r>
                        <a:rPr lang="en-US" dirty="0" err="1" smtClean="0"/>
                        <a:t>mkdirat</a:t>
                      </a:r>
                      <a:r>
                        <a:rPr lang="en-US" dirty="0" smtClean="0"/>
                        <a:t>() / </a:t>
                      </a:r>
                      <a:r>
                        <a:rPr lang="en-US" dirty="0" err="1" smtClean="0"/>
                        <a:t>rmdirat</a:t>
                      </a:r>
                      <a:r>
                        <a:rPr lang="en-US" dirty="0" smtClean="0"/>
                        <a:t>() / </a:t>
                      </a:r>
                      <a:r>
                        <a:rPr lang="en-US" dirty="0" err="1" smtClean="0"/>
                        <a:t>etc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 </a:t>
                      </a:r>
                      <a:r>
                        <a:rPr lang="en-US" dirty="0" err="1" smtClean="0"/>
                        <a:t>symlink</a:t>
                      </a:r>
                      <a:r>
                        <a:rPr lang="en-US" dirty="0" smtClean="0"/>
                        <a:t>() / </a:t>
                      </a:r>
                      <a:r>
                        <a:rPr lang="en-US" dirty="0" err="1" smtClean="0"/>
                        <a:t>readlink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 link() / unlink()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 </a:t>
                      </a:r>
                      <a:r>
                        <a:rPr lang="ru-RU" dirty="0" smtClean="0"/>
                        <a:t>Специальные</a:t>
                      </a:r>
                      <a:r>
                        <a:rPr lang="ru-RU" baseline="0" dirty="0" smtClean="0"/>
                        <a:t> файлы: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directory,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devices,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block devices,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pipes,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unix</a:t>
                      </a:r>
                      <a:r>
                        <a:rPr lang="en-US" baseline="0" dirty="0" smtClean="0"/>
                        <a:t> domain sockets.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008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14311"/>
              </p:ext>
            </p:extLst>
          </p:nvPr>
        </p:nvGraphicFramePr>
        <p:xfrm>
          <a:off x="0" y="365761"/>
          <a:ext cx="12192000" cy="3423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Обзор-напоминание</a:t>
                      </a:r>
                      <a:r>
                        <a:rPr lang="ru-RU" sz="2400" baseline="0" dirty="0" smtClean="0"/>
                        <a:t> о </a:t>
                      </a:r>
                      <a:r>
                        <a:rPr lang="en-US" sz="2400" baseline="0" dirty="0" smtClean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open(path,</a:t>
                      </a:r>
                      <a:r>
                        <a:rPr lang="en-US" baseline="0" dirty="0" smtClean="0"/>
                        <a:t> flags, mode</a:t>
                      </a:r>
                      <a:r>
                        <a:rPr lang="en-US" dirty="0" smtClean="0"/>
                        <a:t>) / close(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mkdir</a:t>
                      </a:r>
                      <a:r>
                        <a:rPr lang="en-US" dirty="0" smtClean="0"/>
                        <a:t>(path, flags) / </a:t>
                      </a:r>
                      <a:r>
                        <a:rPr lang="en-US" dirty="0" err="1" smtClean="0"/>
                        <a:t>rmdir</a:t>
                      </a:r>
                      <a:r>
                        <a:rPr lang="en-US" dirty="0" smtClean="0"/>
                        <a:t>(path)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chdir</a:t>
                      </a:r>
                      <a:r>
                        <a:rPr lang="en-US" baseline="0" dirty="0" smtClean="0"/>
                        <a:t>(path), </a:t>
                      </a:r>
                      <a:r>
                        <a:rPr lang="en-US" baseline="0" dirty="0" err="1" smtClean="0"/>
                        <a:t>chroot</a:t>
                      </a:r>
                      <a:r>
                        <a:rPr lang="en-US" baseline="0" dirty="0" smtClean="0"/>
                        <a:t>(path)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</a:t>
                      </a:r>
                      <a:r>
                        <a:rPr lang="en-US" dirty="0" err="1" smtClean="0"/>
                        <a:t>openat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dirfd</a:t>
                      </a:r>
                      <a:r>
                        <a:rPr lang="en-US" dirty="0" smtClean="0"/>
                        <a:t>, path, flags) / </a:t>
                      </a:r>
                      <a:r>
                        <a:rPr lang="en-US" dirty="0" err="1" smtClean="0"/>
                        <a:t>mkdirat</a:t>
                      </a:r>
                      <a:r>
                        <a:rPr lang="en-US" dirty="0" smtClean="0"/>
                        <a:t>() / </a:t>
                      </a:r>
                      <a:r>
                        <a:rPr lang="en-US" dirty="0" err="1" smtClean="0"/>
                        <a:t>rmdirat</a:t>
                      </a:r>
                      <a:r>
                        <a:rPr lang="en-US" dirty="0" smtClean="0"/>
                        <a:t>() / </a:t>
                      </a:r>
                      <a:r>
                        <a:rPr lang="en-US" dirty="0" err="1" smtClean="0"/>
                        <a:t>etc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 </a:t>
                      </a:r>
                      <a:r>
                        <a:rPr lang="en-US" dirty="0" err="1" smtClean="0"/>
                        <a:t>symlink</a:t>
                      </a:r>
                      <a:r>
                        <a:rPr lang="en-US" dirty="0" smtClean="0"/>
                        <a:t>() / </a:t>
                      </a:r>
                      <a:r>
                        <a:rPr lang="en-US" dirty="0" err="1" smtClean="0"/>
                        <a:t>readlink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 link() / unlink()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 </a:t>
                      </a:r>
                      <a:r>
                        <a:rPr lang="ru-RU" dirty="0" smtClean="0"/>
                        <a:t>Специальные</a:t>
                      </a:r>
                      <a:r>
                        <a:rPr lang="ru-RU" baseline="0" dirty="0" smtClean="0"/>
                        <a:t> файлы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8</a:t>
                      </a:r>
                      <a:r>
                        <a:rPr lang="ru-RU" dirty="0" smtClean="0"/>
                        <a:t>.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mmap</a:t>
                      </a:r>
                      <a:r>
                        <a:rPr lang="en-US" baseline="0" dirty="0" smtClean="0"/>
                        <a:t>() / </a:t>
                      </a:r>
                      <a:r>
                        <a:rPr lang="en-US" baseline="0" dirty="0" err="1" smtClean="0"/>
                        <a:t>munmap</a:t>
                      </a:r>
                      <a:r>
                        <a:rPr lang="en-US" baseline="0" dirty="0" smtClean="0"/>
                        <a:t>()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804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1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39562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/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 smtClean="0"/>
                        <a:t>сохранять</a:t>
                      </a:r>
                      <a:r>
                        <a:rPr lang="ru-RU" sz="4000" baseline="0" dirty="0" smtClean="0"/>
                        <a:t> </a:t>
                      </a:r>
                      <a:r>
                        <a:rPr lang="ru-RU" sz="4000" dirty="0" smtClean="0"/>
                        <a:t>данные</a:t>
                      </a:r>
                      <a:r>
                        <a:rPr lang="en-US" sz="4000" dirty="0" smtClean="0"/>
                        <a:t>,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 smtClean="0"/>
                        <a:t>упорядочивать их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Что мы хотим от ФС: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152" y="1524000"/>
            <a:ext cx="2114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9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504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/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 smtClean="0"/>
                        <a:t>сохранять</a:t>
                      </a:r>
                      <a:r>
                        <a:rPr lang="ru-RU" sz="4000" baseline="0" dirty="0" smtClean="0"/>
                        <a:t> </a:t>
                      </a:r>
                      <a:r>
                        <a:rPr lang="ru-RU" sz="4000" dirty="0" smtClean="0"/>
                        <a:t>данные</a:t>
                      </a:r>
                      <a:r>
                        <a:rPr lang="en-US" sz="4000" dirty="0" smtClean="0"/>
                        <a:t>,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 smtClean="0"/>
                        <a:t>упорядочивать их</a:t>
                      </a:r>
                      <a:r>
                        <a:rPr lang="en-US" sz="4000" dirty="0" smtClean="0"/>
                        <a:t>,</a:t>
                      </a:r>
                      <a:endParaRPr lang="ru-RU" sz="4000" dirty="0" smtClean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 smtClean="0"/>
                        <a:t>предоставлять</a:t>
                      </a:r>
                      <a:r>
                        <a:rPr lang="ru-RU" sz="4000" baseline="0" dirty="0" smtClean="0"/>
                        <a:t> к ним доступ</a:t>
                      </a:r>
                      <a:endParaRPr lang="ru-RU" sz="4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Что мы хотим от ФС: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0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61635"/>
              </p:ext>
            </p:extLst>
          </p:nvPr>
        </p:nvGraphicFramePr>
        <p:xfrm>
          <a:off x="255372" y="719665"/>
          <a:ext cx="10387913" cy="3003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7913"/>
              </a:tblGrid>
              <a:tr h="3003837">
                <a:tc>
                  <a:txBody>
                    <a:bodyPr/>
                    <a:lstStyle/>
                    <a:p>
                      <a:r>
                        <a:rPr lang="ru-RU" sz="3600" dirty="0" smtClean="0"/>
                        <a:t>Сегодня мы будем говорить только о локальных ФС, т.е. тех, которые</a:t>
                      </a:r>
                      <a:r>
                        <a:rPr lang="en-US" sz="3600" baseline="0" dirty="0" smtClean="0"/>
                        <a:t> </a:t>
                      </a:r>
                      <a:r>
                        <a:rPr lang="ru-RU" sz="3600" dirty="0" smtClean="0"/>
                        <a:t>хранят данные на том компьютере, где исполняется ОС.</a:t>
                      </a:r>
                      <a:endParaRPr lang="ru-RU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3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50583"/>
              </p:ext>
            </p:extLst>
          </p:nvPr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 smtClean="0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 = open(“./</a:t>
                      </a:r>
                      <a:r>
                        <a:rPr lang="en-US" sz="2000" dirty="0" err="1" smtClean="0"/>
                        <a:t>pstorage-fes</a:t>
                      </a:r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fes.c</a:t>
                      </a:r>
                      <a:r>
                        <a:rPr lang="en-US" sz="2000" dirty="0" smtClean="0"/>
                        <a:t>");</a:t>
                      </a:r>
                    </a:p>
                    <a:p>
                      <a:r>
                        <a:rPr lang="en-US" sz="2000" dirty="0" smtClean="0"/>
                        <a:t>read(f, buffer, size);</a:t>
                      </a:r>
                    </a:p>
                    <a:p>
                      <a:r>
                        <a:rPr lang="en-US" sz="2000" dirty="0" smtClean="0"/>
                        <a:t>.....</a:t>
                      </a:r>
                    </a:p>
                    <a:p>
                      <a:r>
                        <a:rPr lang="en-US" sz="2000" dirty="0" smtClean="0"/>
                        <a:t>write(f, buffer, size);</a:t>
                      </a:r>
                    </a:p>
                    <a:p>
                      <a:r>
                        <a:rPr lang="en-US" sz="2000" dirty="0" smtClean="0"/>
                        <a:t>.....</a:t>
                      </a:r>
                    </a:p>
                    <a:p>
                      <a:r>
                        <a:rPr lang="en-US" sz="2000" dirty="0" smtClean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5802"/>
              </p:ext>
            </p:extLst>
          </p:nvPr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Какой интерфейс есть</a:t>
                      </a:r>
                      <a:r>
                        <a:rPr lang="ru-RU" sz="2400" baseline="0" dirty="0" smtClean="0"/>
                        <a:t> у жёсткого диска</a:t>
                      </a:r>
                      <a:r>
                        <a:rPr lang="ru-RU" sz="2400" dirty="0" smtClean="0"/>
                        <a:t>:</a:t>
                      </a:r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 = open(“./</a:t>
                      </a:r>
                      <a:r>
                        <a:rPr lang="en-US" sz="2000" dirty="0" err="1" smtClean="0"/>
                        <a:t>pstorage-fes</a:t>
                      </a:r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fes.c</a:t>
                      </a:r>
                      <a:r>
                        <a:rPr lang="en-US" sz="2000" dirty="0" smtClean="0"/>
                        <a:t>");</a:t>
                      </a:r>
                    </a:p>
                    <a:p>
                      <a:r>
                        <a:rPr lang="en-US" sz="2000" dirty="0" smtClean="0"/>
                        <a:t>read(f, buffer, size);</a:t>
                      </a:r>
                    </a:p>
                    <a:p>
                      <a:r>
                        <a:rPr lang="en-US" sz="2000" dirty="0" smtClean="0"/>
                        <a:t>.....</a:t>
                      </a:r>
                    </a:p>
                    <a:p>
                      <a:r>
                        <a:rPr lang="en-US" sz="2000" dirty="0" smtClean="0"/>
                        <a:t>write(f, buffer, size);</a:t>
                      </a:r>
                    </a:p>
                    <a:p>
                      <a:r>
                        <a:rPr lang="en-US" sz="2000" dirty="0" smtClean="0"/>
                        <a:t>.....</a:t>
                      </a:r>
                    </a:p>
                    <a:p>
                      <a:r>
                        <a:rPr lang="en-US" sz="2000" dirty="0" smtClean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* прочесть сектор</a:t>
                      </a:r>
                      <a:r>
                        <a:rPr lang="en-US" sz="2000" baseline="30000" dirty="0" smtClean="0"/>
                        <a:t>*</a:t>
                      </a:r>
                      <a:r>
                        <a:rPr lang="ru-RU" sz="2000" dirty="0" smtClean="0"/>
                        <a:t> номер </a:t>
                      </a:r>
                      <a:r>
                        <a:rPr lang="en-US" sz="2000" dirty="0" smtClean="0"/>
                        <a:t>N</a:t>
                      </a:r>
                      <a:r>
                        <a:rPr lang="ru-RU" sz="2000" dirty="0" smtClean="0"/>
                        <a:t>,</a:t>
                      </a:r>
                    </a:p>
                    <a:p>
                      <a:r>
                        <a:rPr lang="ru-RU" sz="2000" dirty="0" smtClean="0"/>
                        <a:t>* записать</a:t>
                      </a:r>
                      <a:r>
                        <a:rPr lang="ru-RU" sz="2000" baseline="0" dirty="0" smtClean="0"/>
                        <a:t> сектор номер </a:t>
                      </a:r>
                      <a:r>
                        <a:rPr lang="en-US" sz="2000" baseline="0" dirty="0" smtClean="0"/>
                        <a:t>M</a:t>
                      </a:r>
                      <a:r>
                        <a:rPr lang="ru-RU" sz="2000" dirty="0" smtClean="0"/>
                        <a:t>.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6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5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27780"/>
              </p:ext>
            </p:extLst>
          </p:nvPr>
        </p:nvGraphicFramePr>
        <p:xfrm>
          <a:off x="0" y="365760"/>
          <a:ext cx="12192000" cy="49360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/>
                <a:gridCol w="4064000"/>
                <a:gridCol w="4064000"/>
                <a:gridCol w="2032000"/>
              </a:tblGrid>
              <a:tr h="54779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Какой интерфейс хочется иметь: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Какой интерфейс есть</a:t>
                      </a:r>
                      <a:r>
                        <a:rPr lang="ru-RU" sz="2400" baseline="0" dirty="0" smtClean="0"/>
                        <a:t> у жёсткого диска</a:t>
                      </a:r>
                      <a:r>
                        <a:rPr lang="ru-RU" sz="2400" dirty="0" smtClean="0"/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7793">
                <a:tc gridSpan="2">
                  <a:txBody>
                    <a:bodyPr/>
                    <a:lstStyle/>
                    <a:p>
                      <a:r>
                        <a:rPr lang="en-US" sz="2000" dirty="0" smtClean="0"/>
                        <a:t>f = open(“./</a:t>
                      </a:r>
                      <a:r>
                        <a:rPr lang="en-US" sz="2000" dirty="0" err="1" smtClean="0"/>
                        <a:t>pstorage-fes</a:t>
                      </a:r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fes.c</a:t>
                      </a:r>
                      <a:r>
                        <a:rPr lang="en-US" sz="2000" dirty="0" smtClean="0"/>
                        <a:t>");</a:t>
                      </a:r>
                    </a:p>
                    <a:p>
                      <a:r>
                        <a:rPr lang="en-US" sz="2000" dirty="0" smtClean="0"/>
                        <a:t>read(f, buffer, size);</a:t>
                      </a:r>
                    </a:p>
                    <a:p>
                      <a:r>
                        <a:rPr lang="en-US" sz="2000" dirty="0" smtClean="0"/>
                        <a:t>.....</a:t>
                      </a:r>
                    </a:p>
                    <a:p>
                      <a:r>
                        <a:rPr lang="en-US" sz="2000" dirty="0" smtClean="0"/>
                        <a:t>write(f, buffer, size);</a:t>
                      </a:r>
                    </a:p>
                    <a:p>
                      <a:r>
                        <a:rPr lang="en-US" sz="2000" dirty="0" smtClean="0"/>
                        <a:t>.....</a:t>
                      </a:r>
                    </a:p>
                    <a:p>
                      <a:r>
                        <a:rPr lang="en-US" sz="2000" dirty="0" smtClean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2000" dirty="0" smtClean="0"/>
                        <a:t>* прочесть сектор</a:t>
                      </a:r>
                      <a:r>
                        <a:rPr lang="en-US" sz="2000" baseline="30000" dirty="0" smtClean="0"/>
                        <a:t>*</a:t>
                      </a:r>
                      <a:r>
                        <a:rPr lang="ru-RU" sz="2000" dirty="0" smtClean="0"/>
                        <a:t> номер </a:t>
                      </a:r>
                      <a:r>
                        <a:rPr lang="en-US" sz="2000" dirty="0" smtClean="0"/>
                        <a:t>N</a:t>
                      </a:r>
                      <a:r>
                        <a:rPr lang="ru-RU" sz="2000" dirty="0" smtClean="0"/>
                        <a:t>,</a:t>
                      </a:r>
                    </a:p>
                    <a:p>
                      <a:r>
                        <a:rPr lang="ru-RU" sz="2000" dirty="0" smtClean="0"/>
                        <a:t>* записать</a:t>
                      </a:r>
                      <a:r>
                        <a:rPr lang="ru-RU" sz="2000" baseline="0" dirty="0" smtClean="0"/>
                        <a:t> сектор номер </a:t>
                      </a:r>
                      <a:r>
                        <a:rPr lang="en-US" sz="2000" baseline="0" dirty="0" smtClean="0"/>
                        <a:t>M</a:t>
                      </a:r>
                      <a:r>
                        <a:rPr lang="ru-RU" sz="2000" dirty="0" smtClean="0"/>
                        <a:t>.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6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7793">
                <a:tc gridSpan="4"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Задача ФС: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7793">
                <a:tc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Используя только интерфейс жёсткого диска, предоставить пользователю возможность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создавать каталоги и файлы,</a:t>
                      </a:r>
                      <a:endParaRPr lang="en-US" sz="2000" dirty="0" smtClean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отыскивать каталоги и файлы по имени,</a:t>
                      </a:r>
                      <a:endParaRPr lang="en-US" sz="2000" dirty="0" smtClean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писать данные в файлы и читать их,</a:t>
                      </a:r>
                      <a:endParaRPr lang="en-US" sz="2000" dirty="0" smtClean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делать вышеперечисленное надёжно и эффективно.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93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2461</Words>
  <Application>Microsoft Office PowerPoint</Application>
  <PresentationFormat>Widescreen</PresentationFormat>
  <Paragraphs>553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31</cp:revision>
  <dcterms:created xsi:type="dcterms:W3CDTF">2016-09-20T13:25:15Z</dcterms:created>
  <dcterms:modified xsi:type="dcterms:W3CDTF">2017-09-18T09:14:53Z</dcterms:modified>
</cp:coreProperties>
</file>