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80" r:id="rId3"/>
    <p:sldId id="367" r:id="rId4"/>
    <p:sldId id="382" r:id="rId5"/>
    <p:sldId id="384" r:id="rId6"/>
    <p:sldId id="383" r:id="rId7"/>
    <p:sldId id="369" r:id="rId8"/>
    <p:sldId id="386" r:id="rId9"/>
    <p:sldId id="388" r:id="rId10"/>
    <p:sldId id="389" r:id="rId11"/>
    <p:sldId id="390" r:id="rId12"/>
    <p:sldId id="381" r:id="rId13"/>
    <p:sldId id="385" r:id="rId14"/>
    <p:sldId id="392" r:id="rId15"/>
    <p:sldId id="391" r:id="rId16"/>
    <p:sldId id="393" r:id="rId17"/>
    <p:sldId id="394" r:id="rId18"/>
    <p:sldId id="396" r:id="rId19"/>
    <p:sldId id="380" r:id="rId20"/>
    <p:sldId id="39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50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948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00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836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03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45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032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0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359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0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9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6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683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9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30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30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 smtClean="0"/>
              <a:t>Основы построения файловых систем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9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 smtClean="0"/>
              <a:t>Основы построения файловых систем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07.12.2016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MESI_protoco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lamport/pubs/lamport-paxos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esearch.microsoft.com/en-us/um/people/lamport/pubs/paxos-simple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Основы построения файловых систем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98958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Простой пример распределённой системы</a:t>
                      </a:r>
                      <a:r>
                        <a:rPr lang="en-US" sz="2400" dirty="0" smtClean="0"/>
                        <a:t>:</a:t>
                      </a:r>
                      <a:r>
                        <a:rPr lang="en-US" sz="2400" baseline="0" dirty="0" smtClean="0"/>
                        <a:t> SMP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r>
                        <a:rPr lang="ru-RU" sz="2400" dirty="0" smtClean="0"/>
                        <a:t>Протокол</a:t>
                      </a:r>
                      <a:r>
                        <a:rPr lang="ru-RU" sz="2400" baseline="0" dirty="0" smtClean="0"/>
                        <a:t> полагается на возможность подслушивать</a:t>
                      </a:r>
                      <a:br>
                        <a:rPr lang="ru-RU" sz="2400" baseline="0" dirty="0" smtClean="0"/>
                      </a:br>
                      <a:r>
                        <a:rPr lang="ru-RU" sz="2400" baseline="0" dirty="0" smtClean="0"/>
                        <a:t>запросы </a:t>
                      </a:r>
                      <a:r>
                        <a:rPr lang="ru-RU" sz="2400" b="1" baseline="0" dirty="0" smtClean="0"/>
                        <a:t>всех</a:t>
                      </a:r>
                      <a:r>
                        <a:rPr lang="ru-RU" sz="2400" baseline="0" dirty="0" smtClean="0"/>
                        <a:t> процессоров.</a:t>
                      </a:r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74" y="830992"/>
            <a:ext cx="4230558" cy="522381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458602"/>
              </p:ext>
            </p:extLst>
          </p:nvPr>
        </p:nvGraphicFramePr>
        <p:xfrm>
          <a:off x="71395" y="1477547"/>
          <a:ext cx="6708346" cy="2570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32337"/>
                <a:gridCol w="44760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Modified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Актуальные</a:t>
                      </a:r>
                      <a:r>
                        <a:rPr lang="ru-RU" b="0" baseline="0" dirty="0" smtClean="0"/>
                        <a:t> данные только в данном кеше</a:t>
                      </a:r>
                      <a:endParaRPr lang="ru-RU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Exclusive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Область памяти закеширована только в этом кеше, но значение в кеше совпадает со значением</a:t>
                      </a:r>
                      <a:r>
                        <a:rPr lang="ru-RU" baseline="0" dirty="0" smtClean="0"/>
                        <a:t> в памяти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Shared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Область памяти может быть закеширована несколькими</a:t>
                      </a:r>
                      <a:r>
                        <a:rPr lang="ru-RU" baseline="0" dirty="0" smtClean="0"/>
                        <a:t> кешами, но значения в кешах совпадают со значением в памяти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Invalid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Линейка в кеше пуста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01531" y="6062247"/>
            <a:ext cx="396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en.wikipedia.org/wiki/MESI_protocol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124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382012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Консенсус в системе с ненадёжными участниками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Теперь</a:t>
                      </a:r>
                      <a:r>
                        <a:rPr lang="ru-RU" baseline="0" dirty="0" smtClean="0"/>
                        <a:t> рассмотрим систему, узлы в которой могут на время становиться недоступными, и сообщения в которой могут теряться.</a:t>
                      </a:r>
                    </a:p>
                    <a:p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Чтобы реализовать распределённый </a:t>
                      </a:r>
                      <a:r>
                        <a:rPr lang="en-US" baseline="0" dirty="0" smtClean="0"/>
                        <a:t>FSM</a:t>
                      </a:r>
                      <a:r>
                        <a:rPr lang="ru-RU" baseline="0" dirty="0" smtClean="0"/>
                        <a:t>, хватит уметь распределённо выбирать одно из предложений, которые делают участники: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Предложения имеют вид «шаг </a:t>
                      </a:r>
                      <a:r>
                        <a:rPr lang="en-US" baseline="0" dirty="0" smtClean="0"/>
                        <a:t>FSM </a:t>
                      </a:r>
                      <a:r>
                        <a:rPr lang="ru-RU" baseline="0" dirty="0" smtClean="0"/>
                        <a:t>номер </a:t>
                      </a:r>
                      <a:r>
                        <a:rPr lang="en-US" baseline="0" dirty="0" smtClean="0"/>
                        <a:t>N </a:t>
                      </a:r>
                      <a:r>
                        <a:rPr lang="ru-RU" baseline="0" dirty="0" smtClean="0"/>
                        <a:t>– это переход из состояния </a:t>
                      </a:r>
                      <a:r>
                        <a:rPr lang="en-US" baseline="0" dirty="0" smtClean="0"/>
                        <a:t>X </a:t>
                      </a:r>
                      <a:r>
                        <a:rPr lang="ru-RU" baseline="0" dirty="0" smtClean="0"/>
                        <a:t>в состояние </a:t>
                      </a:r>
                      <a:r>
                        <a:rPr lang="en-US" baseline="0" dirty="0" smtClean="0"/>
                        <a:t>Y</a:t>
                      </a:r>
                      <a:r>
                        <a:rPr lang="ru-RU" baseline="0" dirty="0" smtClean="0"/>
                        <a:t>»</a:t>
                      </a:r>
                      <a:r>
                        <a:rPr lang="en-US" baseline="0" dirty="0" smtClean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На добавление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удаление участников тоже можно смотреть на шаг </a:t>
                      </a:r>
                      <a:r>
                        <a:rPr lang="en-US" baseline="0" dirty="0" smtClean="0"/>
                        <a:t>FSM.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40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77380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Роли в </a:t>
                      </a:r>
                      <a:r>
                        <a:rPr lang="en-US" sz="2400" dirty="0" smtClean="0"/>
                        <a:t>PAXOS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Proposer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Acceptor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Learner</a:t>
                      </a:r>
                      <a:endParaRPr lang="ru-RU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Предлагаемые значения имеют вид </a:t>
                      </a:r>
                      <a:r>
                        <a:rPr lang="en-US" dirty="0" smtClean="0"/>
                        <a:t>(n, v), </a:t>
                      </a:r>
                      <a:r>
                        <a:rPr lang="ru-RU" dirty="0" smtClean="0"/>
                        <a:t>где </a:t>
                      </a:r>
                      <a:r>
                        <a:rPr lang="en-US" dirty="0" smtClean="0"/>
                        <a:t>n – </a:t>
                      </a:r>
                      <a:r>
                        <a:rPr lang="ru-RU" dirty="0" smtClean="0"/>
                        <a:t>натуральное</a:t>
                      </a:r>
                      <a:r>
                        <a:rPr lang="ru-RU" baseline="0" dirty="0" smtClean="0"/>
                        <a:t> число (время на </a:t>
                      </a:r>
                      <a:r>
                        <a:rPr lang="en-US" baseline="0" dirty="0" smtClean="0"/>
                        <a:t>proposer’</a:t>
                      </a:r>
                      <a:r>
                        <a:rPr lang="ru-RU" baseline="0" dirty="0" smtClean="0"/>
                        <a:t>е), </a:t>
                      </a:r>
                      <a:r>
                        <a:rPr lang="en-US" baseline="0" dirty="0" smtClean="0"/>
                        <a:t>v – </a:t>
                      </a:r>
                      <a:r>
                        <a:rPr lang="ru-RU" baseline="0" dirty="0" smtClean="0"/>
                        <a:t>значение, которое собственно предлагается.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Для достижения консенсуса необходимо подтверждение принятия от большинства участников.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 smtClean="0"/>
                        <a:t>Замечание: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ru-RU" b="0" baseline="0" dirty="0" smtClean="0"/>
                        <a:t>большинством можно называть любое множество из семейства подмножеств </a:t>
                      </a:r>
                      <a:r>
                        <a:rPr lang="en-US" b="0" baseline="0" dirty="0" smtClean="0"/>
                        <a:t>acceptor’</a:t>
                      </a:r>
                      <a:r>
                        <a:rPr lang="ru-RU" b="0" baseline="0" dirty="0" smtClean="0"/>
                        <a:t>ов с попарно непустыми пересечениями.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0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07791"/>
              </p:ext>
            </p:extLst>
          </p:nvPr>
        </p:nvGraphicFramePr>
        <p:xfrm>
          <a:off x="0" y="365761"/>
          <a:ext cx="12192000" cy="347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Роли в </a:t>
                      </a:r>
                      <a:r>
                        <a:rPr lang="en-US" sz="2400" dirty="0" smtClean="0"/>
                        <a:t>PAXOS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Proposer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Acceptor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Выбирает</a:t>
                      </a:r>
                      <a:r>
                        <a:rPr lang="ru-RU" baseline="0" dirty="0" smtClean="0"/>
                        <a:t> новое значение </a:t>
                      </a:r>
                      <a:r>
                        <a:rPr lang="en-US" b="1" baseline="0" dirty="0" smtClean="0"/>
                        <a:t>n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ru-RU" b="0" baseline="0" dirty="0" smtClean="0"/>
                        <a:t>и рассылает большинству </a:t>
                      </a:r>
                      <a:r>
                        <a:rPr lang="en-US" b="0" baseline="0" dirty="0" smtClean="0"/>
                        <a:t>acceptor’</a:t>
                      </a:r>
                      <a:r>
                        <a:rPr lang="ru-RU" b="0" baseline="0" dirty="0" smtClean="0"/>
                        <a:t>ов запрос </a:t>
                      </a:r>
                      <a:r>
                        <a:rPr lang="en-US" b="0" baseline="0" dirty="0" smtClean="0"/>
                        <a:t>prepare(n)</a:t>
                      </a:r>
                      <a:endParaRPr lang="ru-RU" b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Если</a:t>
                      </a:r>
                      <a:r>
                        <a:rPr lang="ru-RU" baseline="0" dirty="0" smtClean="0"/>
                        <a:t> полученное в запросе </a:t>
                      </a:r>
                      <a:r>
                        <a:rPr lang="en-US" baseline="0" dirty="0" smtClean="0"/>
                        <a:t>prepare(n) </a:t>
                      </a:r>
                      <a:r>
                        <a:rPr lang="ru-RU" baseline="0" dirty="0" smtClean="0"/>
                        <a:t>значение больше, чем максимальное ранее полученное, то отвечает </a:t>
                      </a:r>
                      <a:r>
                        <a:rPr lang="en-US" baseline="0" dirty="0" smtClean="0"/>
                        <a:t>proposer’</a:t>
                      </a:r>
                      <a:r>
                        <a:rPr lang="ru-RU" baseline="0" dirty="0" smtClean="0"/>
                        <a:t>у, обещая не принимать значения с меньшими </a:t>
                      </a:r>
                      <a:r>
                        <a:rPr lang="en-US" b="1" baseline="0" dirty="0" smtClean="0"/>
                        <a:t>n</a:t>
                      </a:r>
                      <a:r>
                        <a:rPr lang="ru-RU" b="0" baseline="0" dirty="0" smtClean="0"/>
                        <a:t>, а также отсылает принятое им ранее значение </a:t>
                      </a:r>
                      <a:r>
                        <a:rPr lang="en-US" b="1" baseline="0" dirty="0" smtClean="0"/>
                        <a:t>v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ru-RU" b="0" baseline="0" dirty="0" smtClean="0"/>
                        <a:t>(или </a:t>
                      </a:r>
                      <a:r>
                        <a:rPr lang="en-US" b="0" baseline="0" dirty="0" smtClean="0"/>
                        <a:t>null).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0" baseline="0" dirty="0" smtClean="0"/>
                        <a:t>Получив ответ от большинства, рассылает большинству запрос </a:t>
                      </a:r>
                      <a:r>
                        <a:rPr lang="en-US" b="0" baseline="0" dirty="0" smtClean="0"/>
                        <a:t>accept(n, v), </a:t>
                      </a:r>
                      <a:r>
                        <a:rPr lang="ru-RU" b="0" baseline="0" dirty="0" smtClean="0"/>
                        <a:t>где </a:t>
                      </a:r>
                      <a:r>
                        <a:rPr lang="en-US" b="1" baseline="0" dirty="0" smtClean="0"/>
                        <a:t>v</a:t>
                      </a:r>
                      <a:r>
                        <a:rPr lang="en-US" b="0" baseline="0" dirty="0" smtClean="0"/>
                        <a:t> – </a:t>
                      </a:r>
                      <a:r>
                        <a:rPr lang="ru-RU" b="0" baseline="0" dirty="0" smtClean="0"/>
                        <a:t>значение с наибольшим номером, полученное от </a:t>
                      </a:r>
                      <a:r>
                        <a:rPr lang="en-US" b="0" baseline="0" dirty="0" smtClean="0"/>
                        <a:t>acceptor’</a:t>
                      </a:r>
                      <a:r>
                        <a:rPr lang="ru-RU" b="0" baseline="0" dirty="0" smtClean="0"/>
                        <a:t>ов; если же </a:t>
                      </a:r>
                      <a:r>
                        <a:rPr lang="en-US" b="0" baseline="0" dirty="0" smtClean="0"/>
                        <a:t>acceptor’</a:t>
                      </a:r>
                      <a:r>
                        <a:rPr lang="ru-RU" b="0" baseline="0" dirty="0" smtClean="0"/>
                        <a:t>ы ещё не приняли никакого значения, то </a:t>
                      </a:r>
                      <a:r>
                        <a:rPr lang="en-US" b="1" baseline="0" dirty="0" smtClean="0"/>
                        <a:t>v</a:t>
                      </a:r>
                      <a:r>
                        <a:rPr lang="ru-RU" b="0" baseline="0" dirty="0" smtClean="0"/>
                        <a:t> – это значение, которое хотел предложить </a:t>
                      </a:r>
                      <a:r>
                        <a:rPr lang="en-US" b="0" baseline="0" dirty="0" smtClean="0"/>
                        <a:t>proposer.</a:t>
                      </a:r>
                      <a:endParaRPr lang="ru-R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Получив запрос </a:t>
                      </a:r>
                      <a:r>
                        <a:rPr lang="en-US" dirty="0" smtClean="0"/>
                        <a:t>accept (n, v), </a:t>
                      </a:r>
                      <a:r>
                        <a:rPr lang="ru-RU" dirty="0" smtClean="0"/>
                        <a:t>принимает значение </a:t>
                      </a:r>
                      <a:r>
                        <a:rPr lang="en-US" dirty="0" smtClean="0"/>
                        <a:t>v</a:t>
                      </a:r>
                      <a:r>
                        <a:rPr lang="ru-RU" dirty="0" smtClean="0"/>
                        <a:t>, если не получал запросов </a:t>
                      </a:r>
                      <a:r>
                        <a:rPr lang="en-US" dirty="0" smtClean="0"/>
                        <a:t>prepare(m) </a:t>
                      </a:r>
                      <a:r>
                        <a:rPr lang="ru-RU" dirty="0" smtClean="0"/>
                        <a:t>с большими номерами.</a:t>
                      </a: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Сообщает</a:t>
                      </a:r>
                      <a:r>
                        <a:rPr lang="ru-RU" baseline="0" dirty="0" smtClean="0"/>
                        <a:t> об этом </a:t>
                      </a:r>
                      <a:r>
                        <a:rPr lang="en-US" baseline="0" dirty="0" smtClean="0"/>
                        <a:t>learner’</a:t>
                      </a:r>
                      <a:r>
                        <a:rPr lang="ru-RU" baseline="0" dirty="0" smtClean="0"/>
                        <a:t>ам, или некоторым выделенным </a:t>
                      </a:r>
                      <a:r>
                        <a:rPr lang="en-US" baseline="0" dirty="0" smtClean="0"/>
                        <a:t>learner’</a:t>
                      </a:r>
                      <a:r>
                        <a:rPr lang="ru-RU" baseline="0" dirty="0" smtClean="0"/>
                        <a:t>ам.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666" y="5766487"/>
            <a:ext cx="825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research.microsoft.com/en-us/um/people/lamport/pubs/lamport-paxos.pdf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research.microsoft.com/en-us/um/people/lamport/pubs/paxos-simple.pdf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84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43954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PAXOS, </a:t>
                      </a:r>
                      <a:r>
                        <a:rPr lang="ru-RU" sz="2400" dirty="0" smtClean="0"/>
                        <a:t>примеры</a:t>
                      </a:r>
                      <a:r>
                        <a:rPr lang="en-US" sz="2400" dirty="0" smtClean="0"/>
                        <a:t> (normal workflow)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4227" y="952267"/>
            <a:ext cx="10649069" cy="286232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Proposer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Learner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Request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X---------&gt;|-&gt;|-&gt;|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Prepare(1)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|&lt;---------X--X--X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Promise(1,{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X---------&gt;|-&gt;|-&gt;|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Accept!(1,Vn)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|&lt;---------X--X--X------&gt;|-&gt;| Accepted(1,Vn)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|&lt;---------------------------------X--X Response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1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19336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PAXOS, </a:t>
                      </a:r>
                      <a:r>
                        <a:rPr lang="ru-RU" sz="2400" dirty="0" smtClean="0"/>
                        <a:t>примеры</a:t>
                      </a:r>
                      <a:r>
                        <a:rPr lang="en-US" sz="2400" dirty="0" smtClean="0"/>
                        <a:t> (failure of an acceptor)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56186" y="1185557"/>
            <a:ext cx="9879628" cy="317009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Proposer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Acceptor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Learner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X--------&gt;|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Request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X---------&gt;|-&gt;|-&gt;|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Prepare(1)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!! FAIL !!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|&lt;---------X--X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Promise(1,{null,null})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X---------&gt;|-&gt;|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Accept!(1,V)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|&lt;---------X--X---------&gt;|-&gt;| Accepted(1,V)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|&lt;---------------------------------X--X Response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| | | |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2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85935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PAXOS, </a:t>
                      </a:r>
                      <a:r>
                        <a:rPr lang="ru-RU" sz="2400" dirty="0" smtClean="0"/>
                        <a:t>примеры</a:t>
                      </a:r>
                      <a:r>
                        <a:rPr lang="en-US" sz="2400" dirty="0" smtClean="0"/>
                        <a:t> (failure of a proposer)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912" y="1268100"/>
            <a:ext cx="11880175" cy="470898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Proposer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Acceptor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Learner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X-----&gt;| 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X------------&gt;|-&gt;|-&gt;|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Prepare(1)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|&lt;------------X--X--X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Promise(1,{null, null, null})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!! Leader fails during broadcast !!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!! NEW LEADER !!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X---------&gt;|-&gt;|-&gt;|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Prepare(2)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|&lt;---------X--X--X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Promise(2,{null, null, null})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X---------&gt;|-&gt;|-&gt;|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Accept!(2,V)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|&lt;---------X--X--X------&gt;|-&gt;| Accepted(2,V)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|&lt;---------------------------------X--X Response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83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85935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PAXOS, </a:t>
                      </a:r>
                      <a:r>
                        <a:rPr lang="ru-RU" sz="2400" dirty="0" smtClean="0"/>
                        <a:t>примеры</a:t>
                      </a:r>
                      <a:r>
                        <a:rPr lang="en-US" sz="2400" dirty="0" smtClean="0"/>
                        <a:t> (failure of a proposer)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5912" y="1114212"/>
            <a:ext cx="11880175" cy="501675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 Proposer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Acceptor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Learner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X-----&gt;| </a:t>
            </a:r>
            <a:r>
              <a:rPr kumimoji="0" lang="en-US" altLang="ru-RU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Request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X------------&gt;|-&gt;|-&gt;|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Prepare(1)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|&lt;------------X--X--X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Promise(1,{null, null, null})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!! Leader fails during broadcast !!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X------------&gt;|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Accept!(1,Va)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!! NEW LEADER !!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X---------&gt;|-&gt;|-&gt;|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Prepare(2)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|&lt;---------X--X--X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Promise(2,{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{1, </a:t>
            </a:r>
            <a:r>
              <a:rPr kumimoji="0" lang="en-US" altLang="ru-RU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null, null})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X---------&gt;|-&gt;|-&gt;|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Accept!(2,V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|&lt;---------X--X--X------&gt;|-&gt;| Accepted(2,V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|&lt;---------------------------------X--X Response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0835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PAXOS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Прогресс гарантируется</a:t>
                      </a:r>
                      <a:r>
                        <a:rPr lang="ru-RU" baseline="0" dirty="0" smtClean="0"/>
                        <a:t> только при наличии выделенного </a:t>
                      </a:r>
                      <a:r>
                        <a:rPr lang="en-US" baseline="0" dirty="0" smtClean="0"/>
                        <a:t>proposer’</a:t>
                      </a:r>
                      <a:r>
                        <a:rPr lang="ru-RU" baseline="0" dirty="0" smtClean="0"/>
                        <a:t>а.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У</a:t>
                      </a:r>
                      <a:r>
                        <a:rPr lang="ru-RU" baseline="0" dirty="0" smtClean="0"/>
                        <a:t> каждого участника должен быть журнал.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Снимки состояния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участников</a:t>
                      </a:r>
                      <a:r>
                        <a:rPr lang="en-US" baseline="0" dirty="0" smtClean="0"/>
                        <a:t>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5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78744"/>
              </p:ext>
            </p:extLst>
          </p:nvPr>
        </p:nvGraphicFramePr>
        <p:xfrm>
          <a:off x="0" y="365761"/>
          <a:ext cx="12192000" cy="3566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CAP-</a:t>
                      </a:r>
                      <a:r>
                        <a:rPr lang="ru-RU" sz="2400" dirty="0" smtClean="0"/>
                        <a:t>теорема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Желаемые свойства распределённой</a:t>
                      </a:r>
                      <a:r>
                        <a:rPr lang="ru-RU" baseline="0" dirty="0" smtClean="0"/>
                        <a:t> системы: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 – Consistency,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 – Availability,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 – Partition tolerance.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В грубом приближении, </a:t>
                      </a:r>
                      <a:r>
                        <a:rPr lang="en-US" baseline="0" dirty="0" smtClean="0"/>
                        <a:t>CAP-</a:t>
                      </a:r>
                      <a:r>
                        <a:rPr lang="ru-RU" baseline="0" dirty="0" smtClean="0"/>
                        <a:t>теорема – это утверждение о том, что все три свойства одновременно обеспечить не получится.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 smtClean="0"/>
                        <a:t>Примеры: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Базы</a:t>
                      </a:r>
                      <a:r>
                        <a:rPr lang="ru-RU" baseline="0" dirty="0" smtClean="0"/>
                        <a:t> данных </a:t>
                      </a:r>
                      <a:r>
                        <a:rPr lang="en-US" baseline="0" dirty="0" smtClean="0"/>
                        <a:t>– C &amp; P,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Amazon S3 – A &amp; P.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1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860356"/>
              </p:ext>
            </p:extLst>
          </p:nvPr>
        </p:nvGraphicFramePr>
        <p:xfrm>
          <a:off x="2032000" y="1024466"/>
          <a:ext cx="812800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Консенсус</a:t>
                      </a:r>
                      <a:r>
                        <a:rPr lang="ru-RU" sz="3200" baseline="0" dirty="0" smtClean="0"/>
                        <a:t> в распределённой системе</a:t>
                      </a:r>
                      <a:endParaRPr lang="ru-RU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ru-RU" dirty="0" smtClean="0"/>
                        <a:t>Сегодня мы поговорим о том, как сделать надёжный распределённый конечный автомат.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40406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66703"/>
                <a:gridCol w="5725297"/>
              </a:tblGrid>
              <a:tr h="381518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Metadata server in Parallel NFS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945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dirty="0" smtClean="0"/>
                        <a:t>Проблема: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baseline="0" dirty="0" smtClean="0"/>
                        <a:t>metadata server</a:t>
                      </a:r>
                      <a:r>
                        <a:rPr lang="ru-RU" sz="2000" baseline="0" dirty="0" smtClean="0"/>
                        <a:t>, даже если справляется с нагрузкой, является «</a:t>
                      </a:r>
                      <a:r>
                        <a:rPr lang="en-US" sz="2000" baseline="0" dirty="0" smtClean="0"/>
                        <a:t>single point of failure</a:t>
                      </a:r>
                      <a:r>
                        <a:rPr lang="ru-RU" sz="2000" baseline="0" dirty="0" smtClean="0"/>
                        <a:t>», т.е. при отказе одного </a:t>
                      </a:r>
                      <a:r>
                        <a:rPr lang="en-US" sz="2000" baseline="0" dirty="0" smtClean="0"/>
                        <a:t>MDS </a:t>
                      </a:r>
                      <a:r>
                        <a:rPr lang="ru-RU" sz="2000" baseline="0" dirty="0" smtClean="0"/>
                        <a:t>становится недоступной вся система.</a:t>
                      </a:r>
                      <a:endParaRPr lang="en-US" sz="20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" y="943875"/>
            <a:ext cx="62388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37062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66703"/>
                <a:gridCol w="5725297"/>
              </a:tblGrid>
              <a:tr h="381518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Metadata server in Parallel NFS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945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dirty="0" smtClean="0"/>
                        <a:t>Проблема: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baseline="0" dirty="0" smtClean="0"/>
                        <a:t>metadata server</a:t>
                      </a:r>
                      <a:r>
                        <a:rPr lang="ru-RU" sz="2000" baseline="0" dirty="0" smtClean="0"/>
                        <a:t>, даже если справляется с нагрузкой, является «</a:t>
                      </a:r>
                      <a:r>
                        <a:rPr lang="en-US" sz="2000" baseline="0" dirty="0" smtClean="0"/>
                        <a:t>single point of failure</a:t>
                      </a:r>
                      <a:r>
                        <a:rPr lang="ru-RU" sz="2000" baseline="0" dirty="0" smtClean="0"/>
                        <a:t>», т.е. при отказе одного </a:t>
                      </a:r>
                      <a:r>
                        <a:rPr lang="en-US" sz="2000" baseline="0" dirty="0" smtClean="0"/>
                        <a:t>MDS </a:t>
                      </a:r>
                      <a:r>
                        <a:rPr lang="ru-RU" sz="2000" baseline="0" dirty="0" smtClean="0"/>
                        <a:t>становится недоступной вся система.</a:t>
                      </a:r>
                      <a:endParaRPr lang="en-US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dirty="0" smtClean="0"/>
                        <a:t>Идея:</a:t>
                      </a:r>
                      <a:r>
                        <a:rPr lang="ru-RU" sz="2000" baseline="0" dirty="0" smtClean="0"/>
                        <a:t> давайте сделаем много экземпляров </a:t>
                      </a:r>
                      <a:r>
                        <a:rPr lang="en-US" sz="2000" baseline="0" dirty="0" smtClean="0"/>
                        <a:t>MDS.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" y="943875"/>
            <a:ext cx="62388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497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466703"/>
                <a:gridCol w="5725297"/>
              </a:tblGrid>
              <a:tr h="381518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Metadata server in Parallel NFS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09453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dirty="0" smtClean="0"/>
                        <a:t>Проблема:</a:t>
                      </a:r>
                      <a:r>
                        <a:rPr lang="ru-RU" sz="2000" baseline="0" dirty="0" smtClean="0"/>
                        <a:t> </a:t>
                      </a:r>
                      <a:r>
                        <a:rPr lang="en-US" sz="2000" baseline="0" dirty="0" smtClean="0"/>
                        <a:t>metadata server</a:t>
                      </a:r>
                      <a:r>
                        <a:rPr lang="ru-RU" sz="2000" baseline="0" dirty="0" smtClean="0"/>
                        <a:t>, даже если справляется с нагрузкой, является «</a:t>
                      </a:r>
                      <a:r>
                        <a:rPr lang="en-US" sz="2000" baseline="0" dirty="0" smtClean="0"/>
                        <a:t>single point of failure</a:t>
                      </a:r>
                      <a:r>
                        <a:rPr lang="ru-RU" sz="2000" baseline="0" dirty="0" smtClean="0"/>
                        <a:t>», т.е. при отказе одного </a:t>
                      </a:r>
                      <a:r>
                        <a:rPr lang="en-US" sz="2000" baseline="0" dirty="0" smtClean="0"/>
                        <a:t>MDS </a:t>
                      </a:r>
                      <a:r>
                        <a:rPr lang="ru-RU" sz="2000" baseline="0" dirty="0" smtClean="0"/>
                        <a:t>становится недоступной вся система.</a:t>
                      </a:r>
                      <a:endParaRPr lang="en-US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dirty="0" smtClean="0"/>
                        <a:t>Идея:</a:t>
                      </a:r>
                      <a:r>
                        <a:rPr lang="ru-RU" sz="2000" baseline="0" dirty="0" smtClean="0"/>
                        <a:t> давайте сделаем много экземпляров </a:t>
                      </a:r>
                      <a:r>
                        <a:rPr lang="en-US" sz="2000" baseline="0" dirty="0" smtClean="0"/>
                        <a:t>MDS.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2000" baseline="0" dirty="0" smtClean="0"/>
                        <a:t>Проблема: как обеспечить согласование состояния на разных</a:t>
                      </a:r>
                      <a:r>
                        <a:rPr lang="en-US" sz="2000" baseline="0" dirty="0" smtClean="0"/>
                        <a:t> MDS?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" y="943875"/>
            <a:ext cx="62388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36898"/>
              </p:ext>
            </p:extLst>
          </p:nvPr>
        </p:nvGraphicFramePr>
        <p:xfrm>
          <a:off x="0" y="365761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Простой пример распределённой системы</a:t>
                      </a:r>
                      <a:r>
                        <a:rPr lang="en-US" sz="2400" dirty="0" smtClean="0"/>
                        <a:t>:</a:t>
                      </a:r>
                      <a:r>
                        <a:rPr lang="en-US" sz="2400" baseline="0" dirty="0" smtClean="0"/>
                        <a:t> SMP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Классический</a:t>
                      </a:r>
                      <a:r>
                        <a:rPr lang="ru-RU" baseline="0" dirty="0" smtClean="0"/>
                        <a:t> пример несогласованных картин мира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22530"/>
              </p:ext>
            </p:extLst>
          </p:nvPr>
        </p:nvGraphicFramePr>
        <p:xfrm>
          <a:off x="2032000" y="1290481"/>
          <a:ext cx="2496068" cy="7926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48034"/>
                <a:gridCol w="1248034"/>
              </a:tblGrid>
              <a:tr h="426881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++x;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--x;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20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919193"/>
              </p:ext>
            </p:extLst>
          </p:nvPr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Простой пример распределённой системы</a:t>
                      </a:r>
                      <a:r>
                        <a:rPr lang="en-US" sz="2400" dirty="0" smtClean="0"/>
                        <a:t>:</a:t>
                      </a:r>
                      <a:r>
                        <a:rPr lang="en-US" sz="2400" baseline="0" dirty="0" smtClean="0"/>
                        <a:t> SMP</a:t>
                      </a:r>
                      <a:endParaRPr lang="ru-R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Классический</a:t>
                      </a:r>
                      <a:r>
                        <a:rPr lang="ru-RU" baseline="0" dirty="0" smtClean="0"/>
                        <a:t> пример несогласованных картин мира</a:t>
                      </a:r>
                      <a:r>
                        <a:rPr lang="en-US" baseline="0" dirty="0" smtClean="0"/>
                        <a:t>: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ru-RU" baseline="0" dirty="0" smtClean="0"/>
                        <a:t>Свой вклад ещё вносят</a:t>
                      </a:r>
                      <a:r>
                        <a:rPr lang="en-US" baseline="0" dirty="0" smtClean="0"/>
                        <a:t>: out-of-order execution, write reordering, write combining, CPU caches.</a:t>
                      </a:r>
                    </a:p>
                    <a:p>
                      <a:endParaRPr lang="en-US" baseline="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22530"/>
              </p:ext>
            </p:extLst>
          </p:nvPr>
        </p:nvGraphicFramePr>
        <p:xfrm>
          <a:off x="2032000" y="1290481"/>
          <a:ext cx="2496068" cy="7926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48034"/>
                <a:gridCol w="1248034"/>
              </a:tblGrid>
              <a:tr h="426881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r>
                        <a:rPr lang="en-US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++x;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--x;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05544"/>
              </p:ext>
            </p:extLst>
          </p:nvPr>
        </p:nvGraphicFramePr>
        <p:xfrm>
          <a:off x="2032000" y="2362281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Сценарий 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Сценарий 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CPU1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</a:t>
                      </a:r>
                      <a:r>
                        <a:rPr lang="en-US" baseline="0" dirty="0" smtClean="0"/>
                        <a:t> &lt;- 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R0 &lt;- 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 &lt;- 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 R0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 R0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 R0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R0 -&gt; 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R0 -&gt; 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R0 &lt;-</a:t>
                      </a:r>
                      <a:r>
                        <a:rPr lang="en-US" baseline="0" dirty="0" smtClean="0"/>
                        <a:t> x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R0 -&gt;</a:t>
                      </a:r>
                      <a:r>
                        <a:rPr lang="en-US" baseline="0" dirty="0" smtClean="0"/>
                        <a:t> 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 R0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R0 -&gt; x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5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650"/>
              </p:ext>
            </p:extLst>
          </p:nvPr>
        </p:nvGraphicFramePr>
        <p:xfrm>
          <a:off x="0" y="365761"/>
          <a:ext cx="12192000" cy="247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Простой пример распределённой системы</a:t>
                      </a:r>
                      <a:r>
                        <a:rPr lang="en-US" sz="2400" dirty="0" smtClean="0"/>
                        <a:t>:</a:t>
                      </a:r>
                      <a:r>
                        <a:rPr lang="en-US" sz="2400" baseline="0" dirty="0" smtClean="0"/>
                        <a:t> SMP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Проблемы </a:t>
                      </a:r>
                      <a:r>
                        <a:rPr lang="en-US" baseline="0" dirty="0" smtClean="0"/>
                        <a:t>CPU</a:t>
                      </a:r>
                      <a:r>
                        <a:rPr lang="ru-RU" baseline="0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Одновременный доступ,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Переупорядочивание,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aseline="0" dirty="0" smtClean="0"/>
                        <a:t>Актуальная версия данных может располагаться только в кеше одного из процессоров.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 smtClean="0"/>
                        <a:t>Основы</a:t>
                      </a:r>
                      <a:r>
                        <a:rPr lang="ru-RU" baseline="0" dirty="0" smtClean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/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 smtClean="0"/>
                        <a:t>Acronis @ </a:t>
                      </a:r>
                      <a:r>
                        <a:rPr lang="ru-RU" dirty="0" smtClean="0"/>
                        <a:t>МФТИ,</a:t>
                      </a:r>
                      <a:r>
                        <a:rPr lang="ru-RU" baseline="0" dirty="0" smtClean="0"/>
                        <a:t> 2016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49932"/>
              </p:ext>
            </p:extLst>
          </p:nvPr>
        </p:nvGraphicFramePr>
        <p:xfrm>
          <a:off x="0" y="365761"/>
          <a:ext cx="12192000" cy="247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/>
                <a:gridCol w="609600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ru-RU" sz="2400" dirty="0" smtClean="0"/>
                        <a:t>Простой пример распределённой системы</a:t>
                      </a:r>
                      <a:r>
                        <a:rPr lang="en-US" sz="2400" dirty="0" smtClean="0"/>
                        <a:t>:</a:t>
                      </a:r>
                      <a:r>
                        <a:rPr lang="en-US" sz="2400" baseline="0" dirty="0" smtClean="0"/>
                        <a:t> SMP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Проблемы </a:t>
                      </a:r>
                      <a:r>
                        <a:rPr lang="en-US" baseline="0" dirty="0" smtClean="0"/>
                        <a:t>CPU</a:t>
                      </a:r>
                      <a:r>
                        <a:rPr lang="ru-RU" baseline="0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Одновременный доступ,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Atomic</a:t>
                      </a:r>
                      <a:r>
                        <a:rPr lang="en-US" baseline="0" dirty="0" smtClean="0"/>
                        <a:t> operations, transactional memory (</a:t>
                      </a:r>
                      <a:r>
                        <a:rPr lang="ru-RU" baseline="0" dirty="0" smtClean="0"/>
                        <a:t>более простой вариант – </a:t>
                      </a:r>
                      <a:r>
                        <a:rPr lang="en-US" baseline="0" dirty="0" smtClean="0"/>
                        <a:t>load-linked / store-conditional)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Переупорядочивание,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barriers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aseline="0" dirty="0" smtClean="0"/>
                        <a:t>Актуальная версия данных может располагаться только в кеше одного из процессоров.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 coherency protocol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1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8569</TotalTime>
  <Words>1518</Words>
  <Application>Microsoft Office PowerPoint</Application>
  <PresentationFormat>Widescreen</PresentationFormat>
  <Paragraphs>407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185</cp:revision>
  <dcterms:created xsi:type="dcterms:W3CDTF">2016-09-20T13:25:15Z</dcterms:created>
  <dcterms:modified xsi:type="dcterms:W3CDTF">2016-12-07T11:08:29Z</dcterms:modified>
</cp:coreProperties>
</file>