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0"/>
  </p:notesMasterIdLst>
  <p:handoutMasterIdLst>
    <p:handoutMasterId r:id="rId31"/>
  </p:handoutMasterIdLst>
  <p:sldIdLst>
    <p:sldId id="280" r:id="rId3"/>
    <p:sldId id="316" r:id="rId4"/>
    <p:sldId id="334" r:id="rId5"/>
    <p:sldId id="341" r:id="rId6"/>
    <p:sldId id="317" r:id="rId7"/>
    <p:sldId id="318" r:id="rId8"/>
    <p:sldId id="342" r:id="rId9"/>
    <p:sldId id="343" r:id="rId10"/>
    <p:sldId id="319" r:id="rId11"/>
    <p:sldId id="320" r:id="rId12"/>
    <p:sldId id="323" r:id="rId13"/>
    <p:sldId id="324" r:id="rId14"/>
    <p:sldId id="325" r:id="rId15"/>
    <p:sldId id="344" r:id="rId16"/>
    <p:sldId id="326" r:id="rId17"/>
    <p:sldId id="328" r:id="rId18"/>
    <p:sldId id="329" r:id="rId19"/>
    <p:sldId id="302" r:id="rId20"/>
    <p:sldId id="309" r:id="rId21"/>
    <p:sldId id="310" r:id="rId22"/>
    <p:sldId id="335" r:id="rId23"/>
    <p:sldId id="339" r:id="rId24"/>
    <p:sldId id="340" r:id="rId25"/>
    <p:sldId id="336" r:id="rId26"/>
    <p:sldId id="337" r:id="rId27"/>
    <p:sldId id="345" r:id="rId28"/>
    <p:sldId id="338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2" autoAdjust="0"/>
    <p:restoredTop sz="94712"/>
  </p:normalViewPr>
  <p:slideViewPr>
    <p:cSldViewPr snapToGrid="0">
      <p:cViewPr varScale="1">
        <p:scale>
          <a:sx n="109" d="100"/>
          <a:sy n="109" d="100"/>
        </p:scale>
        <p:origin x="5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Основы построения файловых систем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6788E-680A-49E5-BB93-D456A9D23A29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61F6E-92FD-414D-9278-71772D358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73084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Основы построения файловых систем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F4945-C160-4CD5-B124-49B9BE14C0AB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3120B-582B-4354-977D-A474A534F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56565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74511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01874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88407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085213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7494869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4899807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561605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7539093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9387157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2790280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059981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5324721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2597429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6070374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4710791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1828244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8891726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579821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3099045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09628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437320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115351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689799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821707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341564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981913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573079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48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92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964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585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972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057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659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538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784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505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37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1400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811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352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75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98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622754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/>
              <a:t>Основы построения файловых систем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05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02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91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43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64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43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63722-5D9F-4E99-9720-9B6A0C7BB1C9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47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18C88-2408-4CFC-B25C-07450930B282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14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wn.net/Articles/718734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tackoverflow.com/q/42434872/398670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.google.com/pubs/archive/46403.pdf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legacy.gitbook.com/book/bagder/http2-explained/detail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189499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098" name="Picture 2" descr="Image result for МФТ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869" y="2142418"/>
            <a:ext cx="5586197" cy="248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acron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563" y="2078936"/>
            <a:ext cx="2614568" cy="261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70869" y="900147"/>
            <a:ext cx="8450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06055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323796"/>
              </p:ext>
            </p:extLst>
          </p:nvPr>
        </p:nvGraphicFramePr>
        <p:xfrm>
          <a:off x="237392" y="365760"/>
          <a:ext cx="11954608" cy="2103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954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ru-RU" dirty="0"/>
                        <a:t>Виртуальная</a:t>
                      </a:r>
                      <a:r>
                        <a:rPr lang="ru-RU" baseline="0" dirty="0"/>
                        <a:t> память с точки зрения ОС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r>
                        <a:rPr lang="ru-RU" dirty="0"/>
                        <a:t>Для</a:t>
                      </a:r>
                      <a:r>
                        <a:rPr lang="ru-RU" baseline="0" dirty="0"/>
                        <a:t> операционной системы память процесса представляется как набор </a:t>
                      </a:r>
                      <a:r>
                        <a:rPr lang="en-US" baseline="0" dirty="0"/>
                        <a:t>VMA (Virtual Memory Area).</a:t>
                      </a:r>
                    </a:p>
                    <a:p>
                      <a:endParaRPr lang="en-US" baseline="0" dirty="0"/>
                    </a:p>
                    <a:p>
                      <a:r>
                        <a:rPr lang="ru-RU" baseline="0" dirty="0"/>
                        <a:t>Каждая </a:t>
                      </a:r>
                      <a:r>
                        <a:rPr lang="en-US" baseline="0" dirty="0"/>
                        <a:t>VMA </a:t>
                      </a:r>
                      <a:r>
                        <a:rPr lang="ru-RU" baseline="0" dirty="0"/>
                        <a:t>указывает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диапазон адресов,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права доступа (и флаги вроде </a:t>
                      </a:r>
                      <a:r>
                        <a:rPr lang="en-US" baseline="0" dirty="0"/>
                        <a:t>copy-on-write),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правило, как подгружать страницы из данной </a:t>
                      </a:r>
                      <a:r>
                        <a:rPr lang="en-US" baseline="0" dirty="0"/>
                        <a:t>VMA.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049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848649"/>
              </p:ext>
            </p:extLst>
          </p:nvPr>
        </p:nvGraphicFramePr>
        <p:xfrm>
          <a:off x="211015" y="365760"/>
          <a:ext cx="11980985" cy="3749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980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en-US" dirty="0"/>
                        <a:t>Memory-mapped</a:t>
                      </a:r>
                      <a:r>
                        <a:rPr lang="en-US" baseline="0" dirty="0"/>
                        <a:t> files: </a:t>
                      </a:r>
                      <a:r>
                        <a:rPr lang="ru-RU" baseline="0" dirty="0"/>
                        <a:t>проблемы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r>
                        <a:rPr lang="ru-RU" dirty="0"/>
                        <a:t>Если</a:t>
                      </a:r>
                      <a:r>
                        <a:rPr lang="ru-RU" baseline="0" dirty="0"/>
                        <a:t> файл виден как массив в памяти, то чтение и запись делаются очень просто.</a:t>
                      </a:r>
                    </a:p>
                    <a:p>
                      <a:endParaRPr lang="ru-RU" baseline="0" dirty="0"/>
                    </a:p>
                    <a:p>
                      <a:r>
                        <a:rPr lang="ru-RU" baseline="0" dirty="0"/>
                        <a:t>Но как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uk-UA" baseline="0" dirty="0"/>
                        <a:t>у</a:t>
                      </a:r>
                      <a:r>
                        <a:rPr lang="ru-RU" baseline="0" dirty="0" err="1"/>
                        <a:t>величивать</a:t>
                      </a:r>
                      <a:r>
                        <a:rPr lang="ru-RU" baseline="0" dirty="0"/>
                        <a:t> размер файла?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baseline="0" dirty="0"/>
                        <a:t>обрабатывать ошибки чтения из файла?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baseline="0" dirty="0"/>
                        <a:t>обрабатывать ошибки записи в файл?</a:t>
                      </a:r>
                      <a:endParaRPr lang="en-US" baseline="0" dirty="0"/>
                    </a:p>
                    <a:p>
                      <a:pPr marL="342900" indent="-342900">
                        <a:buAutoNum type="arabicPeriod"/>
                      </a:pPr>
                      <a:endParaRPr lang="en-US" baseline="0" dirty="0"/>
                    </a:p>
                    <a:p>
                      <a:pPr marL="342900" indent="-342900">
                        <a:buAutoNum type="arabicPeriod"/>
                      </a:pPr>
                      <a:endParaRPr lang="en-US" baseline="0" dirty="0"/>
                    </a:p>
                    <a:p>
                      <a:pPr marL="342900" indent="-342900">
                        <a:buAutoNum type="arabicPeriod"/>
                      </a:pPr>
                      <a:endParaRPr lang="en-US" baseline="0" dirty="0"/>
                    </a:p>
                    <a:p>
                      <a:pPr marL="342900" indent="-342900">
                        <a:buAutoNum type="arabicPeriod"/>
                      </a:pPr>
                      <a:endParaRPr lang="en-US" baseline="0" dirty="0"/>
                    </a:p>
                    <a:p>
                      <a:pPr marL="342900" indent="-342900">
                        <a:buAutoNum type="arabicPeriod"/>
                      </a:pPr>
                      <a:endParaRPr lang="en-US" baseline="0" dirty="0"/>
                    </a:p>
                    <a:p>
                      <a:pPr marL="342900" indent="-342900">
                        <a:buAutoNum type="arabicPeriod"/>
                      </a:pP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6300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503865"/>
              </p:ext>
            </p:extLst>
          </p:nvPr>
        </p:nvGraphicFramePr>
        <p:xfrm>
          <a:off x="263768" y="365760"/>
          <a:ext cx="11928231" cy="3749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928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en-US" dirty="0"/>
                        <a:t>Memory-mapped</a:t>
                      </a:r>
                      <a:r>
                        <a:rPr lang="en-US" baseline="0" dirty="0"/>
                        <a:t> files: </a:t>
                      </a:r>
                      <a:r>
                        <a:rPr lang="ru-RU" baseline="0" dirty="0"/>
                        <a:t>проблемы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r>
                        <a:rPr lang="ru-RU" dirty="0"/>
                        <a:t>Если</a:t>
                      </a:r>
                      <a:r>
                        <a:rPr lang="ru-RU" baseline="0" dirty="0"/>
                        <a:t> файл виден как массив в памяти, то чтение и запись делаются очень просто.</a:t>
                      </a:r>
                    </a:p>
                    <a:p>
                      <a:endParaRPr lang="ru-RU" baseline="0" dirty="0"/>
                    </a:p>
                    <a:p>
                      <a:r>
                        <a:rPr lang="ru-RU" baseline="0" dirty="0"/>
                        <a:t>Но как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uk-UA" baseline="0" dirty="0"/>
                        <a:t>у</a:t>
                      </a:r>
                      <a:r>
                        <a:rPr lang="ru-RU" baseline="0" dirty="0" err="1"/>
                        <a:t>величивать</a:t>
                      </a:r>
                      <a:r>
                        <a:rPr lang="ru-RU" baseline="0" dirty="0"/>
                        <a:t> размер файла?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baseline="0" dirty="0"/>
                        <a:t>обрабатывать ошибки чтения из файла?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baseline="0" dirty="0"/>
                        <a:t>обрабатывать ошибки записи в файл?</a:t>
                      </a:r>
                      <a:endParaRPr lang="en-US" baseline="0" dirty="0"/>
                    </a:p>
                    <a:p>
                      <a:pPr marL="342900" indent="-342900">
                        <a:buAutoNum type="arabicPeriod"/>
                      </a:pPr>
                      <a:endParaRPr lang="en-US" baseline="0" dirty="0"/>
                    </a:p>
                    <a:p>
                      <a:pPr marL="0" indent="0">
                        <a:buNone/>
                      </a:pPr>
                      <a:r>
                        <a:rPr lang="ru-RU" baseline="0" dirty="0"/>
                        <a:t>Ответ: никак.</a:t>
                      </a:r>
                      <a:endParaRPr lang="en-US" baseline="0" dirty="0"/>
                    </a:p>
                    <a:p>
                      <a:pPr marL="342900" indent="-342900">
                        <a:buAutoNum type="arabicPeriod"/>
                      </a:pPr>
                      <a:endParaRPr lang="en-US" baseline="0" dirty="0"/>
                    </a:p>
                    <a:p>
                      <a:pPr marL="0" indent="0">
                        <a:buNone/>
                      </a:pPr>
                      <a:r>
                        <a:rPr lang="ru-RU" baseline="0" dirty="0"/>
                        <a:t>До недавнего времени ошибки при отложенной записи </a:t>
                      </a:r>
                      <a:r>
                        <a:rPr lang="en-US" baseline="0" dirty="0"/>
                        <a:t>(</a:t>
                      </a:r>
                      <a:r>
                        <a:rPr lang="en-US" baseline="0" dirty="0" err="1"/>
                        <a:t>writeback</a:t>
                      </a:r>
                      <a:r>
                        <a:rPr lang="en-US" baseline="0" dirty="0"/>
                        <a:t>) </a:t>
                      </a:r>
                      <a:r>
                        <a:rPr lang="ru-RU" baseline="0" dirty="0"/>
                        <a:t>можно было легко потерять</a:t>
                      </a:r>
                      <a:r>
                        <a:rPr lang="en-US" baseline="0" dirty="0"/>
                        <a:t>: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>
                          <a:hlinkClick r:id="rId3"/>
                        </a:rPr>
                        <a:t>https://lwn.net/Articles/718734/</a:t>
                      </a:r>
                      <a:endParaRPr lang="en-US" baseline="0" dirty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>
                          <a:hlinkClick r:id="rId4"/>
                        </a:rPr>
                        <a:t>http://</a:t>
                      </a:r>
                      <a:r>
                        <a:rPr lang="en-US" baseline="0" dirty="0" smtClean="0">
                          <a:hlinkClick r:id="rId4"/>
                        </a:rPr>
                        <a:t>stackoverflow.com/q/42434872/398670</a:t>
                      </a:r>
                      <a:r>
                        <a:rPr lang="en-US" baseline="0" dirty="0" smtClean="0"/>
                        <a:t> 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3665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082910"/>
              </p:ext>
            </p:extLst>
          </p:nvPr>
        </p:nvGraphicFramePr>
        <p:xfrm>
          <a:off x="254976" y="365760"/>
          <a:ext cx="11937023" cy="2468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937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en-US" dirty="0"/>
                        <a:t>Page cache </a:t>
                      </a:r>
                      <a:r>
                        <a:rPr lang="ru-RU" dirty="0"/>
                        <a:t>и отложенная</a:t>
                      </a:r>
                      <a:r>
                        <a:rPr lang="ru-RU" baseline="0" dirty="0"/>
                        <a:t> запись </a:t>
                      </a:r>
                      <a:r>
                        <a:rPr lang="en-US" baseline="0" dirty="0"/>
                        <a:t>(</a:t>
                      </a:r>
                      <a:r>
                        <a:rPr lang="en-US" baseline="0" dirty="0" err="1"/>
                        <a:t>writeback</a:t>
                      </a:r>
                      <a:r>
                        <a:rPr lang="en-US" baseline="0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r>
                        <a:rPr lang="ru-RU" baseline="0" dirty="0"/>
                        <a:t>Аналогичные проблемы с записью есть и в </a:t>
                      </a:r>
                      <a:r>
                        <a:rPr lang="en-US" baseline="0" dirty="0"/>
                        <a:t>POSIX API:</a:t>
                      </a:r>
                    </a:p>
                    <a:p>
                      <a:endParaRPr lang="en-US" baseline="0" dirty="0"/>
                    </a:p>
                    <a:p>
                      <a:r>
                        <a:rPr lang="en-US" baseline="0" dirty="0" err="1"/>
                        <a:t>int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fd</a:t>
                      </a:r>
                      <a:r>
                        <a:rPr lang="en-US" baseline="0" dirty="0"/>
                        <a:t> = open(“</a:t>
                      </a:r>
                      <a:r>
                        <a:rPr lang="en-US" baseline="0" dirty="0" err="1"/>
                        <a:t>file.txt</a:t>
                      </a:r>
                      <a:r>
                        <a:rPr lang="en-US" baseline="0" dirty="0"/>
                        <a:t>”, O_RDWR);</a:t>
                      </a:r>
                    </a:p>
                    <a:p>
                      <a:r>
                        <a:rPr lang="en-US" baseline="0" dirty="0" err="1"/>
                        <a:t>pwrite</a:t>
                      </a:r>
                      <a:r>
                        <a:rPr lang="en-US" baseline="0" dirty="0"/>
                        <a:t>(</a:t>
                      </a:r>
                      <a:r>
                        <a:rPr lang="en-US" baseline="0" dirty="0" err="1"/>
                        <a:t>fd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buf</a:t>
                      </a:r>
                      <a:r>
                        <a:rPr lang="en-US" baseline="0" dirty="0"/>
                        <a:t>, size, 0);</a:t>
                      </a:r>
                    </a:p>
                    <a:p>
                      <a:r>
                        <a:rPr lang="en-US" baseline="0" dirty="0" err="1"/>
                        <a:t>fsync</a:t>
                      </a:r>
                      <a:r>
                        <a:rPr lang="en-US" baseline="0" dirty="0"/>
                        <a:t>(</a:t>
                      </a:r>
                      <a:r>
                        <a:rPr lang="en-US" baseline="0" dirty="0" err="1"/>
                        <a:t>fd</a:t>
                      </a:r>
                      <a:r>
                        <a:rPr lang="en-US" baseline="0" dirty="0"/>
                        <a:t>);</a:t>
                      </a:r>
                    </a:p>
                    <a:p>
                      <a:r>
                        <a:rPr lang="en-US" baseline="0" dirty="0"/>
                        <a:t>close(</a:t>
                      </a:r>
                      <a:r>
                        <a:rPr lang="en-US" baseline="0" dirty="0" err="1"/>
                        <a:t>fd</a:t>
                      </a:r>
                      <a:r>
                        <a:rPr lang="en-US" baseline="0" dirty="0" smtClean="0"/>
                        <a:t>);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829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919918"/>
              </p:ext>
            </p:extLst>
          </p:nvPr>
        </p:nvGraphicFramePr>
        <p:xfrm>
          <a:off x="272562" y="365760"/>
          <a:ext cx="11919438" cy="3566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919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en-US" dirty="0"/>
                        <a:t>Page cache </a:t>
                      </a:r>
                      <a:r>
                        <a:rPr lang="ru-RU" dirty="0"/>
                        <a:t>и отложенная</a:t>
                      </a:r>
                      <a:r>
                        <a:rPr lang="ru-RU" baseline="0" dirty="0"/>
                        <a:t> запись </a:t>
                      </a:r>
                      <a:r>
                        <a:rPr lang="en-US" baseline="0" dirty="0"/>
                        <a:t>(</a:t>
                      </a:r>
                      <a:r>
                        <a:rPr lang="en-US" baseline="0" dirty="0" err="1"/>
                        <a:t>writeback</a:t>
                      </a:r>
                      <a:r>
                        <a:rPr lang="en-US" baseline="0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r>
                        <a:rPr lang="ru-RU" baseline="0" dirty="0"/>
                        <a:t>Аналогичные проблемы с записью есть и в </a:t>
                      </a:r>
                      <a:r>
                        <a:rPr lang="en-US" baseline="0" dirty="0"/>
                        <a:t>POSIX API:</a:t>
                      </a:r>
                    </a:p>
                    <a:p>
                      <a:endParaRPr lang="en-US" baseline="0" dirty="0"/>
                    </a:p>
                    <a:p>
                      <a:r>
                        <a:rPr lang="en-US" baseline="0" dirty="0" err="1"/>
                        <a:t>int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fd</a:t>
                      </a:r>
                      <a:r>
                        <a:rPr lang="en-US" baseline="0" dirty="0"/>
                        <a:t> = open(“</a:t>
                      </a:r>
                      <a:r>
                        <a:rPr lang="en-US" baseline="0" dirty="0" err="1"/>
                        <a:t>file.txt</a:t>
                      </a:r>
                      <a:r>
                        <a:rPr lang="en-US" baseline="0" dirty="0"/>
                        <a:t>”, O_RDWR);</a:t>
                      </a:r>
                    </a:p>
                    <a:p>
                      <a:r>
                        <a:rPr lang="en-US" baseline="0" dirty="0" err="1"/>
                        <a:t>pwrite</a:t>
                      </a:r>
                      <a:r>
                        <a:rPr lang="en-US" baseline="0" dirty="0"/>
                        <a:t>(</a:t>
                      </a:r>
                      <a:r>
                        <a:rPr lang="en-US" baseline="0" dirty="0" err="1"/>
                        <a:t>fd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buf</a:t>
                      </a:r>
                      <a:r>
                        <a:rPr lang="en-US" baseline="0" dirty="0"/>
                        <a:t>, size, 0);</a:t>
                      </a:r>
                    </a:p>
                    <a:p>
                      <a:r>
                        <a:rPr lang="en-US" baseline="0" dirty="0" err="1"/>
                        <a:t>fsync</a:t>
                      </a:r>
                      <a:r>
                        <a:rPr lang="en-US" baseline="0" dirty="0"/>
                        <a:t>(</a:t>
                      </a:r>
                      <a:r>
                        <a:rPr lang="en-US" baseline="0" dirty="0" err="1"/>
                        <a:t>fd</a:t>
                      </a:r>
                      <a:r>
                        <a:rPr lang="en-US" baseline="0" dirty="0"/>
                        <a:t>);</a:t>
                      </a:r>
                    </a:p>
                    <a:p>
                      <a:r>
                        <a:rPr lang="en-US" baseline="0" dirty="0"/>
                        <a:t>close(</a:t>
                      </a:r>
                      <a:r>
                        <a:rPr lang="en-US" baseline="0" dirty="0" err="1"/>
                        <a:t>fd</a:t>
                      </a:r>
                      <a:r>
                        <a:rPr lang="en-US" baseline="0" dirty="0"/>
                        <a:t>);</a:t>
                      </a:r>
                    </a:p>
                    <a:p>
                      <a:endParaRPr lang="en-US" baseline="0" dirty="0"/>
                    </a:p>
                    <a:p>
                      <a:r>
                        <a:rPr lang="ru-RU" baseline="0" dirty="0"/>
                        <a:t>Вызов </a:t>
                      </a:r>
                      <a:r>
                        <a:rPr lang="en-US" baseline="0" dirty="0" err="1"/>
                        <a:t>pwrite</a:t>
                      </a:r>
                      <a:r>
                        <a:rPr lang="en-US" baseline="0" dirty="0"/>
                        <a:t>() </a:t>
                      </a:r>
                      <a:r>
                        <a:rPr lang="ru-RU" baseline="0" dirty="0"/>
                        <a:t>не записывает данные в файл, а только помещает их в </a:t>
                      </a:r>
                      <a:r>
                        <a:rPr lang="en-US" baseline="0" dirty="0"/>
                        <a:t>page cache.</a:t>
                      </a:r>
                      <a:endParaRPr lang="ru-RU" baseline="0" dirty="0"/>
                    </a:p>
                    <a:p>
                      <a:r>
                        <a:rPr lang="ru-RU" baseline="0" dirty="0"/>
                        <a:t>Данные будут записаны на диск только после вызова </a:t>
                      </a:r>
                      <a:r>
                        <a:rPr lang="en-US" baseline="0" dirty="0" err="1"/>
                        <a:t>fsync</a:t>
                      </a:r>
                      <a:r>
                        <a:rPr lang="en-US" baseline="0" dirty="0"/>
                        <a:t>() </a:t>
                      </a:r>
                      <a:r>
                        <a:rPr lang="ru-RU" baseline="0" dirty="0"/>
                        <a:t>или когда ОС решит сбросить </a:t>
                      </a:r>
                      <a:r>
                        <a:rPr lang="en-US" baseline="0" dirty="0"/>
                        <a:t>page cache </a:t>
                      </a:r>
                      <a:r>
                        <a:rPr lang="ru-RU" baseline="0" dirty="0"/>
                        <a:t>на диск.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ошибки записи будут возвращены из </a:t>
                      </a:r>
                      <a:r>
                        <a:rPr lang="en-US" baseline="0" dirty="0" err="1"/>
                        <a:t>fsync</a:t>
                      </a:r>
                      <a:r>
                        <a:rPr lang="en-US" baseline="0" dirty="0"/>
                        <a:t>()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/>
                        <a:t>close() </a:t>
                      </a:r>
                      <a:r>
                        <a:rPr lang="ru-RU" baseline="0" dirty="0"/>
                        <a:t>тоже может завершаться с ошибкой.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22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67195"/>
              </p:ext>
            </p:extLst>
          </p:nvPr>
        </p:nvGraphicFramePr>
        <p:xfrm>
          <a:off x="246184" y="365760"/>
          <a:ext cx="11945815" cy="4572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945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en-US" dirty="0"/>
                        <a:t>Page cache </a:t>
                      </a:r>
                      <a:r>
                        <a:rPr lang="ru-RU" dirty="0"/>
                        <a:t>и отложенная</a:t>
                      </a:r>
                      <a:r>
                        <a:rPr lang="ru-RU" baseline="0" dirty="0"/>
                        <a:t> запись </a:t>
                      </a:r>
                      <a:r>
                        <a:rPr lang="en-US" baseline="0" dirty="0"/>
                        <a:t>(</a:t>
                      </a:r>
                      <a:r>
                        <a:rPr lang="en-US" baseline="0" dirty="0" err="1"/>
                        <a:t>writeback</a:t>
                      </a:r>
                      <a:r>
                        <a:rPr lang="en-US" baseline="0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r>
                        <a:rPr lang="en-US" baseline="0" dirty="0" err="1"/>
                        <a:t>fsync</a:t>
                      </a:r>
                      <a:r>
                        <a:rPr lang="en-US" baseline="0" dirty="0"/>
                        <a:t>() </a:t>
                      </a:r>
                      <a:r>
                        <a:rPr lang="ru-RU" baseline="0" dirty="0"/>
                        <a:t>и </a:t>
                      </a:r>
                      <a:r>
                        <a:rPr lang="en-US" baseline="0" dirty="0" err="1"/>
                        <a:t>fdatasync</a:t>
                      </a:r>
                      <a:r>
                        <a:rPr lang="en-US" baseline="0" dirty="0"/>
                        <a:t>()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могут сказать, что записать данные не удалось,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не указывают диапазон страниц, которые не удалось записать.</a:t>
                      </a:r>
                      <a:endParaRPr lang="en-US" baseline="0" dirty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aseline="0" dirty="0"/>
                        <a:t>Как с этим бороться?</a:t>
                      </a:r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34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07474"/>
              </p:ext>
            </p:extLst>
          </p:nvPr>
        </p:nvGraphicFramePr>
        <p:xfrm>
          <a:off x="272562" y="365760"/>
          <a:ext cx="11919438" cy="4572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919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en-US" dirty="0"/>
                        <a:t>Page cache </a:t>
                      </a:r>
                      <a:r>
                        <a:rPr lang="ru-RU" dirty="0"/>
                        <a:t>и отложенная</a:t>
                      </a:r>
                      <a:r>
                        <a:rPr lang="ru-RU" baseline="0" dirty="0"/>
                        <a:t> запись </a:t>
                      </a:r>
                      <a:r>
                        <a:rPr lang="en-US" baseline="0" dirty="0"/>
                        <a:t>(</a:t>
                      </a:r>
                      <a:r>
                        <a:rPr lang="en-US" baseline="0" dirty="0" err="1"/>
                        <a:t>writeback</a:t>
                      </a:r>
                      <a:r>
                        <a:rPr lang="en-US" baseline="0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r>
                        <a:rPr lang="en-US" baseline="0" dirty="0" err="1"/>
                        <a:t>fsync</a:t>
                      </a:r>
                      <a:r>
                        <a:rPr lang="en-US" baseline="0" dirty="0"/>
                        <a:t>() </a:t>
                      </a:r>
                      <a:r>
                        <a:rPr lang="ru-RU" baseline="0" dirty="0"/>
                        <a:t>и </a:t>
                      </a:r>
                      <a:r>
                        <a:rPr lang="en-US" baseline="0" dirty="0" err="1"/>
                        <a:t>fdatasync</a:t>
                      </a:r>
                      <a:r>
                        <a:rPr lang="en-US" baseline="0" dirty="0"/>
                        <a:t>()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могут сказать, что записать данные не удалось,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не указывают диапазон страниц, которые не удалось записать.</a:t>
                      </a:r>
                      <a:endParaRPr lang="en-US" baseline="0" dirty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aseline="0" dirty="0"/>
                        <a:t>Как с этим бороться?</a:t>
                      </a:r>
                    </a:p>
                    <a:p>
                      <a:pPr marL="0" indent="0">
                        <a:buFont typeface="Arial" charset="0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aseline="0" dirty="0"/>
                        <a:t>Упорядочивать записи в файл: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записать новые данные,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err="1"/>
                        <a:t>fsync</a:t>
                      </a:r>
                      <a:r>
                        <a:rPr lang="en-US" baseline="0" dirty="0"/>
                        <a:t>(),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записать заголовок, который ссылается на новые данные,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err="1"/>
                        <a:t>fsync</a:t>
                      </a:r>
                      <a:r>
                        <a:rPr lang="en-US" baseline="0" dirty="0"/>
                        <a:t>().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81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506194"/>
              </p:ext>
            </p:extLst>
          </p:nvPr>
        </p:nvGraphicFramePr>
        <p:xfrm>
          <a:off x="246184" y="365760"/>
          <a:ext cx="11945815" cy="4572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945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en-US" dirty="0"/>
                        <a:t>Page cache </a:t>
                      </a:r>
                      <a:r>
                        <a:rPr lang="ru-RU" dirty="0"/>
                        <a:t>и отложенная</a:t>
                      </a:r>
                      <a:r>
                        <a:rPr lang="ru-RU" baseline="0" dirty="0"/>
                        <a:t> запись </a:t>
                      </a:r>
                      <a:r>
                        <a:rPr lang="en-US" baseline="0" dirty="0"/>
                        <a:t>(</a:t>
                      </a:r>
                      <a:r>
                        <a:rPr lang="en-US" baseline="0" dirty="0" err="1"/>
                        <a:t>writeback</a:t>
                      </a:r>
                      <a:r>
                        <a:rPr lang="en-US" baseline="0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r>
                        <a:rPr lang="en-US" baseline="0" dirty="0" err="1"/>
                        <a:t>fsync</a:t>
                      </a:r>
                      <a:r>
                        <a:rPr lang="en-US" baseline="0" dirty="0"/>
                        <a:t>() </a:t>
                      </a:r>
                      <a:r>
                        <a:rPr lang="ru-RU" baseline="0" dirty="0"/>
                        <a:t>и </a:t>
                      </a:r>
                      <a:r>
                        <a:rPr lang="en-US" baseline="0" dirty="0" err="1"/>
                        <a:t>fdatasync</a:t>
                      </a:r>
                      <a:r>
                        <a:rPr lang="en-US" baseline="0" dirty="0"/>
                        <a:t>()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могут сказать, что записать данные не удалось,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не указывают диапазон страниц, которые не удалось записать.</a:t>
                      </a:r>
                      <a:endParaRPr lang="en-US" baseline="0" dirty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aseline="0" dirty="0"/>
                        <a:t>Как с этим бороться?</a:t>
                      </a:r>
                    </a:p>
                    <a:p>
                      <a:pPr marL="0" indent="0">
                        <a:buFont typeface="Arial" charset="0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aseline="0" dirty="0"/>
                        <a:t>Упорядочивать записи в файл: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записать новые данные,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err="1"/>
                        <a:t>fsync</a:t>
                      </a:r>
                      <a:r>
                        <a:rPr lang="en-US" baseline="0" dirty="0"/>
                        <a:t>(),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записать заголовок, который ссылается на новые данные,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err="1"/>
                        <a:t>fsync</a:t>
                      </a:r>
                      <a:r>
                        <a:rPr lang="en-US" baseline="0" dirty="0"/>
                        <a:t>().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Как быть с перезаписями?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/>
                        <a:t>append-only files (</a:t>
                      </a:r>
                      <a:r>
                        <a:rPr lang="ru-RU" baseline="0" dirty="0"/>
                        <a:t>только </a:t>
                      </a:r>
                      <a:r>
                        <a:rPr lang="en-US" baseline="0" dirty="0"/>
                        <a:t>append </a:t>
                      </a:r>
                      <a:r>
                        <a:rPr lang="ru-RU" baseline="0" dirty="0"/>
                        <a:t>и </a:t>
                      </a:r>
                      <a:r>
                        <a:rPr lang="en-US" baseline="0" dirty="0"/>
                        <a:t>punch holes),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следить за использованием областей и перезаписывать только те, которые не используются.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1449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920770"/>
              </p:ext>
            </p:extLst>
          </p:nvPr>
        </p:nvGraphicFramePr>
        <p:xfrm>
          <a:off x="272562" y="365761"/>
          <a:ext cx="11919438" cy="476978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959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9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621">
                <a:tc>
                  <a:txBody>
                    <a:bodyPr/>
                    <a:lstStyle/>
                    <a:p>
                      <a:r>
                        <a:rPr lang="en-US" dirty="0"/>
                        <a:t>POSIX API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 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621">
                <a:tc>
                  <a:txBody>
                    <a:bodyPr/>
                    <a:lstStyle/>
                    <a:p>
                      <a:r>
                        <a:rPr lang="en-US" dirty="0"/>
                        <a:t>open(</a:t>
                      </a:r>
                      <a:r>
                        <a:rPr lang="en-US" dirty="0" err="1"/>
                        <a:t>const</a:t>
                      </a:r>
                      <a:r>
                        <a:rPr lang="en-US" dirty="0"/>
                        <a:t> char *path, </a:t>
                      </a:r>
                      <a:r>
                        <a:rPr lang="en-US" dirty="0" err="1"/>
                        <a:t>int</a:t>
                      </a:r>
                      <a:r>
                        <a:rPr lang="en-US" baseline="0" dirty="0"/>
                        <a:t> mode, </a:t>
                      </a:r>
                      <a:r>
                        <a:rPr lang="en-US" baseline="0" dirty="0" err="1"/>
                        <a:t>int</a:t>
                      </a:r>
                      <a:r>
                        <a:rPr lang="en-US" baseline="0" dirty="0"/>
                        <a:t> flags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HANDLE WINAPI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CreateFile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LPCTSTR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lpFileName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DWORD  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dwDesiredAccess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DWORD  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dwShareMode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In_opt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 LPSECURITY_ATTRIBUTES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lpSecurityAttributes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DWORD  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dwCreationDisposition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DWORD  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dwFlagsAndAttributes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In_opt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 HANDLE  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hTemplateFile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);</a:t>
                      </a:r>
                      <a:endParaRPr lang="ru-RU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621">
                <a:tc>
                  <a:txBody>
                    <a:bodyPr/>
                    <a:lstStyle/>
                    <a:p>
                      <a:r>
                        <a:rPr lang="en-US" dirty="0"/>
                        <a:t>read(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, void *</a:t>
                      </a:r>
                      <a:r>
                        <a:rPr lang="en-US" dirty="0" err="1"/>
                        <a:t>buf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size_t</a:t>
                      </a:r>
                      <a:r>
                        <a:rPr lang="en-US" dirty="0"/>
                        <a:t> count)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 WINAPI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ReadFile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    HANDLE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hFile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_Out_          LPVOID 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lpBuffer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     DWORD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nNumberOfBytesToRead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Out_opt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   LPDWORD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lpNumberOfBytesRead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Inout_opt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 LPOVERLAPPED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lpOverlapped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);</a:t>
                      </a:r>
                      <a:endParaRPr lang="ru-RU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621">
                <a:tc>
                  <a:txBody>
                    <a:bodyPr/>
                    <a:lstStyle/>
                    <a:p>
                      <a:r>
                        <a:rPr lang="en-US" dirty="0"/>
                        <a:t>write(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const</a:t>
                      </a:r>
                      <a:r>
                        <a:rPr lang="en-US" baseline="0" dirty="0"/>
                        <a:t> void *</a:t>
                      </a:r>
                      <a:r>
                        <a:rPr lang="en-US" baseline="0" dirty="0" err="1"/>
                        <a:t>buf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size_t</a:t>
                      </a:r>
                      <a:r>
                        <a:rPr lang="en-US" baseline="0" dirty="0"/>
                        <a:t> count)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 WINAPI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WriteFile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     HANDLE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hFile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     LPCVOID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lpBuffer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     DWORD 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nNumberOfBytesToWrite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Out_opt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   LPDWORD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lpNumberOfBytesWritten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Inout_opt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 LPOVERLAPPED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lpOverlapped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);</a:t>
                      </a:r>
                      <a:endParaRPr lang="ru-RU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621">
                <a:tc>
                  <a:txBody>
                    <a:bodyPr/>
                    <a:lstStyle/>
                    <a:p>
                      <a:r>
                        <a:rPr lang="en-US" dirty="0"/>
                        <a:t>close(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 WINAPI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CloseHandle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HANDLE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hObject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);</a:t>
                      </a:r>
                      <a:endParaRPr lang="ru-RU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622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657325"/>
              </p:ext>
            </p:extLst>
          </p:nvPr>
        </p:nvGraphicFramePr>
        <p:xfrm>
          <a:off x="263768" y="365761"/>
          <a:ext cx="11928232" cy="489170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964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4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621">
                <a:tc>
                  <a:txBody>
                    <a:bodyPr/>
                    <a:lstStyle/>
                    <a:p>
                      <a:r>
                        <a:rPr lang="en-US" dirty="0"/>
                        <a:t>POSIX API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 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621">
                <a:tc>
                  <a:txBody>
                    <a:bodyPr/>
                    <a:lstStyle/>
                    <a:p>
                      <a:r>
                        <a:rPr lang="en-US" dirty="0"/>
                        <a:t>open(</a:t>
                      </a:r>
                      <a:r>
                        <a:rPr lang="en-US" dirty="0" err="1"/>
                        <a:t>const</a:t>
                      </a:r>
                      <a:r>
                        <a:rPr lang="en-US" dirty="0"/>
                        <a:t> char *path, </a:t>
                      </a:r>
                      <a:r>
                        <a:rPr lang="en-US" dirty="0" err="1"/>
                        <a:t>int</a:t>
                      </a:r>
                      <a:r>
                        <a:rPr lang="en-US" baseline="0" dirty="0"/>
                        <a:t> mode, </a:t>
                      </a:r>
                      <a:r>
                        <a:rPr lang="en-US" baseline="0" dirty="0" err="1"/>
                        <a:t>int</a:t>
                      </a:r>
                      <a:r>
                        <a:rPr lang="en-US" baseline="0" dirty="0"/>
                        <a:t> flags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HANDLE WINAPI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CreateFile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LPCTSTR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lpFileName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DWORD  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dwDesiredAccess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DWORD  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dwShareMode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In_opt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 LPSECURITY_ATTRIBUTES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lpSecurityAttributes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DWORD  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dwCreationDisposition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DWORD  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dwFlagsAndAttributes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In_opt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 HANDLE  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hTemplateFile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);</a:t>
                      </a:r>
                      <a:endParaRPr lang="ru-RU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621">
                <a:tc>
                  <a:txBody>
                    <a:bodyPr/>
                    <a:lstStyle/>
                    <a:p>
                      <a:r>
                        <a:rPr lang="en-US" dirty="0"/>
                        <a:t>read(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, void *</a:t>
                      </a:r>
                      <a:r>
                        <a:rPr lang="en-US" dirty="0" err="1"/>
                        <a:t>buf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size_t</a:t>
                      </a:r>
                      <a:r>
                        <a:rPr lang="en-US" dirty="0"/>
                        <a:t> count)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 WINAPI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ReadFile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    HANDLE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hFile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_Out_          LPVOID 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lpBuffer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     DWORD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nNumberOfBytesToRead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Out_opt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   LPDWORD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lpNumberOfBytesRead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Inout_opt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 LPOVERLAPPED 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lpOverlapped</a:t>
                      </a:r>
                      <a:endParaRPr lang="en-US" sz="14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);</a:t>
                      </a:r>
                      <a:endParaRPr lang="ru-RU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621">
                <a:tc>
                  <a:txBody>
                    <a:bodyPr/>
                    <a:lstStyle/>
                    <a:p>
                      <a:r>
                        <a:rPr lang="en-US" dirty="0"/>
                        <a:t>write(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const</a:t>
                      </a:r>
                      <a:r>
                        <a:rPr lang="en-US" baseline="0" dirty="0"/>
                        <a:t> void *</a:t>
                      </a:r>
                      <a:r>
                        <a:rPr lang="en-US" baseline="0" dirty="0" err="1"/>
                        <a:t>buf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size_t</a:t>
                      </a:r>
                      <a:r>
                        <a:rPr lang="en-US" baseline="0" dirty="0"/>
                        <a:t> count)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 WINAPI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WriteFile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     HANDLE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hFile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     LPCVOID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lpBuffer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     DWORD 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nNumberOfBytesToWrite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Out_opt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   LPDWORD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lpNumberOfBytesWritten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Inout_opt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 LPOVERLAPPED 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lpOverlapped</a:t>
                      </a:r>
                      <a:endParaRPr lang="en-US" sz="14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);</a:t>
                      </a:r>
                      <a:endParaRPr lang="ru-RU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621">
                <a:tc>
                  <a:txBody>
                    <a:bodyPr/>
                    <a:lstStyle/>
                    <a:p>
                      <a:r>
                        <a:rPr lang="en-US" dirty="0"/>
                        <a:t>close(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 WINAPI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CloseHandle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HANDLE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hObject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);</a:t>
                      </a:r>
                      <a:endParaRPr lang="ru-RU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606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663209"/>
              </p:ext>
            </p:extLst>
          </p:nvPr>
        </p:nvGraphicFramePr>
        <p:xfrm>
          <a:off x="254977" y="365760"/>
          <a:ext cx="11937022" cy="603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937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796">
                <a:tc>
                  <a:txBody>
                    <a:bodyPr/>
                    <a:lstStyle/>
                    <a:p>
                      <a:r>
                        <a:rPr lang="ru-RU" dirty="0"/>
                        <a:t>Виртуальные </a:t>
                      </a:r>
                      <a:r>
                        <a:rPr lang="en-US" dirty="0"/>
                        <a:t>FS </a:t>
                      </a:r>
                      <a:r>
                        <a:rPr lang="ru-RU" dirty="0"/>
                        <a:t>в </a:t>
                      </a:r>
                      <a:r>
                        <a:rPr lang="en-US" dirty="0"/>
                        <a:t>Linux:</a:t>
                      </a:r>
                      <a:r>
                        <a:rPr lang="ru-RU" dirty="0"/>
                        <a:t> </a:t>
                      </a:r>
                      <a:r>
                        <a:rPr lang="en-US" dirty="0" err="1"/>
                        <a:t>procfs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796">
                <a:tc>
                  <a:txBody>
                    <a:bodyPr/>
                    <a:lstStyle/>
                    <a:p>
                      <a:r>
                        <a:rPr lang="ru-RU" dirty="0"/>
                        <a:t>В </a:t>
                      </a:r>
                      <a:r>
                        <a:rPr lang="en-US" dirty="0"/>
                        <a:t>Linux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есть файловая система, каталоги в корне которой соответствуют исполняющимся процессам, а файлы внутри каждого каталога описывают состояние процесса.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796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dirty="0"/>
                        <a:t>Домашнее задание: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dirty="0"/>
                        <a:t>man</a:t>
                      </a:r>
                      <a:r>
                        <a:rPr lang="en-US" baseline="0" dirty="0"/>
                        <a:t> 5 proc,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ru-RU" baseline="0" dirty="0"/>
                        <a:t>что находится в файле </a:t>
                      </a:r>
                      <a:r>
                        <a:rPr lang="en-US" baseline="0" dirty="0"/>
                        <a:t>/proc/PID/</a:t>
                      </a:r>
                      <a:r>
                        <a:rPr lang="en-US" baseline="0" dirty="0" err="1"/>
                        <a:t>auxv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и как выглядит стек процесса сразу после </a:t>
                      </a:r>
                      <a:r>
                        <a:rPr lang="en-US" baseline="0" dirty="0" err="1"/>
                        <a:t>execve</a:t>
                      </a:r>
                      <a:r>
                        <a:rPr lang="en-US" baseline="0" dirty="0"/>
                        <a:t>()?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ru-RU" baseline="0" dirty="0"/>
                        <a:t>напишите программу, которая спрячет первый аргумент командной строки из </a:t>
                      </a:r>
                      <a:r>
                        <a:rPr lang="en-US" baseline="0" dirty="0"/>
                        <a:t>/proc/PID/</a:t>
                      </a:r>
                      <a:r>
                        <a:rPr lang="en-US" baseline="0" dirty="0" err="1"/>
                        <a:t>cmdline</a:t>
                      </a:r>
                      <a:r>
                        <a:rPr lang="en-US" baseline="0" dirty="0"/>
                        <a:t> (</a:t>
                      </a:r>
                      <a:r>
                        <a:rPr lang="ru-RU" baseline="0" dirty="0"/>
                        <a:t>подсказка: </a:t>
                      </a:r>
                      <a:r>
                        <a:rPr lang="en-US" baseline="0" dirty="0"/>
                        <a:t>man </a:t>
                      </a:r>
                      <a:r>
                        <a:rPr lang="en-US" baseline="0" dirty="0" err="1"/>
                        <a:t>prctl</a:t>
                      </a:r>
                      <a:r>
                        <a:rPr lang="en-US" baseline="0" dirty="0"/>
                        <a:t> + </a:t>
                      </a:r>
                      <a:r>
                        <a:rPr lang="ru-RU" baseline="0" dirty="0"/>
                        <a:t>операция </a:t>
                      </a:r>
                      <a:r>
                        <a:rPr lang="en-US" baseline="0" dirty="0"/>
                        <a:t>PR_SET_MM),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ru-RU" dirty="0"/>
                        <a:t>напишите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аналоги</a:t>
                      </a:r>
                      <a:endParaRPr lang="en-US" baseline="0" dirty="0"/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baseline="0" dirty="0" err="1"/>
                        <a:t>ps</a:t>
                      </a:r>
                      <a:endParaRPr lang="en-US" baseline="0" dirty="0"/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baseline="0" dirty="0" err="1"/>
                        <a:t>lsof</a:t>
                      </a: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959290" y="1335224"/>
            <a:ext cx="827341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ea typeface="Menlo" charset="0"/>
                <a:cs typeface="Courier New" panose="02070309020205020404" pitchFamily="49" charset="0"/>
              </a:rPr>
              <a:t>artem@dev</a:t>
            </a:r>
            <a:r>
              <a:rPr lang="en-US" dirty="0">
                <a:latin typeface="Courier New" panose="02070309020205020404" pitchFamily="49" charset="0"/>
                <a:ea typeface="Menlo" charset="0"/>
                <a:cs typeface="Courier New" panose="02070309020205020404" pitchFamily="49" charset="0"/>
              </a:rPr>
              <a:t>:~$ ls -</a:t>
            </a:r>
            <a:r>
              <a:rPr lang="en-US" dirty="0" err="1">
                <a:latin typeface="Courier New" panose="02070309020205020404" pitchFamily="49" charset="0"/>
                <a:ea typeface="Menlo" charset="0"/>
                <a:cs typeface="Courier New" panose="02070309020205020404" pitchFamily="49" charset="0"/>
              </a:rPr>
              <a:t>lh</a:t>
            </a:r>
            <a:r>
              <a:rPr lang="en-US" dirty="0">
                <a:latin typeface="Courier New" panose="02070309020205020404" pitchFamily="49" charset="0"/>
                <a:ea typeface="Menlo" charset="0"/>
                <a:cs typeface="Courier New" panose="02070309020205020404" pitchFamily="49" charset="0"/>
              </a:rPr>
              <a:t> /proc/self/</a:t>
            </a:r>
          </a:p>
          <a:p>
            <a:r>
              <a:rPr lang="en-US" dirty="0">
                <a:latin typeface="Courier New" panose="02070309020205020404" pitchFamily="49" charset="0"/>
                <a:ea typeface="Menlo" charset="0"/>
                <a:cs typeface="Courier New" panose="02070309020205020404" pitchFamily="49" charset="0"/>
              </a:rPr>
              <a:t>total 0</a:t>
            </a:r>
          </a:p>
          <a:p>
            <a:endParaRPr lang="en-US" dirty="0">
              <a:latin typeface="Courier New" panose="02070309020205020404" pitchFamily="49" charset="0"/>
              <a:ea typeface="Menlo" charset="0"/>
              <a:cs typeface="Courier New" panose="02070309020205020404" pitchFamily="49" charset="0"/>
            </a:endParaRPr>
          </a:p>
          <a:p>
            <a:r>
              <a:rPr lang="mr-IN" dirty="0">
                <a:latin typeface="Courier New" panose="02070309020205020404" pitchFamily="49" charset="0"/>
                <a:ea typeface="Menlo" charset="0"/>
                <a:cs typeface="Menlo" charset="0"/>
              </a:rPr>
              <a:t>-r--r--</a:t>
            </a:r>
            <a:r>
              <a:rPr lang="mr-IN" dirty="0" smtClean="0">
                <a:latin typeface="Courier New" panose="02070309020205020404" pitchFamily="49" charset="0"/>
                <a:ea typeface="Menlo" charset="0"/>
                <a:cs typeface="Menlo" charset="0"/>
              </a:rPr>
              <a:t>r</a:t>
            </a:r>
            <a:r>
              <a:rPr lang="en-US" dirty="0" smtClean="0">
                <a:latin typeface="Courier New" panose="02070309020205020404" pitchFamily="49" charset="0"/>
                <a:ea typeface="Menlo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ea typeface="Menlo" charset="0"/>
                <a:cs typeface="Courier New" panose="02070309020205020404" pitchFamily="49" charset="0"/>
              </a:rPr>
              <a:t>-</a:t>
            </a:r>
            <a:r>
              <a:rPr lang="mr-IN" dirty="0" smtClean="0">
                <a:latin typeface="Courier New" panose="02070309020205020404" pitchFamily="49" charset="0"/>
                <a:ea typeface="Menlo" charset="0"/>
                <a:cs typeface="Menlo" charset="0"/>
              </a:rPr>
              <a:t> 1 artem </a:t>
            </a:r>
            <a:r>
              <a:rPr lang="mr-IN" dirty="0">
                <a:latin typeface="Courier New" panose="02070309020205020404" pitchFamily="49" charset="0"/>
                <a:ea typeface="Menlo" charset="0"/>
                <a:cs typeface="Menlo" charset="0"/>
              </a:rPr>
              <a:t>artem 0 </a:t>
            </a:r>
            <a:r>
              <a:rPr lang="mr-IN" dirty="0" smtClean="0">
                <a:latin typeface="Courier New" panose="02070309020205020404" pitchFamily="49" charset="0"/>
                <a:ea typeface="Menlo" charset="0"/>
                <a:cs typeface="Menlo" charset="0"/>
              </a:rPr>
              <a:t>Oct</a:t>
            </a:r>
            <a:r>
              <a:rPr lang="mr-IN" dirty="0">
                <a:latin typeface="Courier New" panose="02070309020205020404" pitchFamily="49" charset="0"/>
                <a:ea typeface="Menlo" charset="0"/>
                <a:cs typeface="Menlo" charset="0"/>
              </a:rPr>
              <a:t>  2 10:08 cmdline</a:t>
            </a:r>
          </a:p>
          <a:p>
            <a:r>
              <a:rPr lang="en-US" dirty="0" err="1">
                <a:latin typeface="Courier New" panose="02070309020205020404" pitchFamily="49" charset="0"/>
                <a:ea typeface="Menlo" charset="0"/>
                <a:cs typeface="Courier New" panose="02070309020205020404" pitchFamily="49" charset="0"/>
              </a:rPr>
              <a:t>lrwxrwxrwx</a:t>
            </a:r>
            <a:r>
              <a:rPr lang="en-US" dirty="0">
                <a:latin typeface="Courier New" panose="02070309020205020404" pitchFamily="49" charset="0"/>
                <a:ea typeface="Menlo" charset="0"/>
                <a:cs typeface="Courier New" panose="02070309020205020404" pitchFamily="49" charset="0"/>
              </a:rPr>
              <a:t> 1 </a:t>
            </a:r>
            <a:r>
              <a:rPr lang="en-US" dirty="0" err="1">
                <a:latin typeface="Courier New" panose="02070309020205020404" pitchFamily="49" charset="0"/>
                <a:ea typeface="Menlo" charset="0"/>
                <a:cs typeface="Courier New" panose="02070309020205020404" pitchFamily="49" charset="0"/>
              </a:rPr>
              <a:t>artem</a:t>
            </a:r>
            <a:r>
              <a:rPr lang="en-US" dirty="0">
                <a:latin typeface="Courier New" panose="02070309020205020404" pitchFamily="49" charset="0"/>
                <a:ea typeface="Menlo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ea typeface="Menlo" charset="0"/>
                <a:cs typeface="Courier New" panose="02070309020205020404" pitchFamily="49" charset="0"/>
              </a:rPr>
              <a:t>artem</a:t>
            </a:r>
            <a:r>
              <a:rPr lang="en-US" dirty="0">
                <a:latin typeface="Courier New" panose="02070309020205020404" pitchFamily="49" charset="0"/>
                <a:ea typeface="Menlo" charset="0"/>
                <a:cs typeface="Courier New" panose="02070309020205020404" pitchFamily="49" charset="0"/>
              </a:rPr>
              <a:t> 0 Oct  2 10:08 </a:t>
            </a:r>
            <a:r>
              <a:rPr lang="en-US" dirty="0" err="1">
                <a:latin typeface="Courier New" panose="02070309020205020404" pitchFamily="49" charset="0"/>
                <a:ea typeface="Menlo" charset="0"/>
                <a:cs typeface="Courier New" panose="02070309020205020404" pitchFamily="49" charset="0"/>
              </a:rPr>
              <a:t>cwd</a:t>
            </a:r>
            <a:r>
              <a:rPr lang="en-US" dirty="0">
                <a:latin typeface="Courier New" panose="02070309020205020404" pitchFamily="49" charset="0"/>
                <a:ea typeface="Menlo" charset="0"/>
                <a:cs typeface="Courier New" panose="02070309020205020404" pitchFamily="49" charset="0"/>
              </a:rPr>
              <a:t> -&gt; /home/</a:t>
            </a:r>
            <a:r>
              <a:rPr lang="en-US" dirty="0" err="1">
                <a:latin typeface="Courier New" panose="02070309020205020404" pitchFamily="49" charset="0"/>
                <a:ea typeface="Menlo" charset="0"/>
                <a:cs typeface="Courier New" panose="02070309020205020404" pitchFamily="49" charset="0"/>
              </a:rPr>
              <a:t>artem</a:t>
            </a:r>
            <a:endParaRPr lang="en-US" dirty="0">
              <a:latin typeface="Courier New" panose="02070309020205020404" pitchFamily="49" charset="0"/>
              <a:ea typeface="Menlo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ea typeface="Menlo" charset="0"/>
                <a:cs typeface="Courier New" panose="02070309020205020404" pitchFamily="49" charset="0"/>
              </a:rPr>
              <a:t>lrwxrwxrwx</a:t>
            </a:r>
            <a:r>
              <a:rPr lang="en-US" dirty="0">
                <a:latin typeface="Courier New" panose="02070309020205020404" pitchFamily="49" charset="0"/>
                <a:ea typeface="Menlo" charset="0"/>
                <a:cs typeface="Courier New" panose="02070309020205020404" pitchFamily="49" charset="0"/>
              </a:rPr>
              <a:t> 1 </a:t>
            </a:r>
            <a:r>
              <a:rPr lang="en-US" dirty="0" err="1">
                <a:latin typeface="Courier New" panose="02070309020205020404" pitchFamily="49" charset="0"/>
                <a:ea typeface="Menlo" charset="0"/>
                <a:cs typeface="Courier New" panose="02070309020205020404" pitchFamily="49" charset="0"/>
              </a:rPr>
              <a:t>artem</a:t>
            </a:r>
            <a:r>
              <a:rPr lang="en-US" dirty="0">
                <a:latin typeface="Courier New" panose="02070309020205020404" pitchFamily="49" charset="0"/>
                <a:ea typeface="Menlo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ea typeface="Menlo" charset="0"/>
                <a:cs typeface="Courier New" panose="02070309020205020404" pitchFamily="49" charset="0"/>
              </a:rPr>
              <a:t>artem</a:t>
            </a:r>
            <a:r>
              <a:rPr lang="en-US" dirty="0">
                <a:latin typeface="Courier New" panose="02070309020205020404" pitchFamily="49" charset="0"/>
                <a:ea typeface="Menlo" charset="0"/>
                <a:cs typeface="Courier New" panose="02070309020205020404" pitchFamily="49" charset="0"/>
              </a:rPr>
              <a:t> 0 Oct  2 10:08 exe -&gt; /bin/ls</a:t>
            </a:r>
          </a:p>
          <a:p>
            <a:r>
              <a:rPr lang="en-US" dirty="0" err="1">
                <a:latin typeface="Courier New" panose="02070309020205020404" pitchFamily="49" charset="0"/>
                <a:ea typeface="Menlo" charset="0"/>
                <a:cs typeface="Courier New" panose="02070309020205020404" pitchFamily="49" charset="0"/>
              </a:rPr>
              <a:t>dr</a:t>
            </a:r>
            <a:r>
              <a:rPr lang="en-US" dirty="0">
                <a:latin typeface="Courier New" panose="02070309020205020404" pitchFamily="49" charset="0"/>
                <a:ea typeface="Menlo" charset="0"/>
                <a:cs typeface="Courier New" panose="02070309020205020404" pitchFamily="49" charset="0"/>
              </a:rPr>
              <a:t>-x------ 2 </a:t>
            </a:r>
            <a:r>
              <a:rPr lang="en-US" dirty="0" err="1">
                <a:latin typeface="Courier New" panose="02070309020205020404" pitchFamily="49" charset="0"/>
                <a:ea typeface="Menlo" charset="0"/>
                <a:cs typeface="Courier New" panose="02070309020205020404" pitchFamily="49" charset="0"/>
              </a:rPr>
              <a:t>artem</a:t>
            </a:r>
            <a:r>
              <a:rPr lang="en-US" dirty="0">
                <a:latin typeface="Courier New" panose="02070309020205020404" pitchFamily="49" charset="0"/>
                <a:ea typeface="Menlo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ea typeface="Menlo" charset="0"/>
                <a:cs typeface="Courier New" panose="02070309020205020404" pitchFamily="49" charset="0"/>
              </a:rPr>
              <a:t>artem</a:t>
            </a:r>
            <a:r>
              <a:rPr lang="en-US" dirty="0">
                <a:latin typeface="Courier New" panose="02070309020205020404" pitchFamily="49" charset="0"/>
                <a:ea typeface="Menlo" charset="0"/>
                <a:cs typeface="Courier New" panose="02070309020205020404" pitchFamily="49" charset="0"/>
              </a:rPr>
              <a:t> 0 Oct  2 10:08 </a:t>
            </a:r>
            <a:r>
              <a:rPr lang="en-US" dirty="0" err="1">
                <a:latin typeface="Courier New" panose="02070309020205020404" pitchFamily="49" charset="0"/>
                <a:ea typeface="Menlo" charset="0"/>
                <a:cs typeface="Courier New" panose="02070309020205020404" pitchFamily="49" charset="0"/>
              </a:rPr>
              <a:t>fd</a:t>
            </a:r>
            <a:endParaRPr lang="en-US" dirty="0">
              <a:latin typeface="Courier New" panose="02070309020205020404" pitchFamily="49" charset="0"/>
              <a:ea typeface="Menlo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ea typeface="Menlo" charset="0"/>
                <a:cs typeface="Courier New" panose="02070309020205020404" pitchFamily="49" charset="0"/>
              </a:rPr>
              <a:t>-</a:t>
            </a:r>
            <a:r>
              <a:rPr lang="mr-IN" dirty="0" smtClean="0">
                <a:latin typeface="Courier New" panose="02070309020205020404" pitchFamily="49" charset="0"/>
                <a:ea typeface="Menlo" charset="0"/>
                <a:cs typeface="Menlo" charset="0"/>
              </a:rPr>
              <a:t>r-</a:t>
            </a:r>
            <a:r>
              <a:rPr lang="en-US" dirty="0">
                <a:latin typeface="Courier New" panose="02070309020205020404" pitchFamily="49" charset="0"/>
                <a:ea typeface="Menlo" charset="0"/>
                <a:cs typeface="Courier New" panose="02070309020205020404" pitchFamily="49" charset="0"/>
              </a:rPr>
              <a:t>-</a:t>
            </a:r>
            <a:r>
              <a:rPr lang="mr-IN" dirty="0" smtClean="0">
                <a:latin typeface="Courier New" panose="02070309020205020404" pitchFamily="49" charset="0"/>
                <a:ea typeface="Menlo" charset="0"/>
                <a:cs typeface="Menlo" charset="0"/>
              </a:rPr>
              <a:t>r-</a:t>
            </a:r>
            <a:r>
              <a:rPr lang="mr-IN" dirty="0">
                <a:latin typeface="Courier New" panose="02070309020205020404" pitchFamily="49" charset="0"/>
                <a:ea typeface="Menlo" charset="0"/>
                <a:cs typeface="Menlo" charset="0"/>
              </a:rPr>
              <a:t>-r-- 1 artem artem 0 Oct  2 10:08 maps</a:t>
            </a:r>
          </a:p>
          <a:p>
            <a:r>
              <a:rPr lang="en-US" dirty="0">
                <a:latin typeface="Courier New" panose="02070309020205020404" pitchFamily="49" charset="0"/>
                <a:ea typeface="Menlo" charset="0"/>
                <a:cs typeface="Courier New" panose="02070309020205020404" pitchFamily="49" charset="0"/>
              </a:rPr>
              <a:t>-</a:t>
            </a:r>
            <a:r>
              <a:rPr lang="mr-IN" dirty="0" smtClean="0">
                <a:latin typeface="Courier New" panose="02070309020205020404" pitchFamily="49" charset="0"/>
                <a:ea typeface="Menlo" charset="0"/>
                <a:cs typeface="Menlo" charset="0"/>
              </a:rPr>
              <a:t>r-</a:t>
            </a:r>
            <a:r>
              <a:rPr lang="en-US" dirty="0">
                <a:latin typeface="Courier New" panose="02070309020205020404" pitchFamily="49" charset="0"/>
                <a:ea typeface="Menlo" charset="0"/>
                <a:cs typeface="Courier New" panose="02070309020205020404" pitchFamily="49" charset="0"/>
              </a:rPr>
              <a:t>-</a:t>
            </a:r>
            <a:r>
              <a:rPr lang="mr-IN" dirty="0" smtClean="0">
                <a:latin typeface="Courier New" panose="02070309020205020404" pitchFamily="49" charset="0"/>
                <a:ea typeface="Menlo" charset="0"/>
                <a:cs typeface="Menlo" charset="0"/>
              </a:rPr>
              <a:t>r-</a:t>
            </a:r>
            <a:r>
              <a:rPr lang="mr-IN" dirty="0">
                <a:latin typeface="Courier New" panose="02070309020205020404" pitchFamily="49" charset="0"/>
                <a:ea typeface="Menlo" charset="0"/>
                <a:cs typeface="Menlo" charset="0"/>
              </a:rPr>
              <a:t>-r-- 1 artem artem 0 Oct  2 10:08 stat</a:t>
            </a:r>
            <a:endParaRPr lang="en-US" dirty="0">
              <a:latin typeface="Courier New" panose="02070309020205020404" pitchFamily="49" charset="0"/>
              <a:ea typeface="Menlo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ea typeface="Menlo" charset="0"/>
                <a:cs typeface="Courier New" panose="02070309020205020404" pitchFamily="49" charset="0"/>
              </a:rPr>
              <a:t>......</a:t>
            </a:r>
            <a:endParaRPr lang="mr-IN" dirty="0">
              <a:latin typeface="Courier New" panose="02070309020205020404" pitchFamily="49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17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231313"/>
              </p:ext>
            </p:extLst>
          </p:nvPr>
        </p:nvGraphicFramePr>
        <p:xfrm>
          <a:off x="254976" y="365762"/>
          <a:ext cx="11937023" cy="2834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937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593">
                <a:tc>
                  <a:txBody>
                    <a:bodyPr/>
                    <a:lstStyle/>
                    <a:p>
                      <a:r>
                        <a:rPr lang="ru-RU" dirty="0"/>
                        <a:t>Синхронный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и асинхронный ввод-вывод, </a:t>
                      </a:r>
                      <a:r>
                        <a:rPr lang="en-US" dirty="0"/>
                        <a:t>pipelining </a:t>
                      </a:r>
                      <a:r>
                        <a:rPr lang="ru-RU" dirty="0"/>
                        <a:t>и </a:t>
                      </a:r>
                      <a:r>
                        <a:rPr lang="en-US" dirty="0"/>
                        <a:t>multiplexing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593">
                <a:tc>
                  <a:txBody>
                    <a:bodyPr/>
                    <a:lstStyle/>
                    <a:p>
                      <a:r>
                        <a:rPr lang="ru-RU" dirty="0"/>
                        <a:t>Рассмотрим пример: копирование файла с одного диска на другой.</a:t>
                      </a:r>
                    </a:p>
                    <a:p>
                      <a:endParaRPr lang="ru-RU" dirty="0"/>
                    </a:p>
                    <a:p>
                      <a:r>
                        <a:rPr lang="ru-RU" dirty="0"/>
                        <a:t>Тривиальная реализация будет такой: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593">
                <a:tc>
                  <a:txBody>
                    <a:bodyPr/>
                    <a:lstStyle/>
                    <a:p>
                      <a:r>
                        <a:rPr lang="en-US" baseline="0" dirty="0"/>
                        <a:t>for (;;) {</a:t>
                      </a:r>
                    </a:p>
                    <a:p>
                      <a:r>
                        <a:rPr lang="en-US" baseline="0" dirty="0"/>
                        <a:t>    </a:t>
                      </a:r>
                      <a:r>
                        <a:rPr lang="en-US" baseline="0" dirty="0" err="1"/>
                        <a:t>int</a:t>
                      </a:r>
                      <a:r>
                        <a:rPr lang="en-US" baseline="0" dirty="0"/>
                        <a:t> r = read(</a:t>
                      </a:r>
                      <a:r>
                        <a:rPr lang="en-US" baseline="0" dirty="0" err="1"/>
                        <a:t>fd_src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buf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sizeof</a:t>
                      </a:r>
                      <a:r>
                        <a:rPr lang="en-US" baseline="0" dirty="0"/>
                        <a:t>(</a:t>
                      </a:r>
                      <a:r>
                        <a:rPr lang="en-US" baseline="0" dirty="0" err="1"/>
                        <a:t>buf</a:t>
                      </a:r>
                      <a:r>
                        <a:rPr lang="en-US" baseline="0" dirty="0"/>
                        <a:t>));</a:t>
                      </a:r>
                    </a:p>
                    <a:p>
                      <a:r>
                        <a:rPr lang="en-US" baseline="0" dirty="0"/>
                        <a:t>    write(</a:t>
                      </a:r>
                      <a:r>
                        <a:rPr lang="en-US" baseline="0" dirty="0" err="1"/>
                        <a:t>fd_dst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buf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sizeof</a:t>
                      </a:r>
                      <a:r>
                        <a:rPr lang="en-US" baseline="0" dirty="0"/>
                        <a:t>(</a:t>
                      </a:r>
                      <a:r>
                        <a:rPr lang="en-US" baseline="0" dirty="0" err="1"/>
                        <a:t>buf</a:t>
                      </a:r>
                      <a:r>
                        <a:rPr lang="en-US" baseline="0" dirty="0"/>
                        <a:t>));</a:t>
                      </a:r>
                    </a:p>
                    <a:p>
                      <a:r>
                        <a:rPr lang="en-US" baseline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593">
                <a:tc>
                  <a:txBody>
                    <a:bodyPr/>
                    <a:lstStyle/>
                    <a:p>
                      <a:r>
                        <a:rPr lang="ru-RU" baseline="0" dirty="0"/>
                        <a:t>Эффективна ли она?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3559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826411"/>
              </p:ext>
            </p:extLst>
          </p:nvPr>
        </p:nvGraphicFramePr>
        <p:xfrm>
          <a:off x="272562" y="365762"/>
          <a:ext cx="11919438" cy="5943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919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593">
                <a:tc>
                  <a:txBody>
                    <a:bodyPr/>
                    <a:lstStyle/>
                    <a:p>
                      <a:r>
                        <a:rPr lang="ru-RU" dirty="0"/>
                        <a:t>Синхронный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и асинхронный ввод-вывод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593">
                <a:tc>
                  <a:txBody>
                    <a:bodyPr/>
                    <a:lstStyle/>
                    <a:p>
                      <a:r>
                        <a:rPr lang="ru-RU" dirty="0"/>
                        <a:t>Диск,</a:t>
                      </a:r>
                      <a:r>
                        <a:rPr lang="ru-RU" baseline="0" dirty="0"/>
                        <a:t> если начал операцию, не прерывает её до тех пор, пока она не завершится.</a:t>
                      </a:r>
                    </a:p>
                    <a:p>
                      <a:r>
                        <a:rPr lang="en-US" baseline="0" dirty="0"/>
                        <a:t>API </a:t>
                      </a:r>
                      <a:r>
                        <a:rPr lang="ru-RU" baseline="0" dirty="0"/>
                        <a:t>для работы с файлами сохранили это же свойство</a:t>
                      </a:r>
                      <a:r>
                        <a:rPr lang="en-US" baseline="0" dirty="0"/>
                        <a:t> – </a:t>
                      </a:r>
                      <a:r>
                        <a:rPr lang="ru-RU" baseline="0" dirty="0"/>
                        <a:t>они не отдают управление, пока не завершатся.</a:t>
                      </a:r>
                      <a:endParaRPr lang="en-US" baseline="0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593">
                <a:tc>
                  <a:txBody>
                    <a:bodyPr/>
                    <a:lstStyle/>
                    <a:p>
                      <a:r>
                        <a:rPr lang="en-US" baseline="0" dirty="0"/>
                        <a:t>for (;;) {</a:t>
                      </a:r>
                    </a:p>
                    <a:p>
                      <a:r>
                        <a:rPr lang="en-US" baseline="0" dirty="0"/>
                        <a:t>    </a:t>
                      </a:r>
                      <a:r>
                        <a:rPr lang="en-US" baseline="0" dirty="0" err="1"/>
                        <a:t>int</a:t>
                      </a:r>
                      <a:r>
                        <a:rPr lang="en-US" baseline="0" dirty="0"/>
                        <a:t> r = read(</a:t>
                      </a:r>
                      <a:r>
                        <a:rPr lang="en-US" baseline="0" dirty="0" err="1"/>
                        <a:t>fd_src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buf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sizeof</a:t>
                      </a:r>
                      <a:r>
                        <a:rPr lang="en-US" baseline="0" dirty="0"/>
                        <a:t>(</a:t>
                      </a:r>
                      <a:r>
                        <a:rPr lang="en-US" baseline="0" dirty="0" err="1"/>
                        <a:t>buf</a:t>
                      </a:r>
                      <a:r>
                        <a:rPr lang="en-US" baseline="0" dirty="0"/>
                        <a:t>));</a:t>
                      </a:r>
                    </a:p>
                    <a:p>
                      <a:r>
                        <a:rPr lang="en-US" baseline="0" dirty="0"/>
                        <a:t>    write(</a:t>
                      </a:r>
                      <a:r>
                        <a:rPr lang="en-US" baseline="0" dirty="0" err="1"/>
                        <a:t>fd_dst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buf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sizeof</a:t>
                      </a:r>
                      <a:r>
                        <a:rPr lang="en-US" baseline="0" dirty="0"/>
                        <a:t>(</a:t>
                      </a:r>
                      <a:r>
                        <a:rPr lang="en-US" baseline="0" dirty="0" err="1"/>
                        <a:t>buf</a:t>
                      </a:r>
                      <a:r>
                        <a:rPr lang="en-US" baseline="0" dirty="0"/>
                        <a:t>));</a:t>
                      </a:r>
                    </a:p>
                    <a:p>
                      <a:r>
                        <a:rPr lang="en-US" baseline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593">
                <a:tc>
                  <a:txBody>
                    <a:bodyPr/>
                    <a:lstStyle/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593">
                <a:tc>
                  <a:txBody>
                    <a:bodyPr/>
                    <a:lstStyle/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14924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037053"/>
              </p:ext>
            </p:extLst>
          </p:nvPr>
        </p:nvGraphicFramePr>
        <p:xfrm>
          <a:off x="568411" y="3011010"/>
          <a:ext cx="11368215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3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3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36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3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736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err="1">
                          <a:solidFill>
                            <a:srgbClr val="00B050"/>
                          </a:solidFill>
                        </a:rPr>
                        <a:t>int</a:t>
                      </a:r>
                      <a:r>
                        <a:rPr lang="en-US" sz="1000" baseline="0" dirty="0">
                          <a:solidFill>
                            <a:srgbClr val="00B050"/>
                          </a:solidFill>
                        </a:rPr>
                        <a:t> r = read(</a:t>
                      </a:r>
                      <a:r>
                        <a:rPr lang="en-US" sz="1000" baseline="0" dirty="0" err="1">
                          <a:solidFill>
                            <a:srgbClr val="00B050"/>
                          </a:solidFill>
                        </a:rPr>
                        <a:t>fd_src</a:t>
                      </a:r>
                      <a:r>
                        <a:rPr lang="en-US" sz="1000" baseline="0" dirty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en-US" sz="1000" baseline="0" dirty="0" err="1">
                          <a:solidFill>
                            <a:srgbClr val="00B050"/>
                          </a:solidFill>
                        </a:rPr>
                        <a:t>buf</a:t>
                      </a:r>
                      <a:r>
                        <a:rPr lang="en-US" sz="1000" baseline="0" dirty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en-US" sz="1000" baseline="0" dirty="0" err="1">
                          <a:solidFill>
                            <a:srgbClr val="00B050"/>
                          </a:solidFill>
                        </a:rPr>
                        <a:t>sizeof</a:t>
                      </a:r>
                      <a:r>
                        <a:rPr lang="en-US" sz="1000" baseline="0" dirty="0">
                          <a:solidFill>
                            <a:srgbClr val="00B050"/>
                          </a:solidFill>
                        </a:rPr>
                        <a:t>(</a:t>
                      </a:r>
                      <a:r>
                        <a:rPr lang="en-US" sz="1000" baseline="0" dirty="0" err="1">
                          <a:solidFill>
                            <a:srgbClr val="00B050"/>
                          </a:solidFill>
                        </a:rPr>
                        <a:t>buf</a:t>
                      </a:r>
                      <a:r>
                        <a:rPr lang="en-US" sz="1000" baseline="0" dirty="0">
                          <a:solidFill>
                            <a:srgbClr val="00B050"/>
                          </a:solidFill>
                        </a:rPr>
                        <a:t>));</a:t>
                      </a:r>
                      <a:r>
                        <a:rPr lang="en-US" sz="1000" baseline="0" dirty="0"/>
                        <a:t/>
                      </a:r>
                      <a:br>
                        <a:rPr lang="en-US" sz="1000" baseline="0" dirty="0"/>
                      </a:br>
                      <a:r>
                        <a:rPr lang="en-US" sz="1000" baseline="0" dirty="0"/>
                        <a:t>write(</a:t>
                      </a:r>
                      <a:r>
                        <a:rPr lang="en-US" sz="1000" baseline="0" dirty="0" err="1"/>
                        <a:t>fd_dst</a:t>
                      </a:r>
                      <a:r>
                        <a:rPr lang="en-US" sz="1000" baseline="0" dirty="0"/>
                        <a:t>, </a:t>
                      </a:r>
                      <a:r>
                        <a:rPr lang="en-US" sz="1000" baseline="0" dirty="0" err="1"/>
                        <a:t>buf</a:t>
                      </a:r>
                      <a:r>
                        <a:rPr lang="en-US" sz="1000" baseline="0" dirty="0"/>
                        <a:t>, </a:t>
                      </a:r>
                      <a:r>
                        <a:rPr lang="en-US" sz="1000" baseline="0" dirty="0" err="1"/>
                        <a:t>sizeof</a:t>
                      </a:r>
                      <a:r>
                        <a:rPr lang="en-US" sz="1000" baseline="0" dirty="0"/>
                        <a:t>(</a:t>
                      </a:r>
                      <a:r>
                        <a:rPr lang="en-US" sz="1000" baseline="0" dirty="0" err="1"/>
                        <a:t>buf</a:t>
                      </a:r>
                      <a:r>
                        <a:rPr lang="en-US" sz="1000" baseline="0" dirty="0"/>
                        <a:t>));</a:t>
                      </a:r>
                      <a:endParaRPr lang="ru-RU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r = read(</a:t>
                      </a:r>
                      <a:r>
                        <a:rPr kumimoji="0" 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fd_src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));</a:t>
                      </a:r>
                      <a:b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write(</a:t>
                      </a:r>
                      <a:r>
                        <a:rPr kumimoji="0" 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fd_dst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));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r = read(</a:t>
                      </a:r>
                      <a:r>
                        <a:rPr kumimoji="0" 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fd_src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));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write(</a:t>
                      </a:r>
                      <a:r>
                        <a:rPr kumimoji="0" 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fd_dst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));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r = read(</a:t>
                      </a:r>
                      <a:r>
                        <a:rPr kumimoji="0" 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fd_src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));</a:t>
                      </a:r>
                      <a:b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write(</a:t>
                      </a:r>
                      <a:r>
                        <a:rPr kumimoji="0" 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fd_dst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));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dirty="0" err="1"/>
                        <a:t>src</a:t>
                      </a:r>
                      <a:r>
                        <a:rPr lang="en-US" baseline="0" dirty="0"/>
                        <a:t> disk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active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idle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active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idle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dirty="0" err="1"/>
                        <a:t>dst</a:t>
                      </a:r>
                      <a:r>
                        <a:rPr lang="en-US" dirty="0"/>
                        <a:t> disk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idle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active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idle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active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189470" y="5110742"/>
            <a:ext cx="10799806" cy="164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0989276" y="4968229"/>
            <a:ext cx="79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время</a:t>
            </a:r>
          </a:p>
        </p:txBody>
      </p:sp>
    </p:spTree>
    <p:extLst>
      <p:ext uri="{BB962C8B-B14F-4D97-AF65-F5344CB8AC3E}">
        <p14:creationId xmlns:p14="http://schemas.microsoft.com/office/powerpoint/2010/main" val="4002746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672490"/>
              </p:ext>
            </p:extLst>
          </p:nvPr>
        </p:nvGraphicFramePr>
        <p:xfrm>
          <a:off x="263768" y="365762"/>
          <a:ext cx="11928231" cy="5943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928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593">
                <a:tc>
                  <a:txBody>
                    <a:bodyPr/>
                    <a:lstStyle/>
                    <a:p>
                      <a:r>
                        <a:rPr lang="ru-RU" dirty="0"/>
                        <a:t>Синхронный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и асинхронный ввод-вывод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593">
                <a:tc>
                  <a:txBody>
                    <a:bodyPr/>
                    <a:lstStyle/>
                    <a:p>
                      <a:r>
                        <a:rPr lang="ru-RU" dirty="0"/>
                        <a:t>Диск,</a:t>
                      </a:r>
                      <a:r>
                        <a:rPr lang="ru-RU" baseline="0" dirty="0"/>
                        <a:t> если начал операцию, не прерывает её до тех пор, пока она не завершится.</a:t>
                      </a:r>
                    </a:p>
                    <a:p>
                      <a:r>
                        <a:rPr lang="en-US" baseline="0" dirty="0"/>
                        <a:t>API </a:t>
                      </a:r>
                      <a:r>
                        <a:rPr lang="ru-RU" baseline="0" dirty="0"/>
                        <a:t>для работы с файлами сохранили это же свойство</a:t>
                      </a:r>
                      <a:r>
                        <a:rPr lang="en-US" baseline="0" dirty="0"/>
                        <a:t> – </a:t>
                      </a:r>
                      <a:r>
                        <a:rPr lang="ru-RU" baseline="0" dirty="0"/>
                        <a:t>они не отдают управление, пока не завершатся.</a:t>
                      </a:r>
                      <a:endParaRPr lang="en-US" baseline="0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593">
                <a:tc>
                  <a:txBody>
                    <a:bodyPr/>
                    <a:lstStyle/>
                    <a:p>
                      <a:r>
                        <a:rPr lang="en-US" baseline="0" dirty="0"/>
                        <a:t>for (;;) {</a:t>
                      </a:r>
                    </a:p>
                    <a:p>
                      <a:r>
                        <a:rPr lang="en-US" baseline="0" dirty="0"/>
                        <a:t>    </a:t>
                      </a:r>
                      <a:r>
                        <a:rPr lang="en-US" baseline="0" dirty="0" err="1"/>
                        <a:t>int</a:t>
                      </a:r>
                      <a:r>
                        <a:rPr lang="en-US" baseline="0" dirty="0"/>
                        <a:t> r = read(</a:t>
                      </a:r>
                      <a:r>
                        <a:rPr lang="en-US" baseline="0" dirty="0" err="1"/>
                        <a:t>fd_src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buf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sizeof</a:t>
                      </a:r>
                      <a:r>
                        <a:rPr lang="en-US" baseline="0" dirty="0"/>
                        <a:t>(</a:t>
                      </a:r>
                      <a:r>
                        <a:rPr lang="en-US" baseline="0" dirty="0" err="1"/>
                        <a:t>buf</a:t>
                      </a:r>
                      <a:r>
                        <a:rPr lang="en-US" baseline="0" dirty="0"/>
                        <a:t>));</a:t>
                      </a:r>
                    </a:p>
                    <a:p>
                      <a:r>
                        <a:rPr lang="en-US" baseline="0" dirty="0"/>
                        <a:t>    write(</a:t>
                      </a:r>
                      <a:r>
                        <a:rPr lang="en-US" baseline="0" dirty="0" err="1"/>
                        <a:t>fd_dst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buf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sizeof</a:t>
                      </a:r>
                      <a:r>
                        <a:rPr lang="en-US" baseline="0" dirty="0"/>
                        <a:t>(</a:t>
                      </a:r>
                      <a:r>
                        <a:rPr lang="en-US" baseline="0" dirty="0" err="1"/>
                        <a:t>buf</a:t>
                      </a:r>
                      <a:r>
                        <a:rPr lang="en-US" baseline="0" dirty="0"/>
                        <a:t>));</a:t>
                      </a:r>
                    </a:p>
                    <a:p>
                      <a:r>
                        <a:rPr lang="en-US" baseline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593">
                <a:tc>
                  <a:txBody>
                    <a:bodyPr/>
                    <a:lstStyle/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593">
                <a:tc>
                  <a:txBody>
                    <a:bodyPr/>
                    <a:lstStyle/>
                    <a:p>
                      <a:r>
                        <a:rPr lang="ru-RU" baseline="0" dirty="0"/>
                        <a:t>Решение: запросы на запись надо отправлять асинхронно и тут же переходить к чтению следующего блока.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14924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589599"/>
              </p:ext>
            </p:extLst>
          </p:nvPr>
        </p:nvGraphicFramePr>
        <p:xfrm>
          <a:off x="568411" y="3011010"/>
          <a:ext cx="9094572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3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3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36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3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err="1">
                          <a:solidFill>
                            <a:srgbClr val="00B050"/>
                          </a:solidFill>
                        </a:rPr>
                        <a:t>int</a:t>
                      </a:r>
                      <a:r>
                        <a:rPr lang="en-US" sz="1000" baseline="0" dirty="0">
                          <a:solidFill>
                            <a:srgbClr val="00B050"/>
                          </a:solidFill>
                        </a:rPr>
                        <a:t> r = read(</a:t>
                      </a:r>
                      <a:r>
                        <a:rPr lang="en-US" sz="1000" baseline="0" dirty="0" err="1">
                          <a:solidFill>
                            <a:srgbClr val="00B050"/>
                          </a:solidFill>
                        </a:rPr>
                        <a:t>fd_src</a:t>
                      </a:r>
                      <a:r>
                        <a:rPr lang="en-US" sz="1000" baseline="0" dirty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en-US" sz="1000" baseline="0" dirty="0" err="1">
                          <a:solidFill>
                            <a:srgbClr val="00B050"/>
                          </a:solidFill>
                        </a:rPr>
                        <a:t>buf</a:t>
                      </a:r>
                      <a:r>
                        <a:rPr lang="en-US" sz="1000" baseline="0" dirty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en-US" sz="1000" baseline="0" dirty="0" err="1">
                          <a:solidFill>
                            <a:srgbClr val="00B050"/>
                          </a:solidFill>
                        </a:rPr>
                        <a:t>sizeof</a:t>
                      </a:r>
                      <a:r>
                        <a:rPr lang="en-US" sz="1000" baseline="0" dirty="0">
                          <a:solidFill>
                            <a:srgbClr val="00B050"/>
                          </a:solidFill>
                        </a:rPr>
                        <a:t>(</a:t>
                      </a:r>
                      <a:r>
                        <a:rPr lang="en-US" sz="1000" baseline="0" dirty="0" err="1">
                          <a:solidFill>
                            <a:srgbClr val="00B050"/>
                          </a:solidFill>
                        </a:rPr>
                        <a:t>buf</a:t>
                      </a:r>
                      <a:r>
                        <a:rPr lang="en-US" sz="1000" baseline="0" dirty="0">
                          <a:solidFill>
                            <a:srgbClr val="00B050"/>
                          </a:solidFill>
                        </a:rPr>
                        <a:t>));</a:t>
                      </a:r>
                      <a:r>
                        <a:rPr lang="en-US" sz="1000" baseline="0" dirty="0"/>
                        <a:t/>
                      </a:r>
                      <a:br>
                        <a:rPr lang="en-US" sz="1000" baseline="0" dirty="0"/>
                      </a:br>
                      <a:r>
                        <a:rPr lang="en-US" sz="1000" baseline="0" dirty="0"/>
                        <a:t>write(</a:t>
                      </a:r>
                      <a:r>
                        <a:rPr lang="en-US" sz="1000" baseline="0" dirty="0" err="1"/>
                        <a:t>fd_dst</a:t>
                      </a:r>
                      <a:r>
                        <a:rPr lang="en-US" sz="1000" baseline="0" dirty="0"/>
                        <a:t>, </a:t>
                      </a:r>
                      <a:r>
                        <a:rPr lang="en-US" sz="1000" baseline="0" dirty="0" err="1"/>
                        <a:t>buf</a:t>
                      </a:r>
                      <a:r>
                        <a:rPr lang="en-US" sz="1000" baseline="0" dirty="0"/>
                        <a:t>, </a:t>
                      </a:r>
                      <a:r>
                        <a:rPr lang="en-US" sz="1000" baseline="0" dirty="0" err="1"/>
                        <a:t>sizeof</a:t>
                      </a:r>
                      <a:r>
                        <a:rPr lang="en-US" sz="1000" baseline="0" dirty="0"/>
                        <a:t>(</a:t>
                      </a:r>
                      <a:r>
                        <a:rPr lang="en-US" sz="1000" baseline="0" dirty="0" err="1"/>
                        <a:t>buf</a:t>
                      </a:r>
                      <a:r>
                        <a:rPr lang="en-US" sz="1000" baseline="0" dirty="0"/>
                        <a:t>));</a:t>
                      </a:r>
                      <a:endParaRPr lang="ru-RU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r = read(</a:t>
                      </a:r>
                      <a:r>
                        <a:rPr kumimoji="0" 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fd_src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));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write(</a:t>
                      </a:r>
                      <a:r>
                        <a:rPr kumimoji="0" 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fd_dst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));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baseline="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00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 = read(</a:t>
                      </a:r>
                      <a:r>
                        <a:rPr lang="en-US" sz="1000" kern="1200" baseline="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fd_src</a:t>
                      </a:r>
                      <a:r>
                        <a:rPr lang="en-US" sz="100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000" kern="1200" baseline="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sz="100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000" kern="1200" baseline="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sz="100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000" kern="1200" baseline="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sz="100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write(</a:t>
                      </a:r>
                      <a:r>
                        <a:rPr kumimoji="0" 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fd_dst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));</a:t>
                      </a:r>
                      <a:endParaRPr kumimoji="0" lang="ru-RU" sz="10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dirty="0" err="1"/>
                        <a:t>src</a:t>
                      </a:r>
                      <a:r>
                        <a:rPr lang="en-US" baseline="0" dirty="0"/>
                        <a:t> disk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active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active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idle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dirty="0" err="1"/>
                        <a:t>dst</a:t>
                      </a:r>
                      <a:r>
                        <a:rPr lang="en-US" dirty="0"/>
                        <a:t> disk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idle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active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active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189470" y="5110742"/>
            <a:ext cx="10799806" cy="164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0989276" y="4968229"/>
            <a:ext cx="79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время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499338" y="3719146"/>
            <a:ext cx="1723293" cy="5011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791042" y="3719146"/>
            <a:ext cx="1723293" cy="5011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622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946998"/>
              </p:ext>
            </p:extLst>
          </p:nvPr>
        </p:nvGraphicFramePr>
        <p:xfrm>
          <a:off x="281354" y="365762"/>
          <a:ext cx="11910646" cy="5943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910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593">
                <a:tc>
                  <a:txBody>
                    <a:bodyPr/>
                    <a:lstStyle/>
                    <a:p>
                      <a:r>
                        <a:rPr lang="en-US" dirty="0"/>
                        <a:t>Pipelining </a:t>
                      </a:r>
                      <a:r>
                        <a:rPr lang="ru-RU" dirty="0"/>
                        <a:t>и </a:t>
                      </a:r>
                      <a:r>
                        <a:rPr lang="en-US" dirty="0"/>
                        <a:t>multiplexing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593">
                <a:tc>
                  <a:txBody>
                    <a:bodyPr/>
                    <a:lstStyle/>
                    <a:p>
                      <a:r>
                        <a:rPr lang="ru-RU" dirty="0"/>
                        <a:t>Также надо учитывать время, которое требуется для того, чтобы отослать команду на чтение или запись. Оно было пренебрежимо мало для </a:t>
                      </a:r>
                      <a:r>
                        <a:rPr lang="en-US" dirty="0"/>
                        <a:t>HDD, </a:t>
                      </a:r>
                      <a:r>
                        <a:rPr lang="ru-RU" dirty="0"/>
                        <a:t>но оно велико для сетей и для </a:t>
                      </a:r>
                      <a:r>
                        <a:rPr lang="en-US" dirty="0"/>
                        <a:t>SSD </a:t>
                      </a:r>
                      <a:r>
                        <a:rPr lang="ru-RU" dirty="0"/>
                        <a:t>и </a:t>
                      </a:r>
                      <a:r>
                        <a:rPr lang="en-US" dirty="0" err="1"/>
                        <a:t>NVMe</a:t>
                      </a:r>
                      <a:r>
                        <a:rPr lang="en-US" dirty="0"/>
                        <a:t>.</a:t>
                      </a: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593">
                <a:tc>
                  <a:txBody>
                    <a:bodyPr/>
                    <a:lstStyle/>
                    <a:p>
                      <a:r>
                        <a:rPr lang="en-US" baseline="0" dirty="0"/>
                        <a:t>for (;;) {</a:t>
                      </a:r>
                    </a:p>
                    <a:p>
                      <a:r>
                        <a:rPr lang="en-US" baseline="0" dirty="0"/>
                        <a:t>    </a:t>
                      </a:r>
                      <a:r>
                        <a:rPr lang="en-US" baseline="0" dirty="0" err="1"/>
                        <a:t>int</a:t>
                      </a:r>
                      <a:r>
                        <a:rPr lang="en-US" baseline="0" dirty="0"/>
                        <a:t> r = read(</a:t>
                      </a:r>
                      <a:r>
                        <a:rPr lang="en-US" baseline="0" dirty="0" err="1"/>
                        <a:t>fd_src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buf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sizeof</a:t>
                      </a:r>
                      <a:r>
                        <a:rPr lang="en-US" baseline="0" dirty="0"/>
                        <a:t>(</a:t>
                      </a:r>
                      <a:r>
                        <a:rPr lang="en-US" baseline="0" dirty="0" err="1"/>
                        <a:t>buf</a:t>
                      </a:r>
                      <a:r>
                        <a:rPr lang="en-US" baseline="0" dirty="0"/>
                        <a:t>));</a:t>
                      </a:r>
                    </a:p>
                    <a:p>
                      <a:r>
                        <a:rPr lang="en-US" baseline="0" dirty="0"/>
                        <a:t>    write(</a:t>
                      </a:r>
                      <a:r>
                        <a:rPr lang="en-US" baseline="0" dirty="0" err="1"/>
                        <a:t>fd_dst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buf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sizeof</a:t>
                      </a:r>
                      <a:r>
                        <a:rPr lang="en-US" baseline="0" dirty="0"/>
                        <a:t>(</a:t>
                      </a:r>
                      <a:r>
                        <a:rPr lang="en-US" baseline="0" dirty="0" err="1"/>
                        <a:t>buf</a:t>
                      </a:r>
                      <a:r>
                        <a:rPr lang="en-US" baseline="0" dirty="0"/>
                        <a:t>));</a:t>
                      </a:r>
                    </a:p>
                    <a:p>
                      <a:r>
                        <a:rPr lang="en-US" baseline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593">
                <a:tc>
                  <a:txBody>
                    <a:bodyPr/>
                    <a:lstStyle/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593">
                <a:tc>
                  <a:txBody>
                    <a:bodyPr/>
                    <a:lstStyle/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631927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568411" y="3011010"/>
          <a:ext cx="11368217" cy="20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4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4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40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4031">
                  <a:extLst>
                    <a:ext uri="{9D8B030D-6E8A-4147-A177-3AD203B41FA5}">
                      <a16:colId xmlns:a16="http://schemas.microsoft.com/office/drawing/2014/main" val="2309229728"/>
                    </a:ext>
                  </a:extLst>
                </a:gridCol>
                <a:gridCol w="1624031">
                  <a:extLst>
                    <a:ext uri="{9D8B030D-6E8A-4147-A177-3AD203B41FA5}">
                      <a16:colId xmlns:a16="http://schemas.microsoft.com/office/drawing/2014/main" val="2912689771"/>
                    </a:ext>
                  </a:extLst>
                </a:gridCol>
                <a:gridCol w="16240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err="1">
                          <a:solidFill>
                            <a:srgbClr val="00B050"/>
                          </a:solidFill>
                        </a:rPr>
                        <a:t>int</a:t>
                      </a:r>
                      <a:r>
                        <a:rPr lang="en-US" sz="1000" baseline="0" dirty="0">
                          <a:solidFill>
                            <a:srgbClr val="00B050"/>
                          </a:solidFill>
                        </a:rPr>
                        <a:t> r = read(</a:t>
                      </a:r>
                      <a:r>
                        <a:rPr lang="en-US" sz="1000" baseline="0" dirty="0" err="1">
                          <a:solidFill>
                            <a:srgbClr val="00B050"/>
                          </a:solidFill>
                        </a:rPr>
                        <a:t>fd_src</a:t>
                      </a:r>
                      <a:r>
                        <a:rPr lang="en-US" sz="1000" baseline="0" dirty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en-US" sz="1000" baseline="0" dirty="0" err="1">
                          <a:solidFill>
                            <a:srgbClr val="00B050"/>
                          </a:solidFill>
                        </a:rPr>
                        <a:t>buf</a:t>
                      </a:r>
                      <a:r>
                        <a:rPr lang="en-US" sz="1000" baseline="0" dirty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en-US" sz="1000" baseline="0" dirty="0" err="1">
                          <a:solidFill>
                            <a:srgbClr val="00B050"/>
                          </a:solidFill>
                        </a:rPr>
                        <a:t>sizeof</a:t>
                      </a:r>
                      <a:r>
                        <a:rPr lang="en-US" sz="1000" baseline="0" dirty="0">
                          <a:solidFill>
                            <a:srgbClr val="00B050"/>
                          </a:solidFill>
                        </a:rPr>
                        <a:t>(</a:t>
                      </a:r>
                      <a:r>
                        <a:rPr lang="en-US" sz="1000" baseline="0" dirty="0" err="1">
                          <a:solidFill>
                            <a:srgbClr val="00B050"/>
                          </a:solidFill>
                        </a:rPr>
                        <a:t>buf</a:t>
                      </a:r>
                      <a:r>
                        <a:rPr lang="en-US" sz="1000" baseline="0" dirty="0">
                          <a:solidFill>
                            <a:srgbClr val="00B050"/>
                          </a:solidFill>
                        </a:rPr>
                        <a:t>));</a:t>
                      </a:r>
                      <a:r>
                        <a:rPr lang="en-US" sz="1000" baseline="0" dirty="0"/>
                        <a:t/>
                      </a:r>
                      <a:br>
                        <a:rPr lang="en-US" sz="1000" baseline="0" dirty="0"/>
                      </a:br>
                      <a:r>
                        <a:rPr lang="en-US" sz="1000" baseline="0" dirty="0"/>
                        <a:t>write(</a:t>
                      </a:r>
                      <a:r>
                        <a:rPr lang="en-US" sz="1000" baseline="0" dirty="0" err="1"/>
                        <a:t>fd_dst</a:t>
                      </a:r>
                      <a:r>
                        <a:rPr lang="en-US" sz="1000" baseline="0" dirty="0"/>
                        <a:t>, </a:t>
                      </a:r>
                      <a:r>
                        <a:rPr lang="en-US" sz="1000" baseline="0" dirty="0" err="1"/>
                        <a:t>buf</a:t>
                      </a:r>
                      <a:r>
                        <a:rPr lang="en-US" sz="1000" baseline="0" dirty="0"/>
                        <a:t>, </a:t>
                      </a:r>
                      <a:r>
                        <a:rPr lang="en-US" sz="1000" baseline="0" dirty="0" err="1"/>
                        <a:t>sizeof</a:t>
                      </a:r>
                      <a:r>
                        <a:rPr lang="en-US" sz="1000" baseline="0" dirty="0"/>
                        <a:t>(</a:t>
                      </a:r>
                      <a:r>
                        <a:rPr lang="en-US" sz="1000" baseline="0" dirty="0" err="1"/>
                        <a:t>buf</a:t>
                      </a:r>
                      <a:r>
                        <a:rPr lang="en-US" sz="1000" baseline="0" dirty="0"/>
                        <a:t>));</a:t>
                      </a:r>
                      <a:endParaRPr lang="ru-RU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r = read(</a:t>
                      </a:r>
                      <a:r>
                        <a:rPr kumimoji="0" 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fd_src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));</a:t>
                      </a:r>
                      <a:b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write(</a:t>
                      </a:r>
                      <a:r>
                        <a:rPr kumimoji="0" 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fd_dst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));</a:t>
                      </a: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dirty="0" err="1"/>
                        <a:t>src</a:t>
                      </a:r>
                      <a:r>
                        <a:rPr lang="en-US" baseline="0" dirty="0"/>
                        <a:t> disk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idle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read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idle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dirty="0"/>
                        <a:t>host machine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send read </a:t>
                      </a:r>
                      <a:r>
                        <a:rPr lang="en-US" dirty="0" err="1">
                          <a:solidFill>
                            <a:srgbClr val="00B050"/>
                          </a:solidFill>
                        </a:rPr>
                        <a:t>cmd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idle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B050"/>
                          </a:solidFill>
                        </a:rPr>
                        <a:t>recv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 read </a:t>
                      </a:r>
                      <a:r>
                        <a:rPr lang="en-US" dirty="0" err="1">
                          <a:solidFill>
                            <a:srgbClr val="00B050"/>
                          </a:solidFill>
                        </a:rPr>
                        <a:t>resp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send write </a:t>
                      </a:r>
                      <a:r>
                        <a:rPr lang="en-US" dirty="0" err="1">
                          <a:solidFill>
                            <a:srgbClr val="00B050"/>
                          </a:solidFill>
                        </a:rPr>
                        <a:t>cmd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idle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B050"/>
                          </a:solidFill>
                        </a:rPr>
                        <a:t>recv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 write </a:t>
                      </a:r>
                      <a:r>
                        <a:rPr lang="en-US" dirty="0" err="1">
                          <a:solidFill>
                            <a:srgbClr val="00B050"/>
                          </a:solidFill>
                        </a:rPr>
                        <a:t>resp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dirty="0" err="1"/>
                        <a:t>dst</a:t>
                      </a:r>
                      <a:r>
                        <a:rPr lang="en-US" dirty="0"/>
                        <a:t> disk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idle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write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idle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1154"/>
                  </a:ext>
                </a:extLst>
              </a:tr>
            </a:tbl>
          </a:graphicData>
        </a:graphic>
      </p:graphicFrame>
      <p:sp>
        <p:nvSpPr>
          <p:cNvPr id="10" name="Right Arrow 9">
            <a:extLst>
              <a:ext uri="{FF2B5EF4-FFF2-40B4-BE49-F238E27FC236}">
                <a16:creationId xmlns:a16="http://schemas.microsoft.com/office/drawing/2014/main" id="{021989D2-445B-5D4A-BBCC-E1A39964BA9E}"/>
              </a:ext>
            </a:extLst>
          </p:cNvPr>
          <p:cNvSpPr/>
          <p:nvPr/>
        </p:nvSpPr>
        <p:spPr>
          <a:xfrm>
            <a:off x="189470" y="5110742"/>
            <a:ext cx="10799806" cy="164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24C1D5-AF09-2442-ADF5-69ABFBB3D7B7}"/>
              </a:ext>
            </a:extLst>
          </p:cNvPr>
          <p:cNvSpPr txBox="1"/>
          <p:nvPr/>
        </p:nvSpPr>
        <p:spPr>
          <a:xfrm>
            <a:off x="10989276" y="4968229"/>
            <a:ext cx="79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время</a:t>
            </a:r>
          </a:p>
        </p:txBody>
      </p:sp>
    </p:spTree>
    <p:extLst>
      <p:ext uri="{BB962C8B-B14F-4D97-AF65-F5344CB8AC3E}">
        <p14:creationId xmlns:p14="http://schemas.microsoft.com/office/powerpoint/2010/main" val="1706963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486918"/>
              </p:ext>
            </p:extLst>
          </p:nvPr>
        </p:nvGraphicFramePr>
        <p:xfrm>
          <a:off x="281354" y="365762"/>
          <a:ext cx="11910646" cy="5943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910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593">
                <a:tc>
                  <a:txBody>
                    <a:bodyPr/>
                    <a:lstStyle/>
                    <a:p>
                      <a:r>
                        <a:rPr lang="en-US" dirty="0"/>
                        <a:t>Pipelining </a:t>
                      </a:r>
                      <a:r>
                        <a:rPr lang="ru-RU" dirty="0"/>
                        <a:t>и </a:t>
                      </a:r>
                      <a:r>
                        <a:rPr lang="en-US" dirty="0"/>
                        <a:t>multiplexing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593">
                <a:tc>
                  <a:txBody>
                    <a:bodyPr/>
                    <a:lstStyle/>
                    <a:p>
                      <a:r>
                        <a:rPr lang="ru-RU" dirty="0"/>
                        <a:t>Также надо учитывать время, которое требуется для того, чтобы отослать команду на чтение или запись. Оно было пренебрежимо мало для </a:t>
                      </a:r>
                      <a:r>
                        <a:rPr lang="en-US" dirty="0"/>
                        <a:t>HDD, </a:t>
                      </a:r>
                      <a:r>
                        <a:rPr lang="ru-RU" dirty="0"/>
                        <a:t>но оно велико для сетей и для </a:t>
                      </a:r>
                      <a:r>
                        <a:rPr lang="en-US" dirty="0"/>
                        <a:t>SSD </a:t>
                      </a:r>
                      <a:r>
                        <a:rPr lang="ru-RU" dirty="0"/>
                        <a:t>и </a:t>
                      </a:r>
                      <a:r>
                        <a:rPr lang="en-US" dirty="0" err="1"/>
                        <a:t>NVMe</a:t>
                      </a:r>
                      <a:r>
                        <a:rPr lang="en-US" dirty="0"/>
                        <a:t>.</a:t>
                      </a: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593">
                <a:tc>
                  <a:txBody>
                    <a:bodyPr/>
                    <a:lstStyle/>
                    <a:p>
                      <a:r>
                        <a:rPr lang="en-US" baseline="0" dirty="0"/>
                        <a:t>for (;;) {</a:t>
                      </a:r>
                    </a:p>
                    <a:p>
                      <a:r>
                        <a:rPr lang="en-US" baseline="0" dirty="0"/>
                        <a:t>    </a:t>
                      </a:r>
                      <a:r>
                        <a:rPr lang="en-US" baseline="0" dirty="0" err="1"/>
                        <a:t>int</a:t>
                      </a:r>
                      <a:r>
                        <a:rPr lang="en-US" baseline="0" dirty="0"/>
                        <a:t> r = read(</a:t>
                      </a:r>
                      <a:r>
                        <a:rPr lang="en-US" baseline="0" dirty="0" err="1"/>
                        <a:t>fd_src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buf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sizeof</a:t>
                      </a:r>
                      <a:r>
                        <a:rPr lang="en-US" baseline="0" dirty="0"/>
                        <a:t>(</a:t>
                      </a:r>
                      <a:r>
                        <a:rPr lang="en-US" baseline="0" dirty="0" err="1"/>
                        <a:t>buf</a:t>
                      </a:r>
                      <a:r>
                        <a:rPr lang="en-US" baseline="0" dirty="0"/>
                        <a:t>));</a:t>
                      </a:r>
                    </a:p>
                    <a:p>
                      <a:r>
                        <a:rPr lang="en-US" baseline="0" dirty="0"/>
                        <a:t>    write(</a:t>
                      </a:r>
                      <a:r>
                        <a:rPr lang="en-US" baseline="0" dirty="0" err="1"/>
                        <a:t>fd_dst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buf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sizeof</a:t>
                      </a:r>
                      <a:r>
                        <a:rPr lang="en-US" baseline="0" dirty="0"/>
                        <a:t>(</a:t>
                      </a:r>
                      <a:r>
                        <a:rPr lang="en-US" baseline="0" dirty="0" err="1"/>
                        <a:t>buf</a:t>
                      </a:r>
                      <a:r>
                        <a:rPr lang="en-US" baseline="0" dirty="0"/>
                        <a:t>));</a:t>
                      </a:r>
                    </a:p>
                    <a:p>
                      <a:r>
                        <a:rPr lang="en-US" baseline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593">
                <a:tc>
                  <a:txBody>
                    <a:bodyPr/>
                    <a:lstStyle/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593">
                <a:tc>
                  <a:txBody>
                    <a:bodyPr/>
                    <a:lstStyle/>
                    <a:p>
                      <a:r>
                        <a:rPr lang="ru-RU" baseline="0" dirty="0"/>
                        <a:t>Решение: запросы на чтение надо отправлять в таком количестве, чтобы у диска всегда была непустая очередь команд. Первая команда всё равно увидит задержку на отправку запроса и получение ответа, но для последующих этой задержки не будет.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631927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282081"/>
              </p:ext>
            </p:extLst>
          </p:nvPr>
        </p:nvGraphicFramePr>
        <p:xfrm>
          <a:off x="568411" y="3011010"/>
          <a:ext cx="11368217" cy="20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4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4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40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4031">
                  <a:extLst>
                    <a:ext uri="{9D8B030D-6E8A-4147-A177-3AD203B41FA5}">
                      <a16:colId xmlns:a16="http://schemas.microsoft.com/office/drawing/2014/main" val="2309229728"/>
                    </a:ext>
                  </a:extLst>
                </a:gridCol>
                <a:gridCol w="1624031">
                  <a:extLst>
                    <a:ext uri="{9D8B030D-6E8A-4147-A177-3AD203B41FA5}">
                      <a16:colId xmlns:a16="http://schemas.microsoft.com/office/drawing/2014/main" val="2912689771"/>
                    </a:ext>
                  </a:extLst>
                </a:gridCol>
                <a:gridCol w="16240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err="1">
                          <a:solidFill>
                            <a:srgbClr val="00B050"/>
                          </a:solidFill>
                        </a:rPr>
                        <a:t>int</a:t>
                      </a:r>
                      <a:r>
                        <a:rPr lang="en-US" sz="1000" baseline="0" dirty="0">
                          <a:solidFill>
                            <a:srgbClr val="00B050"/>
                          </a:solidFill>
                        </a:rPr>
                        <a:t> r = read(</a:t>
                      </a:r>
                      <a:r>
                        <a:rPr lang="en-US" sz="1000" baseline="0" dirty="0" err="1">
                          <a:solidFill>
                            <a:srgbClr val="00B050"/>
                          </a:solidFill>
                        </a:rPr>
                        <a:t>fd_src</a:t>
                      </a:r>
                      <a:r>
                        <a:rPr lang="en-US" sz="1000" baseline="0" dirty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en-US" sz="1000" baseline="0" dirty="0" err="1">
                          <a:solidFill>
                            <a:srgbClr val="00B050"/>
                          </a:solidFill>
                        </a:rPr>
                        <a:t>buf</a:t>
                      </a:r>
                      <a:r>
                        <a:rPr lang="en-US" sz="1000" baseline="0" dirty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en-US" sz="1000" baseline="0" dirty="0" err="1">
                          <a:solidFill>
                            <a:srgbClr val="00B050"/>
                          </a:solidFill>
                        </a:rPr>
                        <a:t>sizeof</a:t>
                      </a:r>
                      <a:r>
                        <a:rPr lang="en-US" sz="1000" baseline="0" dirty="0">
                          <a:solidFill>
                            <a:srgbClr val="00B050"/>
                          </a:solidFill>
                        </a:rPr>
                        <a:t>(</a:t>
                      </a:r>
                      <a:r>
                        <a:rPr lang="en-US" sz="1000" baseline="0" dirty="0" err="1">
                          <a:solidFill>
                            <a:srgbClr val="00B050"/>
                          </a:solidFill>
                        </a:rPr>
                        <a:t>buf</a:t>
                      </a:r>
                      <a:r>
                        <a:rPr lang="en-US" sz="1000" baseline="0" dirty="0">
                          <a:solidFill>
                            <a:srgbClr val="00B050"/>
                          </a:solidFill>
                        </a:rPr>
                        <a:t>));</a:t>
                      </a:r>
                      <a:r>
                        <a:rPr lang="en-US" sz="1000" baseline="0" dirty="0"/>
                        <a:t/>
                      </a:r>
                      <a:br>
                        <a:rPr lang="en-US" sz="1000" baseline="0" dirty="0"/>
                      </a:br>
                      <a:r>
                        <a:rPr lang="en-US" sz="1000" baseline="0" dirty="0"/>
                        <a:t>write(</a:t>
                      </a:r>
                      <a:r>
                        <a:rPr lang="en-US" sz="1000" baseline="0" dirty="0" err="1"/>
                        <a:t>fd_dst</a:t>
                      </a:r>
                      <a:r>
                        <a:rPr lang="en-US" sz="1000" baseline="0" dirty="0"/>
                        <a:t>, </a:t>
                      </a:r>
                      <a:r>
                        <a:rPr lang="en-US" sz="1000" baseline="0" dirty="0" err="1"/>
                        <a:t>buf</a:t>
                      </a:r>
                      <a:r>
                        <a:rPr lang="en-US" sz="1000" baseline="0" dirty="0"/>
                        <a:t>, </a:t>
                      </a:r>
                      <a:r>
                        <a:rPr lang="en-US" sz="1000" baseline="0" dirty="0" err="1"/>
                        <a:t>sizeof</a:t>
                      </a:r>
                      <a:r>
                        <a:rPr lang="en-US" sz="1000" baseline="0" dirty="0"/>
                        <a:t>(</a:t>
                      </a:r>
                      <a:r>
                        <a:rPr lang="en-US" sz="1000" baseline="0" dirty="0" err="1"/>
                        <a:t>buf</a:t>
                      </a:r>
                      <a:r>
                        <a:rPr lang="en-US" sz="1000" baseline="0" dirty="0"/>
                        <a:t>));</a:t>
                      </a:r>
                      <a:endParaRPr lang="ru-RU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r = read(</a:t>
                      </a:r>
                      <a:r>
                        <a:rPr kumimoji="0" 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fd_src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));</a:t>
                      </a:r>
                      <a:b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write(</a:t>
                      </a:r>
                      <a:r>
                        <a:rPr kumimoji="0" 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fd_dst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));</a:t>
                      </a: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dirty="0" err="1"/>
                        <a:t>src</a:t>
                      </a:r>
                      <a:r>
                        <a:rPr lang="en-US" baseline="0" dirty="0"/>
                        <a:t> disk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idle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read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idle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dirty="0"/>
                        <a:t>host machine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send read </a:t>
                      </a:r>
                      <a:r>
                        <a:rPr lang="en-US" dirty="0" err="1">
                          <a:solidFill>
                            <a:srgbClr val="00B050"/>
                          </a:solidFill>
                        </a:rPr>
                        <a:t>cmd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idle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B050"/>
                          </a:solidFill>
                        </a:rPr>
                        <a:t>recv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 read </a:t>
                      </a:r>
                      <a:r>
                        <a:rPr lang="en-US" dirty="0" err="1">
                          <a:solidFill>
                            <a:srgbClr val="00B050"/>
                          </a:solidFill>
                        </a:rPr>
                        <a:t>resp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send write </a:t>
                      </a:r>
                      <a:r>
                        <a:rPr lang="en-US" dirty="0" err="1">
                          <a:solidFill>
                            <a:srgbClr val="00B050"/>
                          </a:solidFill>
                        </a:rPr>
                        <a:t>cmd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idle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B050"/>
                          </a:solidFill>
                        </a:rPr>
                        <a:t>recv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 write </a:t>
                      </a:r>
                      <a:r>
                        <a:rPr lang="en-US" dirty="0" err="1">
                          <a:solidFill>
                            <a:srgbClr val="00B050"/>
                          </a:solidFill>
                        </a:rPr>
                        <a:t>resp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dirty="0" err="1"/>
                        <a:t>dst</a:t>
                      </a:r>
                      <a:r>
                        <a:rPr lang="en-US" dirty="0"/>
                        <a:t> disk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idle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write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idle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1154"/>
                  </a:ext>
                </a:extLst>
              </a:tr>
            </a:tbl>
          </a:graphicData>
        </a:graphic>
      </p:graphicFrame>
      <p:sp>
        <p:nvSpPr>
          <p:cNvPr id="10" name="Right Arrow 9">
            <a:extLst>
              <a:ext uri="{FF2B5EF4-FFF2-40B4-BE49-F238E27FC236}">
                <a16:creationId xmlns:a16="http://schemas.microsoft.com/office/drawing/2014/main" id="{021989D2-445B-5D4A-BBCC-E1A39964BA9E}"/>
              </a:ext>
            </a:extLst>
          </p:cNvPr>
          <p:cNvSpPr/>
          <p:nvPr/>
        </p:nvSpPr>
        <p:spPr>
          <a:xfrm>
            <a:off x="189470" y="5110742"/>
            <a:ext cx="10799806" cy="164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24C1D5-AF09-2442-ADF5-69ABFBB3D7B7}"/>
              </a:ext>
            </a:extLst>
          </p:cNvPr>
          <p:cNvSpPr txBox="1"/>
          <p:nvPr/>
        </p:nvSpPr>
        <p:spPr>
          <a:xfrm>
            <a:off x="10989276" y="4968229"/>
            <a:ext cx="79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время</a:t>
            </a:r>
          </a:p>
        </p:txBody>
      </p:sp>
    </p:spTree>
    <p:extLst>
      <p:ext uri="{BB962C8B-B14F-4D97-AF65-F5344CB8AC3E}">
        <p14:creationId xmlns:p14="http://schemas.microsoft.com/office/powerpoint/2010/main" val="1253190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099284"/>
              </p:ext>
            </p:extLst>
          </p:nvPr>
        </p:nvGraphicFramePr>
        <p:xfrm>
          <a:off x="263768" y="365762"/>
          <a:ext cx="11928231" cy="2194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928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593">
                <a:tc>
                  <a:txBody>
                    <a:bodyPr/>
                    <a:lstStyle/>
                    <a:p>
                      <a:r>
                        <a:rPr lang="en-US" dirty="0"/>
                        <a:t>Pipelining </a:t>
                      </a:r>
                      <a:r>
                        <a:rPr lang="ru-RU" dirty="0"/>
                        <a:t>и </a:t>
                      </a:r>
                      <a:r>
                        <a:rPr lang="en-US" dirty="0"/>
                        <a:t>head-of-line blocking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593">
                <a:tc>
                  <a:txBody>
                    <a:bodyPr/>
                    <a:lstStyle/>
                    <a:p>
                      <a:r>
                        <a:rPr lang="ru-RU" dirty="0"/>
                        <a:t>Предположим, что мы послали много запросов к диску (или к серверу). В каком порядке будут отсылаться ответы?</a:t>
                      </a:r>
                    </a:p>
                    <a:p>
                      <a:endParaRPr lang="ru-RU" dirty="0"/>
                    </a:p>
                    <a:p>
                      <a:r>
                        <a:rPr lang="ru-RU" dirty="0"/>
                        <a:t>Есть два возможных варианта: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в порядке получения запросов</a:t>
                      </a:r>
                      <a:r>
                        <a:rPr lang="en-US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в порядке завершения.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593">
                <a:tc>
                  <a:txBody>
                    <a:bodyPr/>
                    <a:lstStyle/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02152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65356"/>
              </p:ext>
            </p:extLst>
          </p:nvPr>
        </p:nvGraphicFramePr>
        <p:xfrm>
          <a:off x="263768" y="365762"/>
          <a:ext cx="11928231" cy="3931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928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593">
                <a:tc>
                  <a:txBody>
                    <a:bodyPr/>
                    <a:lstStyle/>
                    <a:p>
                      <a:r>
                        <a:rPr lang="en-US" dirty="0"/>
                        <a:t>Pipelining </a:t>
                      </a:r>
                      <a:r>
                        <a:rPr lang="ru-RU" dirty="0"/>
                        <a:t>и </a:t>
                      </a:r>
                      <a:r>
                        <a:rPr lang="en-US" dirty="0"/>
                        <a:t>head-of-line blocking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593">
                <a:tc>
                  <a:txBody>
                    <a:bodyPr/>
                    <a:lstStyle/>
                    <a:p>
                      <a:r>
                        <a:rPr lang="ru-RU" dirty="0"/>
                        <a:t>Предположим, что мы послали много запросов к диску (или к серверу). В каком порядке будут отсылаться ответы?</a:t>
                      </a:r>
                    </a:p>
                    <a:p>
                      <a:endParaRPr lang="ru-RU" dirty="0"/>
                    </a:p>
                    <a:p>
                      <a:r>
                        <a:rPr lang="ru-RU" dirty="0"/>
                        <a:t>Есть два возможных варианта: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в порядке получения запросов</a:t>
                      </a:r>
                      <a:r>
                        <a:rPr lang="en-US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в порядке завершения.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593">
                <a:tc>
                  <a:txBody>
                    <a:bodyPr/>
                    <a:lstStyle/>
                    <a:p>
                      <a:r>
                        <a:rPr lang="ru-RU" baseline="0" dirty="0"/>
                        <a:t>Первый вариант (</a:t>
                      </a:r>
                      <a:r>
                        <a:rPr lang="en-US" baseline="0" dirty="0"/>
                        <a:t>pipelining)</a:t>
                      </a:r>
                      <a:r>
                        <a:rPr lang="ru-RU" baseline="0" dirty="0"/>
                        <a:t> зачастую можно реализовать для протоколов, где изначально не позаботились о мультиплексировании.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r>
                        <a:rPr lang="ru-RU" baseline="0" dirty="0"/>
                        <a:t>Второй вариант требует поддержки в протоколе: у запросов должны быть уникальные номера.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593">
                <a:tc>
                  <a:txBody>
                    <a:bodyPr/>
                    <a:lstStyle/>
                    <a:p>
                      <a:r>
                        <a:rPr lang="en-US" baseline="0" dirty="0"/>
                        <a:t>Pipelining </a:t>
                      </a:r>
                      <a:r>
                        <a:rPr lang="ru-RU" baseline="0" dirty="0"/>
                        <a:t>имеет существенный недостаток: если серверу были отправлены запросы </a:t>
                      </a:r>
                      <a:r>
                        <a:rPr lang="en-US" baseline="0" dirty="0"/>
                        <a:t>R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, R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, …, </a:t>
                      </a:r>
                      <a:r>
                        <a:rPr lang="ru-RU" baseline="0" dirty="0"/>
                        <a:t>то </a:t>
                      </a:r>
                      <a:r>
                        <a:rPr lang="en-US" baseline="0" dirty="0"/>
                        <a:t>R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и последующие должны ждать, пока закончится </a:t>
                      </a:r>
                      <a:r>
                        <a:rPr lang="en-US" baseline="0" dirty="0"/>
                        <a:t>R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. </a:t>
                      </a:r>
                      <a:r>
                        <a:rPr lang="ru-RU" baseline="0" dirty="0"/>
                        <a:t>Если он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окажется очень медленным, то все следующие за ним проведут много времени в очереди, даже если бы могли исполниться быстро. Такое явление называется </a:t>
                      </a:r>
                      <a:r>
                        <a:rPr lang="en-US" baseline="0" dirty="0"/>
                        <a:t>head-of-line blocking.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371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23782"/>
              </p:ext>
            </p:extLst>
          </p:nvPr>
        </p:nvGraphicFramePr>
        <p:xfrm>
          <a:off x="254976" y="365762"/>
          <a:ext cx="11937023" cy="4846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937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593">
                <a:tc>
                  <a:txBody>
                    <a:bodyPr/>
                    <a:lstStyle/>
                    <a:p>
                      <a:r>
                        <a:rPr lang="en-US" dirty="0"/>
                        <a:t>Pipelining </a:t>
                      </a:r>
                      <a:r>
                        <a:rPr lang="ru-RU" dirty="0"/>
                        <a:t>и </a:t>
                      </a:r>
                      <a:r>
                        <a:rPr lang="en-US" dirty="0"/>
                        <a:t>head-of-line blocking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593">
                <a:tc>
                  <a:txBody>
                    <a:bodyPr/>
                    <a:lstStyle/>
                    <a:p>
                      <a:r>
                        <a:rPr lang="ru-RU" dirty="0"/>
                        <a:t>Предположим, что мы послали много запросов к диску (или к серверу). В каком порядке будут отсылаться ответы?</a:t>
                      </a:r>
                    </a:p>
                    <a:p>
                      <a:endParaRPr lang="ru-RU" dirty="0"/>
                    </a:p>
                    <a:p>
                      <a:r>
                        <a:rPr lang="ru-RU" dirty="0"/>
                        <a:t>Есть два возможных варианта: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в порядке получения запросов</a:t>
                      </a:r>
                      <a:r>
                        <a:rPr lang="en-US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в порядке завершения.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593">
                <a:tc>
                  <a:txBody>
                    <a:bodyPr/>
                    <a:lstStyle/>
                    <a:p>
                      <a:r>
                        <a:rPr lang="ru-RU" baseline="0" dirty="0"/>
                        <a:t>Первый вариант (</a:t>
                      </a:r>
                      <a:r>
                        <a:rPr lang="en-US" baseline="0" dirty="0"/>
                        <a:t>pipelining)</a:t>
                      </a:r>
                      <a:r>
                        <a:rPr lang="ru-RU" baseline="0" dirty="0"/>
                        <a:t> зачастую можно реализовать для протоколов, где изначально не позаботились о мультиплексировании.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r>
                        <a:rPr lang="ru-RU" baseline="0" dirty="0"/>
                        <a:t>Второй вариант требует поддержки в протоколе: у запросов должны быть уникальные номера.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593">
                <a:tc>
                  <a:txBody>
                    <a:bodyPr/>
                    <a:lstStyle/>
                    <a:p>
                      <a:r>
                        <a:rPr lang="en-US" baseline="0" dirty="0"/>
                        <a:t>Pipelining </a:t>
                      </a:r>
                      <a:r>
                        <a:rPr lang="ru-RU" baseline="0" dirty="0"/>
                        <a:t>имеет существенный недостаток: если серверу были отправлены запросы </a:t>
                      </a:r>
                      <a:r>
                        <a:rPr lang="en-US" baseline="0" dirty="0"/>
                        <a:t>R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, R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, …, </a:t>
                      </a:r>
                      <a:r>
                        <a:rPr lang="ru-RU" baseline="0" dirty="0"/>
                        <a:t>то </a:t>
                      </a:r>
                      <a:r>
                        <a:rPr lang="en-US" baseline="0" dirty="0"/>
                        <a:t>R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и последующие должны ждать, пока закончится </a:t>
                      </a:r>
                      <a:r>
                        <a:rPr lang="en-US" baseline="0" dirty="0"/>
                        <a:t>R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. </a:t>
                      </a:r>
                      <a:r>
                        <a:rPr lang="ru-RU" baseline="0" dirty="0"/>
                        <a:t>Если он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окажется очень медленным, то все следующие за ним проведут много времени в очереди, даже если бы могли исполниться быстро. Такое явление называется </a:t>
                      </a:r>
                      <a:r>
                        <a:rPr lang="en-US" baseline="0" dirty="0"/>
                        <a:t>head-of-line blocking.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593">
                <a:tc>
                  <a:txBody>
                    <a:bodyPr/>
                    <a:lstStyle/>
                    <a:p>
                      <a:r>
                        <a:rPr lang="ru-RU" baseline="0" dirty="0"/>
                        <a:t>Дополнительное чтение: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Google, “The QUIC Transport Protocol”, </a:t>
                      </a:r>
                      <a:r>
                        <a:rPr lang="en-US" baseline="0" dirty="0">
                          <a:hlinkClick r:id="rId3"/>
                        </a:rPr>
                        <a:t>https://research.google.com/pubs/archive/46403.pdf</a:t>
                      </a:r>
                      <a:endParaRPr lang="en-US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Daniel Bernstein, “HTTP 2 explained”, </a:t>
                      </a:r>
                      <a:r>
                        <a:rPr lang="en-US" baseline="0" dirty="0">
                          <a:hlinkClick r:id="rId4"/>
                        </a:rPr>
                        <a:t>https://legacy.gitbook.com/book/bagder/http2-explained/details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906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630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879006"/>
              </p:ext>
            </p:extLst>
          </p:nvPr>
        </p:nvGraphicFramePr>
        <p:xfrm>
          <a:off x="246184" y="365760"/>
          <a:ext cx="11945815" cy="3017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945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796">
                <a:tc>
                  <a:txBody>
                    <a:bodyPr/>
                    <a:lstStyle/>
                    <a:p>
                      <a:r>
                        <a:rPr lang="ru-RU" dirty="0"/>
                        <a:t>Виртуальные </a:t>
                      </a:r>
                      <a:r>
                        <a:rPr lang="en-US" dirty="0"/>
                        <a:t>FS </a:t>
                      </a:r>
                      <a:r>
                        <a:rPr lang="ru-RU" dirty="0"/>
                        <a:t>в </a:t>
                      </a:r>
                      <a:r>
                        <a:rPr lang="en-US" dirty="0"/>
                        <a:t>Linux: FUSE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796">
                <a:tc>
                  <a:txBody>
                    <a:bodyPr/>
                    <a:lstStyle/>
                    <a:p>
                      <a:r>
                        <a:rPr lang="en-US" dirty="0"/>
                        <a:t>FUSE </a:t>
                      </a:r>
                      <a:r>
                        <a:rPr lang="ru-RU" dirty="0"/>
                        <a:t>(</a:t>
                      </a:r>
                      <a:r>
                        <a:rPr lang="en-US" dirty="0"/>
                        <a:t>Filesystem in </a:t>
                      </a:r>
                      <a:r>
                        <a:rPr lang="en-US" dirty="0" err="1"/>
                        <a:t>USer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spacE</a:t>
                      </a:r>
                      <a:r>
                        <a:rPr lang="en-US" dirty="0"/>
                        <a:t>) – </a:t>
                      </a:r>
                      <a:r>
                        <a:rPr lang="ru-RU" dirty="0"/>
                        <a:t>это способ создания драйверов файловых систем, которые исполняются как пользовательские процессы, а не часть ядра.</a:t>
                      </a:r>
                    </a:p>
                    <a:p>
                      <a:endParaRPr lang="ru-RU" dirty="0"/>
                    </a:p>
                    <a:p>
                      <a:r>
                        <a:rPr lang="ru-RU" dirty="0"/>
                        <a:t>Драйверы </a:t>
                      </a:r>
                      <a:r>
                        <a:rPr lang="en-US" dirty="0"/>
                        <a:t>FUSE </a:t>
                      </a:r>
                      <a:r>
                        <a:rPr lang="ru-RU" dirty="0"/>
                        <a:t>работают как сервера, которые обслуживают один </a:t>
                      </a:r>
                      <a:r>
                        <a:rPr lang="en-US" dirty="0"/>
                        <a:t>pipe. </a:t>
                      </a:r>
                      <a:r>
                        <a:rPr lang="ru-RU" dirty="0"/>
                        <a:t>Они читают оттуда команды вроде </a:t>
                      </a:r>
                      <a:r>
                        <a:rPr lang="en-US" dirty="0"/>
                        <a:t>“</a:t>
                      </a:r>
                      <a:r>
                        <a:rPr lang="ru-RU" dirty="0"/>
                        <a:t>найти элемент каталога по имени</a:t>
                      </a:r>
                      <a:r>
                        <a:rPr lang="en-US" dirty="0"/>
                        <a:t>”</a:t>
                      </a:r>
                      <a:r>
                        <a:rPr lang="ru-RU" dirty="0"/>
                        <a:t>, </a:t>
                      </a:r>
                      <a:r>
                        <a:rPr lang="en-US" dirty="0"/>
                        <a:t>“</a:t>
                      </a:r>
                      <a:r>
                        <a:rPr lang="ru-RU" dirty="0"/>
                        <a:t>открыть</a:t>
                      </a:r>
                      <a:r>
                        <a:rPr lang="en-US" dirty="0"/>
                        <a:t>/</a:t>
                      </a:r>
                      <a:r>
                        <a:rPr lang="ru-RU" dirty="0"/>
                        <a:t>закрыть файл</a:t>
                      </a:r>
                      <a:r>
                        <a:rPr lang="en-US" dirty="0"/>
                        <a:t>”</a:t>
                      </a:r>
                      <a:r>
                        <a:rPr lang="ru-RU" dirty="0"/>
                        <a:t>, </a:t>
                      </a:r>
                      <a:r>
                        <a:rPr lang="en-US" dirty="0"/>
                        <a:t>“</a:t>
                      </a:r>
                      <a:r>
                        <a:rPr lang="ru-RU" dirty="0"/>
                        <a:t>прочесть</a:t>
                      </a:r>
                      <a:r>
                        <a:rPr lang="en-US" dirty="0"/>
                        <a:t>/</a:t>
                      </a:r>
                      <a:r>
                        <a:rPr lang="ru-RU" dirty="0"/>
                        <a:t>записать данные в файл</a:t>
                      </a:r>
                      <a:r>
                        <a:rPr lang="en-US" dirty="0"/>
                        <a:t>”</a:t>
                      </a:r>
                      <a:r>
                        <a:rPr lang="ru-RU" dirty="0"/>
                        <a:t>. Клиентом такого сервера является ядро ОС.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Пример: </a:t>
                      </a:r>
                      <a:r>
                        <a:rPr lang="en-US" dirty="0" err="1"/>
                        <a:t>sshfs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796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461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126371"/>
              </p:ext>
            </p:extLst>
          </p:nvPr>
        </p:nvGraphicFramePr>
        <p:xfrm>
          <a:off x="246184" y="365760"/>
          <a:ext cx="11945815" cy="603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945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796">
                <a:tc>
                  <a:txBody>
                    <a:bodyPr/>
                    <a:lstStyle/>
                    <a:p>
                      <a:r>
                        <a:rPr lang="ru-RU" dirty="0"/>
                        <a:t>Виртуальные </a:t>
                      </a:r>
                      <a:r>
                        <a:rPr lang="en-US" dirty="0"/>
                        <a:t>FS </a:t>
                      </a:r>
                      <a:r>
                        <a:rPr lang="ru-RU" dirty="0"/>
                        <a:t>в </a:t>
                      </a:r>
                      <a:r>
                        <a:rPr lang="en-US" dirty="0"/>
                        <a:t>Linux: FUSE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796">
                <a:tc>
                  <a:txBody>
                    <a:bodyPr/>
                    <a:lstStyle/>
                    <a:p>
                      <a:r>
                        <a:rPr lang="en-US" dirty="0"/>
                        <a:t>FUSE </a:t>
                      </a:r>
                      <a:r>
                        <a:rPr lang="ru-RU" dirty="0"/>
                        <a:t>(</a:t>
                      </a:r>
                      <a:r>
                        <a:rPr lang="en-US" dirty="0"/>
                        <a:t>Filesystem in </a:t>
                      </a:r>
                      <a:r>
                        <a:rPr lang="en-US" dirty="0" err="1"/>
                        <a:t>USer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spacE</a:t>
                      </a:r>
                      <a:r>
                        <a:rPr lang="en-US" dirty="0"/>
                        <a:t>) – </a:t>
                      </a:r>
                      <a:r>
                        <a:rPr lang="ru-RU" dirty="0"/>
                        <a:t>это способ создания драйверов файловых систем, которые исполняются как пользовательские процессы, а не часть ядра.</a:t>
                      </a:r>
                    </a:p>
                    <a:p>
                      <a:endParaRPr lang="ru-RU" dirty="0"/>
                    </a:p>
                    <a:p>
                      <a:r>
                        <a:rPr lang="ru-RU" dirty="0"/>
                        <a:t>Драйверы </a:t>
                      </a:r>
                      <a:r>
                        <a:rPr lang="en-US" dirty="0"/>
                        <a:t>FUSE </a:t>
                      </a:r>
                      <a:r>
                        <a:rPr lang="ru-RU" dirty="0"/>
                        <a:t>работают как сервера, которые обслуживают один </a:t>
                      </a:r>
                      <a:r>
                        <a:rPr lang="en-US" dirty="0"/>
                        <a:t>pipe. </a:t>
                      </a:r>
                      <a:r>
                        <a:rPr lang="ru-RU" dirty="0"/>
                        <a:t>Они читают оттуда команды вроде </a:t>
                      </a:r>
                      <a:r>
                        <a:rPr lang="en-US" dirty="0"/>
                        <a:t>“</a:t>
                      </a:r>
                      <a:r>
                        <a:rPr lang="ru-RU" dirty="0"/>
                        <a:t>найти элемент каталога по имени</a:t>
                      </a:r>
                      <a:r>
                        <a:rPr lang="en-US" dirty="0"/>
                        <a:t>”</a:t>
                      </a:r>
                      <a:r>
                        <a:rPr lang="ru-RU" dirty="0"/>
                        <a:t>, </a:t>
                      </a:r>
                      <a:r>
                        <a:rPr lang="en-US" dirty="0"/>
                        <a:t>“</a:t>
                      </a:r>
                      <a:r>
                        <a:rPr lang="ru-RU" dirty="0"/>
                        <a:t>открыть</a:t>
                      </a:r>
                      <a:r>
                        <a:rPr lang="en-US" dirty="0"/>
                        <a:t>/</a:t>
                      </a:r>
                      <a:r>
                        <a:rPr lang="ru-RU" dirty="0"/>
                        <a:t>закрыть файл</a:t>
                      </a:r>
                      <a:r>
                        <a:rPr lang="en-US" dirty="0"/>
                        <a:t>”</a:t>
                      </a:r>
                      <a:r>
                        <a:rPr lang="ru-RU" dirty="0"/>
                        <a:t>, </a:t>
                      </a:r>
                      <a:r>
                        <a:rPr lang="en-US" dirty="0"/>
                        <a:t>“</a:t>
                      </a:r>
                      <a:r>
                        <a:rPr lang="ru-RU" dirty="0"/>
                        <a:t>прочесть</a:t>
                      </a:r>
                      <a:r>
                        <a:rPr lang="en-US" dirty="0"/>
                        <a:t>/</a:t>
                      </a:r>
                      <a:r>
                        <a:rPr lang="ru-RU" dirty="0"/>
                        <a:t>записать данные в файл</a:t>
                      </a:r>
                      <a:r>
                        <a:rPr lang="en-US" dirty="0"/>
                        <a:t>”</a:t>
                      </a:r>
                      <a:r>
                        <a:rPr lang="ru-RU" dirty="0"/>
                        <a:t>. Клиентом такого сервера является ядро ОС.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Пример: </a:t>
                      </a:r>
                      <a:r>
                        <a:rPr lang="en-US" dirty="0" err="1"/>
                        <a:t>sshfs</a:t>
                      </a:r>
                      <a:r>
                        <a:rPr lang="en-US" dirty="0"/>
                        <a:t>.</a:t>
                      </a:r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Преимущества </a:t>
                      </a:r>
                      <a:r>
                        <a:rPr lang="en-US" dirty="0"/>
                        <a:t>FUSE: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Позволяет легко экспериментировать,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Реализации ФС могут иметь сложные зависимости, которые были бы нежелательны в ядре,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Может использоваться непривилегированными пользователями.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/>
                        <a:t>Недостатки </a:t>
                      </a:r>
                      <a:r>
                        <a:rPr lang="en-US" dirty="0"/>
                        <a:t>FUSE: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Низкая производительность.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796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dirty="0"/>
                        <a:t>Домашнее задание: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dirty="0"/>
                        <a:t>прочтите документацию по </a:t>
                      </a:r>
                      <a:r>
                        <a:rPr lang="en-US" dirty="0"/>
                        <a:t>FUSE high level API,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dirty="0"/>
                        <a:t>напишите драйвер для </a:t>
                      </a:r>
                      <a:r>
                        <a:rPr lang="en-US" dirty="0"/>
                        <a:t>FUSE, </a:t>
                      </a:r>
                      <a:r>
                        <a:rPr lang="ru-RU" dirty="0"/>
                        <a:t>который предоставляет ФС, состоящую из одного файла </a:t>
                      </a:r>
                      <a:r>
                        <a:rPr lang="en-US" dirty="0"/>
                        <a:t>“hello”, </a:t>
                      </a:r>
                      <a:r>
                        <a:rPr lang="ru-RU" dirty="0"/>
                        <a:t>из которого можно прочесть строку </a:t>
                      </a:r>
                      <a:r>
                        <a:rPr lang="en-US" dirty="0"/>
                        <a:t>“hello, world!”; </a:t>
                      </a:r>
                      <a:r>
                        <a:rPr lang="ru-RU" dirty="0"/>
                        <a:t>в каталоге, куда монтируется эта ФС, должны работать команды </a:t>
                      </a:r>
                      <a:r>
                        <a:rPr lang="en-US" dirty="0"/>
                        <a:t>`</a:t>
                      </a:r>
                      <a:r>
                        <a:rPr lang="en-US" dirty="0" err="1"/>
                        <a:t>ls`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и </a:t>
                      </a:r>
                      <a:r>
                        <a:rPr lang="en-US" dirty="0"/>
                        <a:t>`cat hello`.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0114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703378"/>
              </p:ext>
            </p:extLst>
          </p:nvPr>
        </p:nvGraphicFramePr>
        <p:xfrm>
          <a:off x="272562" y="365760"/>
          <a:ext cx="11919438" cy="2743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919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Memory-mapped files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+mn-lt"/>
                          <a:ea typeface="Menlo" charset="0"/>
                          <a:cs typeface="Menlo" charset="0"/>
                        </a:rPr>
                        <a:t>int</a:t>
                      </a:r>
                      <a:r>
                        <a:rPr lang="en-US" baseline="0" dirty="0">
                          <a:latin typeface="+mn-lt"/>
                          <a:ea typeface="Menlo" charset="0"/>
                          <a:cs typeface="Menlo" charset="0"/>
                        </a:rPr>
                        <a:t> </a:t>
                      </a:r>
                      <a:r>
                        <a:rPr lang="en-US" baseline="0" dirty="0" err="1">
                          <a:latin typeface="+mn-lt"/>
                          <a:ea typeface="Menlo" charset="0"/>
                          <a:cs typeface="Menlo" charset="0"/>
                        </a:rPr>
                        <a:t>fd</a:t>
                      </a:r>
                      <a:r>
                        <a:rPr lang="en-US" baseline="0" dirty="0">
                          <a:latin typeface="+mn-lt"/>
                          <a:ea typeface="Menlo" charset="0"/>
                          <a:cs typeface="Menlo" charset="0"/>
                        </a:rPr>
                        <a:t> = open(“</a:t>
                      </a:r>
                      <a:r>
                        <a:rPr lang="en-US" baseline="0" dirty="0" err="1">
                          <a:latin typeface="+mn-lt"/>
                          <a:ea typeface="Menlo" charset="0"/>
                          <a:cs typeface="Menlo" charset="0"/>
                        </a:rPr>
                        <a:t>file.txt</a:t>
                      </a:r>
                      <a:r>
                        <a:rPr lang="en-US" baseline="0" dirty="0">
                          <a:latin typeface="+mn-lt"/>
                          <a:ea typeface="Menlo" charset="0"/>
                          <a:cs typeface="Menlo" charset="0"/>
                        </a:rPr>
                        <a:t>”, O_RDONLY);</a:t>
                      </a:r>
                    </a:p>
                    <a:p>
                      <a:r>
                        <a:rPr lang="en-US" dirty="0">
                          <a:latin typeface="+mn-lt"/>
                          <a:ea typeface="Menlo" charset="0"/>
                          <a:cs typeface="Menlo" charset="0"/>
                        </a:rPr>
                        <a:t>char</a:t>
                      </a:r>
                      <a:r>
                        <a:rPr lang="en-US" baseline="0" dirty="0">
                          <a:latin typeface="+mn-lt"/>
                          <a:ea typeface="Menlo" charset="0"/>
                          <a:cs typeface="Menlo" charset="0"/>
                        </a:rPr>
                        <a:t> *</a:t>
                      </a:r>
                      <a:r>
                        <a:rPr lang="en-US" baseline="0" dirty="0" err="1">
                          <a:latin typeface="+mn-lt"/>
                          <a:ea typeface="Menlo" charset="0"/>
                          <a:cs typeface="Menlo" charset="0"/>
                        </a:rPr>
                        <a:t>str</a:t>
                      </a:r>
                      <a:r>
                        <a:rPr lang="en-US" baseline="0" dirty="0">
                          <a:latin typeface="+mn-lt"/>
                          <a:ea typeface="Menlo" charset="0"/>
                          <a:cs typeface="Menlo" charset="0"/>
                        </a:rPr>
                        <a:t> = </a:t>
                      </a:r>
                      <a:r>
                        <a:rPr lang="en-US" baseline="0" dirty="0" err="1">
                          <a:latin typeface="+mn-lt"/>
                          <a:ea typeface="Menlo" charset="0"/>
                          <a:cs typeface="Menlo" charset="0"/>
                        </a:rPr>
                        <a:t>mmap</a:t>
                      </a:r>
                      <a:r>
                        <a:rPr lang="en-US" baseline="0" dirty="0">
                          <a:latin typeface="+mn-lt"/>
                          <a:ea typeface="Menlo" charset="0"/>
                          <a:cs typeface="Menlo" charset="0"/>
                        </a:rPr>
                        <a:t>(NULL, length, PROT_READ, MAP_PRIVATE, </a:t>
                      </a:r>
                      <a:r>
                        <a:rPr lang="en-US" baseline="0" dirty="0" err="1">
                          <a:latin typeface="+mn-lt"/>
                          <a:ea typeface="Menlo" charset="0"/>
                          <a:cs typeface="Menlo" charset="0"/>
                        </a:rPr>
                        <a:t>fd</a:t>
                      </a:r>
                      <a:r>
                        <a:rPr lang="en-US" baseline="0" dirty="0">
                          <a:latin typeface="+mn-lt"/>
                          <a:ea typeface="Menlo" charset="0"/>
                          <a:cs typeface="Menlo" charset="0"/>
                        </a:rPr>
                        <a:t>, 0);</a:t>
                      </a:r>
                    </a:p>
                    <a:p>
                      <a:endParaRPr lang="en-US" baseline="0" dirty="0">
                        <a:latin typeface="+mn-lt"/>
                        <a:ea typeface="Menlo" charset="0"/>
                        <a:cs typeface="Menlo" charset="0"/>
                      </a:endParaRPr>
                    </a:p>
                    <a:p>
                      <a:r>
                        <a:rPr lang="en-US" baseline="0" dirty="0">
                          <a:latin typeface="+mn-lt"/>
                          <a:ea typeface="Menlo" charset="0"/>
                          <a:cs typeface="Menlo" charset="0"/>
                        </a:rPr>
                        <a:t>/* work with @</a:t>
                      </a:r>
                      <a:r>
                        <a:rPr lang="en-US" baseline="0" dirty="0" err="1">
                          <a:latin typeface="+mn-lt"/>
                          <a:ea typeface="Menlo" charset="0"/>
                          <a:cs typeface="Menlo" charset="0"/>
                        </a:rPr>
                        <a:t>str</a:t>
                      </a:r>
                      <a:r>
                        <a:rPr lang="en-US" baseline="0" dirty="0">
                          <a:latin typeface="+mn-lt"/>
                          <a:ea typeface="Menlo" charset="0"/>
                          <a:cs typeface="Menlo" charset="0"/>
                        </a:rPr>
                        <a:t> as if it were an array */</a:t>
                      </a:r>
                    </a:p>
                    <a:p>
                      <a:r>
                        <a:rPr lang="en-US" baseline="0" dirty="0" err="1">
                          <a:latin typeface="+mn-lt"/>
                          <a:ea typeface="Menlo" charset="0"/>
                          <a:cs typeface="Menlo" charset="0"/>
                        </a:rPr>
                        <a:t>printf</a:t>
                      </a:r>
                      <a:r>
                        <a:rPr lang="en-US" baseline="0" dirty="0">
                          <a:latin typeface="+mn-lt"/>
                          <a:ea typeface="Menlo" charset="0"/>
                          <a:cs typeface="Menlo" charset="0"/>
                        </a:rPr>
                        <a:t>(“%s\n”, </a:t>
                      </a:r>
                      <a:r>
                        <a:rPr lang="en-US" baseline="0" dirty="0" err="1">
                          <a:latin typeface="+mn-lt"/>
                          <a:ea typeface="Menlo" charset="0"/>
                          <a:cs typeface="Menlo" charset="0"/>
                        </a:rPr>
                        <a:t>str</a:t>
                      </a:r>
                      <a:r>
                        <a:rPr lang="en-US" baseline="0" dirty="0">
                          <a:latin typeface="+mn-lt"/>
                          <a:ea typeface="Menlo" charset="0"/>
                          <a:cs typeface="Menlo" charset="0"/>
                        </a:rPr>
                        <a:t>);</a:t>
                      </a:r>
                    </a:p>
                    <a:p>
                      <a:endParaRPr lang="en-US" baseline="0" dirty="0">
                        <a:latin typeface="+mn-lt"/>
                        <a:ea typeface="Menlo" charset="0"/>
                        <a:cs typeface="Menlo" charset="0"/>
                      </a:endParaRPr>
                    </a:p>
                    <a:p>
                      <a:r>
                        <a:rPr lang="en-US" baseline="0" dirty="0" err="1">
                          <a:latin typeface="+mn-lt"/>
                          <a:ea typeface="Menlo" charset="0"/>
                          <a:cs typeface="Menlo" charset="0"/>
                        </a:rPr>
                        <a:t>munmap</a:t>
                      </a:r>
                      <a:r>
                        <a:rPr lang="en-US" baseline="0" dirty="0">
                          <a:latin typeface="+mn-lt"/>
                          <a:ea typeface="Menlo" charset="0"/>
                          <a:cs typeface="Menlo" charset="0"/>
                        </a:rPr>
                        <a:t>(</a:t>
                      </a:r>
                      <a:r>
                        <a:rPr lang="en-US" baseline="0" dirty="0" err="1">
                          <a:latin typeface="+mn-lt"/>
                          <a:ea typeface="Menlo" charset="0"/>
                          <a:cs typeface="Menlo" charset="0"/>
                        </a:rPr>
                        <a:t>str</a:t>
                      </a:r>
                      <a:r>
                        <a:rPr lang="en-US" baseline="0" dirty="0">
                          <a:latin typeface="+mn-lt"/>
                          <a:ea typeface="Menlo" charset="0"/>
                          <a:cs typeface="Menlo" charset="0"/>
                        </a:rPr>
                        <a:t>, length);</a:t>
                      </a:r>
                      <a:endParaRPr lang="ru-RU" dirty="0">
                        <a:latin typeface="+mn-lt"/>
                        <a:ea typeface="Menlo" charset="0"/>
                        <a:cs typeface="Menlo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r>
                        <a:rPr lang="ru-RU" dirty="0">
                          <a:latin typeface="+mn-lt"/>
                          <a:ea typeface="Menlo" charset="0"/>
                          <a:cs typeface="Menlo" charset="0"/>
                        </a:rPr>
                        <a:t>Как это работает?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246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398596"/>
              </p:ext>
            </p:extLst>
          </p:nvPr>
        </p:nvGraphicFramePr>
        <p:xfrm>
          <a:off x="254976" y="365760"/>
          <a:ext cx="11937023" cy="1920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937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ru-RU" dirty="0"/>
                        <a:t>Виртуальная</a:t>
                      </a:r>
                      <a:r>
                        <a:rPr lang="ru-RU" baseline="0" dirty="0"/>
                        <a:t> память</a:t>
                      </a:r>
                      <a:r>
                        <a:rPr lang="en-US" baseline="0" dirty="0"/>
                        <a:t>: </a:t>
                      </a:r>
                      <a:r>
                        <a:rPr lang="ru-RU" baseline="0" dirty="0"/>
                        <a:t>зачем это надо?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ru-RU" baseline="0" dirty="0"/>
                        <a:t>Процессы не имеют доступа к физической памяти.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ru-RU" baseline="0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ru-RU" baseline="0" dirty="0"/>
                        <a:t>Вместо этого, ОС предоставляют процессам линейное адресное пространство,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ru-RU" baseline="0" dirty="0"/>
                        <a:t>которое может произвольно отображаться на физическую память.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</a:pP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436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491261"/>
              </p:ext>
            </p:extLst>
          </p:nvPr>
        </p:nvGraphicFramePr>
        <p:xfrm>
          <a:off x="246184" y="365760"/>
          <a:ext cx="11945815" cy="3840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945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ru-RU" dirty="0"/>
                        <a:t>Виртуальная</a:t>
                      </a:r>
                      <a:r>
                        <a:rPr lang="ru-RU" baseline="0" dirty="0"/>
                        <a:t> память</a:t>
                      </a:r>
                      <a:r>
                        <a:rPr lang="en-US" baseline="0" dirty="0"/>
                        <a:t>: </a:t>
                      </a:r>
                      <a:r>
                        <a:rPr lang="ru-RU" baseline="0" dirty="0"/>
                        <a:t>зачем это надо?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ru-RU" baseline="0" dirty="0"/>
                        <a:t>Процессы не имеют доступа к физической памяти.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ru-RU" baseline="0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ru-RU" baseline="0" dirty="0"/>
                        <a:t>Вместо этого, ОС предоставляют процессам линейное адресное пространство,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ru-RU" baseline="0" dirty="0"/>
                        <a:t>которое может произвольно отображаться на физическую память.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dirty="0"/>
                        <a:t>Задачи, которые решает введение виртуального</a:t>
                      </a:r>
                      <a:r>
                        <a:rPr lang="ru-RU" baseline="0" dirty="0"/>
                        <a:t> адресного пространства:</a:t>
                      </a: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ru-RU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dirty="0"/>
                        <a:t>Возможность предоставить каждому процессу единообразное</a:t>
                      </a:r>
                      <a:r>
                        <a:rPr lang="ru-RU" baseline="0" dirty="0"/>
                        <a:t> адресное пространство: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процесс просто считает, что ему доступны все адреса в диапазоне </a:t>
                      </a:r>
                      <a:r>
                        <a:rPr lang="en-US" baseline="0" dirty="0"/>
                        <a:t>[0, MAX_ADDR),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Изоляция процессов,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Возможность прозрачно разделять часть памяти между процессами (</a:t>
                      </a:r>
                      <a:r>
                        <a:rPr lang="en-US" baseline="0" dirty="0"/>
                        <a:t>shared libraries, text segments, etc.),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Возможность «незаметно» для процесса заполнять</a:t>
                      </a:r>
                      <a:r>
                        <a:rPr lang="en-US" baseline="0" dirty="0"/>
                        <a:t>/</a:t>
                      </a:r>
                      <a:r>
                        <a:rPr lang="ru-RU" baseline="0" dirty="0"/>
                        <a:t>выгружать его части из памяти</a:t>
                      </a:r>
                      <a:r>
                        <a:rPr lang="en-US" baseline="0" dirty="0"/>
                        <a:t>:</a:t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>memory-mapped files, swapping,</a:t>
                      </a: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0930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70012"/>
              </p:ext>
            </p:extLst>
          </p:nvPr>
        </p:nvGraphicFramePr>
        <p:xfrm>
          <a:off x="263768" y="365760"/>
          <a:ext cx="11928231" cy="5486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928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ru-RU" dirty="0"/>
                        <a:t>Виртуальная</a:t>
                      </a:r>
                      <a:r>
                        <a:rPr lang="ru-RU" baseline="0" dirty="0"/>
                        <a:t> память с точки зрения </a:t>
                      </a:r>
                      <a:r>
                        <a:rPr lang="en-US" baseline="0" dirty="0"/>
                        <a:t>CPU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</a:pP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566757" y="1039155"/>
          <a:ext cx="8128000" cy="74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r>
                        <a:rPr lang="ru-RU" dirty="0"/>
                        <a:t>Виртуальный адрес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172684" y="2129824"/>
          <a:ext cx="1901022" cy="2123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01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Таблица</a:t>
                      </a:r>
                      <a:r>
                        <a:rPr lang="ru-RU" baseline="0" dirty="0"/>
                        <a:t> страниц первого уровня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661012" y="1780835"/>
            <a:ext cx="511672" cy="157931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4246390" y="3055422"/>
          <a:ext cx="2045325" cy="2123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4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Таблица страниц</a:t>
                      </a:r>
                      <a:r>
                        <a:rPr lang="ru-RU" baseline="0" dirty="0"/>
                        <a:t> второго уровня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>
            <a:off x="3073706" y="3360145"/>
            <a:ext cx="117268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402767" y="1780835"/>
            <a:ext cx="843623" cy="286611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291715" y="4618591"/>
            <a:ext cx="513819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9852721" y="2570490"/>
          <a:ext cx="1370767" cy="1833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0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Страница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 flipV="1">
            <a:off x="8306718" y="2743200"/>
            <a:ext cx="1496849" cy="1101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109679" y="1780835"/>
            <a:ext cx="1743042" cy="211660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309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678766"/>
              </p:ext>
            </p:extLst>
          </p:nvPr>
        </p:nvGraphicFramePr>
        <p:xfrm>
          <a:off x="246184" y="365760"/>
          <a:ext cx="11945815" cy="603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945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ru-RU" dirty="0"/>
                        <a:t>Виртуальная</a:t>
                      </a:r>
                      <a:r>
                        <a:rPr lang="ru-RU" baseline="0" dirty="0"/>
                        <a:t> память с точки зрения </a:t>
                      </a:r>
                      <a:r>
                        <a:rPr lang="en-US" baseline="0" dirty="0"/>
                        <a:t>CPU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dirty="0"/>
                        <a:t>Таблицы разрешается</a:t>
                      </a:r>
                      <a:r>
                        <a:rPr lang="ru-RU" baseline="0" dirty="0"/>
                        <a:t> заполнять частично, чтобы не тратить много памяти.</a:t>
                      </a:r>
                      <a:endParaRPr lang="en-US" dirty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dirty="0"/>
                        <a:t>Поиск по таблицам требует много обращений</a:t>
                      </a:r>
                      <a:r>
                        <a:rPr lang="ru-RU" baseline="0" dirty="0"/>
                        <a:t> к памяти, поэтому результаты преобразований адресов </a:t>
                      </a:r>
                      <a:r>
                        <a:rPr lang="ru-RU" baseline="0" dirty="0" err="1"/>
                        <a:t>кешируются</a:t>
                      </a:r>
                      <a:r>
                        <a:rPr lang="ru-RU" baseline="0" dirty="0"/>
                        <a:t> в </a:t>
                      </a:r>
                      <a:r>
                        <a:rPr lang="en-US" baseline="0" dirty="0"/>
                        <a:t>TLB (Translation Look-aside Buffer)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45362"/>
              </p:ext>
            </p:extLst>
          </p:nvPr>
        </p:nvGraphicFramePr>
        <p:xfrm>
          <a:off x="566757" y="1039155"/>
          <a:ext cx="8128000" cy="74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r>
                        <a:rPr lang="ru-RU" dirty="0"/>
                        <a:t>Виртуальный адрес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920240"/>
              </p:ext>
            </p:extLst>
          </p:nvPr>
        </p:nvGraphicFramePr>
        <p:xfrm>
          <a:off x="1172684" y="2129824"/>
          <a:ext cx="1901022" cy="2123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01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Таблица</a:t>
                      </a:r>
                      <a:r>
                        <a:rPr lang="ru-RU" baseline="0" dirty="0"/>
                        <a:t> страниц первого уровня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661012" y="1780835"/>
            <a:ext cx="511672" cy="157931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456774"/>
              </p:ext>
            </p:extLst>
          </p:nvPr>
        </p:nvGraphicFramePr>
        <p:xfrm>
          <a:off x="4246390" y="3055422"/>
          <a:ext cx="2045325" cy="2123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4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Таблица страниц</a:t>
                      </a:r>
                      <a:r>
                        <a:rPr lang="ru-RU" baseline="0" dirty="0"/>
                        <a:t> второго уровня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>
            <a:off x="3073706" y="3360145"/>
            <a:ext cx="117268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402767" y="1780835"/>
            <a:ext cx="843623" cy="286611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291715" y="4618591"/>
            <a:ext cx="513819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54412"/>
              </p:ext>
            </p:extLst>
          </p:nvPr>
        </p:nvGraphicFramePr>
        <p:xfrm>
          <a:off x="9852721" y="2570490"/>
          <a:ext cx="1370767" cy="1833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0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Страница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 flipV="1">
            <a:off x="8306718" y="2743200"/>
            <a:ext cx="1496849" cy="1101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109679" y="1780835"/>
            <a:ext cx="1743042" cy="211660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084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5484</TotalTime>
  <Words>2550</Words>
  <Application>Microsoft Office PowerPoint</Application>
  <PresentationFormat>Widescreen</PresentationFormat>
  <Paragraphs>552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Menlo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Artem Anisimov</dc:creator>
  <cp:lastModifiedBy>Roman Zavodskikh</cp:lastModifiedBy>
  <cp:revision>95</cp:revision>
  <cp:lastPrinted>2017-10-02T09:22:54Z</cp:lastPrinted>
  <dcterms:created xsi:type="dcterms:W3CDTF">2016-09-20T13:25:15Z</dcterms:created>
  <dcterms:modified xsi:type="dcterms:W3CDTF">2019-09-18T09:13:41Z</dcterms:modified>
</cp:coreProperties>
</file>