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0"/>
  </p:notesMasterIdLst>
  <p:handoutMasterIdLst>
    <p:handoutMasterId r:id="rId41"/>
  </p:handoutMasterIdLst>
  <p:sldIdLst>
    <p:sldId id="280" r:id="rId3"/>
    <p:sldId id="311" r:id="rId4"/>
    <p:sldId id="317" r:id="rId5"/>
    <p:sldId id="316" r:id="rId6"/>
    <p:sldId id="318" r:id="rId7"/>
    <p:sldId id="321" r:id="rId8"/>
    <p:sldId id="320" r:id="rId9"/>
    <p:sldId id="319" r:id="rId10"/>
    <p:sldId id="323" r:id="rId11"/>
    <p:sldId id="322" r:id="rId12"/>
    <p:sldId id="324" r:id="rId13"/>
    <p:sldId id="325" r:id="rId14"/>
    <p:sldId id="315" r:id="rId15"/>
    <p:sldId id="347" r:id="rId16"/>
    <p:sldId id="326" r:id="rId17"/>
    <p:sldId id="328" r:id="rId18"/>
    <p:sldId id="327" r:id="rId19"/>
    <p:sldId id="330" r:id="rId20"/>
    <p:sldId id="314" r:id="rId21"/>
    <p:sldId id="331" r:id="rId22"/>
    <p:sldId id="332" r:id="rId23"/>
    <p:sldId id="349" r:id="rId24"/>
    <p:sldId id="333" r:id="rId25"/>
    <p:sldId id="334" r:id="rId26"/>
    <p:sldId id="335" r:id="rId27"/>
    <p:sldId id="313" r:id="rId28"/>
    <p:sldId id="312" r:id="rId29"/>
    <p:sldId id="338" r:id="rId30"/>
    <p:sldId id="337" r:id="rId31"/>
    <p:sldId id="348" r:id="rId32"/>
    <p:sldId id="339" r:id="rId33"/>
    <p:sldId id="342" r:id="rId34"/>
    <p:sldId id="343" r:id="rId35"/>
    <p:sldId id="340" r:id="rId36"/>
    <p:sldId id="336" r:id="rId37"/>
    <p:sldId id="345" r:id="rId38"/>
    <p:sldId id="346" r:id="rId3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8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0" Type="http://schemas.openxmlformats.org/officeDocument/2006/relationships/slide" Target="slides/slide18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ru-RU"/>
              <a:t>Основы построения файловых систем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C6788E-680A-49E5-BB93-D456A9D23A29}" type="datetimeFigureOut">
              <a:rPr lang="ru-RU" smtClean="0"/>
              <a:t>30.09.2019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061F6E-92FD-414D-9278-71772D358C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2730847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ru-RU"/>
              <a:t>Основы построения файловых систем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DF4945-C160-4CD5-B124-49B9BE14C0AB}" type="datetimeFigureOut">
              <a:rPr lang="ru-RU" smtClean="0"/>
              <a:t>30.09.2019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33120B-582B-4354-977D-A474A534F6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4565650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3745113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10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6591099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11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2196112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12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8466253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13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0086370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14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6547198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15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4793200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16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8145550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17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9899246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18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1320130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19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41416066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0162767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20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5094474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21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74914781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22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4608528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23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93306038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24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20847352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25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99309595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26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413428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27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35407430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28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8571276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29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7231591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67395726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30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0872964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31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11568600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32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64083211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33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51079834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34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14447222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35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76850482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36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35473490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37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9551325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4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5328999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5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9173318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6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4042017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7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3073188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8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3202830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9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329293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30.09.2019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9482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30.09.2019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0928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30.09.2019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99648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30.09.2019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55850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30.09.2019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69723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30.09.2019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80577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30.09.2019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26596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30.09.2019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25382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30.09.2019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47844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30.09.2019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85054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30.09.2019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0372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30.09.2019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81400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30.09.2019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88115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30.09.2019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13520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30.09.2019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1758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30.09.2019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7981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6"/>
            <a:ext cx="10515600" cy="622754"/>
          </a:xfrm>
        </p:spPr>
        <p:txBody>
          <a:bodyPr/>
          <a:lstStyle>
            <a:lvl1pPr>
              <a:defRPr/>
            </a:lvl1pPr>
          </a:lstStyle>
          <a:p>
            <a:r>
              <a:rPr lang="ru-RU" dirty="0"/>
              <a:t>Основы построения файловых систем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30.09.2019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7053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30.09.2019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9022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30.09.2019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9913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30.09.2019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7432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30.09.2019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3646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30.09.2019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2430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63722-5D9F-4E99-9720-9B6A0C7BB1C9}" type="datetimeFigureOut">
              <a:rPr lang="ru-RU" smtClean="0"/>
              <a:t>30.09.2019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1473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18C88-2408-4CFC-B25C-07450930B282}" type="datetimeFigureOut">
              <a:rPr lang="ru-RU" smtClean="0"/>
              <a:t>30.09.2019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8141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lwn.net/Articles/457667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2189499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1162241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098" name="Picture 2" descr="Image result for МФТИ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869" y="2142418"/>
            <a:ext cx="5586197" cy="2487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acroni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6563" y="2078936"/>
            <a:ext cx="2614568" cy="2614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870869" y="900147"/>
            <a:ext cx="84502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060559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0431257"/>
              </p:ext>
            </p:extLst>
          </p:nvPr>
        </p:nvGraphicFramePr>
        <p:xfrm>
          <a:off x="0" y="365760"/>
          <a:ext cx="12192000" cy="56692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4670">
                <a:tc>
                  <a:txBody>
                    <a:bodyPr/>
                    <a:lstStyle/>
                    <a:p>
                      <a:r>
                        <a:rPr lang="ru-RU" sz="2400" dirty="0"/>
                        <a:t>Создание</a:t>
                      </a:r>
                      <a:r>
                        <a:rPr lang="ru-RU" sz="2400" baseline="0" dirty="0"/>
                        <a:t> файла и исчезновение питания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1677">
                <a:tc>
                  <a:txBody>
                    <a:bodyPr/>
                    <a:lstStyle/>
                    <a:p>
                      <a:r>
                        <a:rPr lang="ru-RU" dirty="0"/>
                        <a:t>С</a:t>
                      </a:r>
                      <a:r>
                        <a:rPr lang="ru-RU" baseline="0" dirty="0"/>
                        <a:t> точки зрения пользователя всё просто</a:t>
                      </a:r>
                      <a:r>
                        <a:rPr lang="en-US" baseline="0" dirty="0"/>
                        <a:t>:</a:t>
                      </a:r>
                    </a:p>
                    <a:p>
                      <a:r>
                        <a:rPr lang="en-US" baseline="0" dirty="0" err="1"/>
                        <a:t>int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fd</a:t>
                      </a:r>
                      <a:r>
                        <a:rPr lang="en-US" baseline="0" dirty="0"/>
                        <a:t> = open(“</a:t>
                      </a:r>
                      <a:r>
                        <a:rPr lang="en-US" baseline="0" dirty="0" err="1"/>
                        <a:t>fes.c</a:t>
                      </a:r>
                      <a:r>
                        <a:rPr lang="en-US" baseline="0" dirty="0"/>
                        <a:t>”, O_RDWR|O_CREAT|O_EXCL, S_IRUSR|S_IWUSR);</a:t>
                      </a:r>
                      <a:r>
                        <a:rPr lang="ru-RU" dirty="0"/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1677">
                <a:tc>
                  <a:txBody>
                    <a:bodyPr/>
                    <a:lstStyle/>
                    <a:p>
                      <a:r>
                        <a:rPr lang="ru-RU" dirty="0"/>
                        <a:t>С точки зрения ФС (для примера возьмём </a:t>
                      </a:r>
                      <a:r>
                        <a:rPr lang="en-US" dirty="0"/>
                        <a:t>ext2</a:t>
                      </a:r>
                      <a:r>
                        <a:rPr lang="ru-RU" dirty="0"/>
                        <a:t>)</a:t>
                      </a:r>
                      <a:r>
                        <a:rPr lang="ru-RU" baseline="0" dirty="0"/>
                        <a:t> действий больше: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/>
                        <a:t>Отыскать незанятую </a:t>
                      </a:r>
                      <a:r>
                        <a:rPr lang="en-US" baseline="0" dirty="0" err="1"/>
                        <a:t>inode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для файла,</a:t>
                      </a:r>
                      <a:endParaRPr lang="en-US" baseline="0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/>
                        <a:t>Отыскать свободный блок для содержимого файла,</a:t>
                      </a:r>
                      <a:endParaRPr lang="en-US" baseline="0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/>
                        <a:t>Пометить найденные </a:t>
                      </a:r>
                      <a:r>
                        <a:rPr lang="en-US" baseline="0" dirty="0" err="1"/>
                        <a:t>inode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и блок как используемые,</a:t>
                      </a:r>
                      <a:endParaRPr lang="en-US" baseline="0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/>
                        <a:t>Заполнить </a:t>
                      </a:r>
                      <a:r>
                        <a:rPr lang="en-US" baseline="0" dirty="0" err="1"/>
                        <a:t>inode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для файла.</a:t>
                      </a:r>
                      <a:endParaRPr lang="en-US" baseline="0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/>
                        <a:t>Записать </a:t>
                      </a:r>
                      <a:r>
                        <a:rPr lang="en-US" baseline="0" dirty="0" err="1"/>
                        <a:t>struct</a:t>
                      </a:r>
                      <a:r>
                        <a:rPr lang="en-US" baseline="0" dirty="0"/>
                        <a:t> ext2_dir_entry </a:t>
                      </a:r>
                      <a:r>
                        <a:rPr lang="ru-RU" baseline="0" dirty="0"/>
                        <a:t>в каталог, где создан файл,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>
                          <a:solidFill>
                            <a:srgbClr val="FF0000"/>
                          </a:solidFill>
                        </a:rPr>
                        <a:t>Из-за этой записи длина каталога подрастёт, поэтому надо обновить </a:t>
                      </a:r>
                      <a:r>
                        <a:rPr lang="en-US" baseline="0" dirty="0" err="1">
                          <a:solidFill>
                            <a:srgbClr val="FF0000"/>
                          </a:solidFill>
                        </a:rPr>
                        <a:t>inode</a:t>
                      </a:r>
                      <a:r>
                        <a:rPr lang="en-US" baseline="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ru-RU" baseline="0" dirty="0">
                          <a:solidFill>
                            <a:srgbClr val="FF0000"/>
                          </a:solidFill>
                        </a:rPr>
                        <a:t>для каталога</a:t>
                      </a:r>
                      <a:r>
                        <a:rPr lang="en-US" baseline="0" dirty="0"/>
                        <a:t>.</a:t>
                      </a:r>
                      <a:endParaRPr lang="ru-RU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1677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ru-RU" baseline="0" dirty="0"/>
                        <a:t>Области на диске: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5929126"/>
              </p:ext>
            </p:extLst>
          </p:nvPr>
        </p:nvGraphicFramePr>
        <p:xfrm>
          <a:off x="384433" y="3945925"/>
          <a:ext cx="11428625" cy="17546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46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14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67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9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010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098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754660">
                <a:tc>
                  <a:txBody>
                    <a:bodyPr/>
                    <a:lstStyle/>
                    <a:p>
                      <a:r>
                        <a:rPr lang="en-US" dirty="0"/>
                        <a:t>SB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 group</a:t>
                      </a:r>
                      <a:br>
                        <a:rPr lang="en-US" dirty="0"/>
                      </a:br>
                      <a:r>
                        <a:rPr lang="en-US" dirty="0"/>
                        <a:t>header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</a:t>
                      </a:r>
                      <a:br>
                        <a:rPr lang="en-US" dirty="0"/>
                      </a:br>
                      <a:r>
                        <a:rPr lang="en-US" dirty="0"/>
                        <a:t>bitmap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Inode</a:t>
                      </a:r>
                      <a:r>
                        <a:rPr lang="en-US" dirty="0"/>
                        <a:t/>
                      </a:r>
                      <a:br>
                        <a:rPr lang="en-US" dirty="0"/>
                      </a:br>
                      <a:r>
                        <a:rPr lang="en-US" dirty="0"/>
                        <a:t>bitmap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Inodes</a:t>
                      </a:r>
                      <a:r>
                        <a:rPr lang="en-US" dirty="0"/>
                        <a:t> table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</a:t>
                      </a:r>
                      <a:r>
                        <a:rPr lang="en-US" baseline="0" dirty="0"/>
                        <a:t> blocks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2842816"/>
              </p:ext>
            </p:extLst>
          </p:nvPr>
        </p:nvGraphicFramePr>
        <p:xfrm>
          <a:off x="3457147" y="4917988"/>
          <a:ext cx="6996670" cy="6055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93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93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93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93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993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05551">
                <a:tc>
                  <a:txBody>
                    <a:bodyPr/>
                    <a:lstStyle/>
                    <a:p>
                      <a:r>
                        <a:rPr lang="en-US" dirty="0"/>
                        <a:t>…..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inode</a:t>
                      </a:r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file </a:t>
                      </a:r>
                      <a:r>
                        <a:rPr lang="en-US" dirty="0" err="1"/>
                        <a:t>inode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…..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1876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0419610"/>
              </p:ext>
            </p:extLst>
          </p:nvPr>
        </p:nvGraphicFramePr>
        <p:xfrm>
          <a:off x="0" y="365760"/>
          <a:ext cx="12192000" cy="32918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4670">
                <a:tc>
                  <a:txBody>
                    <a:bodyPr/>
                    <a:lstStyle/>
                    <a:p>
                      <a:r>
                        <a:rPr lang="ru-RU" sz="2400" dirty="0"/>
                        <a:t>Создание</a:t>
                      </a:r>
                      <a:r>
                        <a:rPr lang="ru-RU" sz="2400" baseline="0" dirty="0"/>
                        <a:t> файла и исчезновение питания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1677">
                <a:tc>
                  <a:txBody>
                    <a:bodyPr/>
                    <a:lstStyle/>
                    <a:p>
                      <a:r>
                        <a:rPr lang="ru-RU" dirty="0"/>
                        <a:t>С точки зрения ФС (для примера возьмём </a:t>
                      </a:r>
                      <a:r>
                        <a:rPr lang="en-US" dirty="0"/>
                        <a:t>ext2</a:t>
                      </a:r>
                      <a:r>
                        <a:rPr lang="ru-RU" dirty="0"/>
                        <a:t>)</a:t>
                      </a:r>
                      <a:r>
                        <a:rPr lang="ru-RU" baseline="0" dirty="0"/>
                        <a:t> действий больше: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/>
                        <a:t>Отыскать незанятую </a:t>
                      </a:r>
                      <a:r>
                        <a:rPr lang="en-US" baseline="0" dirty="0" err="1"/>
                        <a:t>inode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для файла,</a:t>
                      </a:r>
                      <a:endParaRPr lang="en-US" baseline="0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/>
                        <a:t>Отыскать свободный блок для содержимого файла,</a:t>
                      </a:r>
                      <a:endParaRPr lang="en-US" baseline="0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/>
                        <a:t>Пометить найденные </a:t>
                      </a:r>
                      <a:r>
                        <a:rPr lang="en-US" baseline="0" dirty="0" err="1"/>
                        <a:t>inode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и блок как используемые,</a:t>
                      </a:r>
                      <a:endParaRPr lang="en-US" baseline="0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/>
                        <a:t>Заполнить </a:t>
                      </a:r>
                      <a:r>
                        <a:rPr lang="en-US" baseline="0" dirty="0" err="1"/>
                        <a:t>inode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для файла</a:t>
                      </a:r>
                      <a:r>
                        <a:rPr lang="en-US" baseline="0" dirty="0"/>
                        <a:t>,</a:t>
                      </a:r>
                      <a:br>
                        <a:rPr lang="en-US" baseline="0" dirty="0"/>
                      </a:br>
                      <a:r>
                        <a:rPr lang="en-US" baseline="0" dirty="0"/>
                        <a:t/>
                      </a:r>
                      <a:br>
                        <a:rPr lang="en-US" baseline="0" dirty="0"/>
                      </a:br>
                      <a:r>
                        <a:rPr lang="ru-RU" baseline="0" dirty="0"/>
                        <a:t>Тут выключилось питание</a:t>
                      </a:r>
                      <a:r>
                        <a:rPr lang="en-US" baseline="0" dirty="0"/>
                        <a:t/>
                      </a:r>
                      <a:br>
                        <a:rPr lang="en-US" baseline="0" dirty="0"/>
                      </a:br>
                      <a:endParaRPr lang="en-US" baseline="0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Записать </a:t>
                      </a:r>
                      <a:r>
                        <a:rPr lang="en-US" baseline="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struct</a:t>
                      </a:r>
                      <a:r>
                        <a:rPr lang="en-US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ext2_dir_entry </a:t>
                      </a:r>
                      <a:r>
                        <a:rPr lang="ru-RU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в каталог, где создан файл,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Из-за этой записи длина каталога подрастёт, поэтому надо обновить </a:t>
                      </a:r>
                      <a:r>
                        <a:rPr lang="en-US" baseline="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inode</a:t>
                      </a:r>
                      <a:r>
                        <a:rPr lang="en-US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</a:t>
                      </a:r>
                      <a:r>
                        <a:rPr lang="ru-RU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для каталога</a:t>
                      </a:r>
                      <a:r>
                        <a:rPr lang="en-US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.</a:t>
                      </a:r>
                      <a:endParaRPr lang="ru-RU" baseline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Freeform 7"/>
          <p:cNvSpPr/>
          <p:nvPr/>
        </p:nvSpPr>
        <p:spPr>
          <a:xfrm>
            <a:off x="436605" y="2286000"/>
            <a:ext cx="2487827" cy="173042"/>
          </a:xfrm>
          <a:custGeom>
            <a:avLst/>
            <a:gdLst>
              <a:gd name="connsiteX0" fmla="*/ 0 w 2487827"/>
              <a:gd name="connsiteY0" fmla="*/ 346037 h 346037"/>
              <a:gd name="connsiteX1" fmla="*/ 197708 w 2487827"/>
              <a:gd name="connsiteY1" fmla="*/ 49475 h 346037"/>
              <a:gd name="connsiteX2" fmla="*/ 313038 w 2487827"/>
              <a:gd name="connsiteY2" fmla="*/ 329561 h 346037"/>
              <a:gd name="connsiteX3" fmla="*/ 486033 w 2487827"/>
              <a:gd name="connsiteY3" fmla="*/ 32999 h 346037"/>
              <a:gd name="connsiteX4" fmla="*/ 609600 w 2487827"/>
              <a:gd name="connsiteY4" fmla="*/ 329561 h 346037"/>
              <a:gd name="connsiteX5" fmla="*/ 807308 w 2487827"/>
              <a:gd name="connsiteY5" fmla="*/ 41237 h 346037"/>
              <a:gd name="connsiteX6" fmla="*/ 955589 w 2487827"/>
              <a:gd name="connsiteY6" fmla="*/ 321323 h 346037"/>
              <a:gd name="connsiteX7" fmla="*/ 1112108 w 2487827"/>
              <a:gd name="connsiteY7" fmla="*/ 32999 h 346037"/>
              <a:gd name="connsiteX8" fmla="*/ 1268627 w 2487827"/>
              <a:gd name="connsiteY8" fmla="*/ 296610 h 346037"/>
              <a:gd name="connsiteX9" fmla="*/ 1400433 w 2487827"/>
              <a:gd name="connsiteY9" fmla="*/ 16523 h 346037"/>
              <a:gd name="connsiteX10" fmla="*/ 1556951 w 2487827"/>
              <a:gd name="connsiteY10" fmla="*/ 288372 h 346037"/>
              <a:gd name="connsiteX11" fmla="*/ 1738184 w 2487827"/>
              <a:gd name="connsiteY11" fmla="*/ 16523 h 346037"/>
              <a:gd name="connsiteX12" fmla="*/ 1886465 w 2487827"/>
              <a:gd name="connsiteY12" fmla="*/ 271896 h 346037"/>
              <a:gd name="connsiteX13" fmla="*/ 2001795 w 2487827"/>
              <a:gd name="connsiteY13" fmla="*/ 8285 h 346037"/>
              <a:gd name="connsiteX14" fmla="*/ 2174789 w 2487827"/>
              <a:gd name="connsiteY14" fmla="*/ 280134 h 346037"/>
              <a:gd name="connsiteX15" fmla="*/ 2323070 w 2487827"/>
              <a:gd name="connsiteY15" fmla="*/ 48 h 346037"/>
              <a:gd name="connsiteX16" fmla="*/ 2487827 w 2487827"/>
              <a:gd name="connsiteY16" fmla="*/ 255421 h 346037"/>
              <a:gd name="connsiteX17" fmla="*/ 2487827 w 2487827"/>
              <a:gd name="connsiteY17" fmla="*/ 255421 h 346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87827" h="346037">
                <a:moveTo>
                  <a:pt x="0" y="346037"/>
                </a:moveTo>
                <a:cubicBezTo>
                  <a:pt x="72767" y="199129"/>
                  <a:pt x="145535" y="52221"/>
                  <a:pt x="197708" y="49475"/>
                </a:cubicBezTo>
                <a:cubicBezTo>
                  <a:pt x="249881" y="46729"/>
                  <a:pt x="264984" y="332307"/>
                  <a:pt x="313038" y="329561"/>
                </a:cubicBezTo>
                <a:cubicBezTo>
                  <a:pt x="361092" y="326815"/>
                  <a:pt x="436606" y="32999"/>
                  <a:pt x="486033" y="32999"/>
                </a:cubicBezTo>
                <a:cubicBezTo>
                  <a:pt x="535460" y="32999"/>
                  <a:pt x="556054" y="328188"/>
                  <a:pt x="609600" y="329561"/>
                </a:cubicBezTo>
                <a:cubicBezTo>
                  <a:pt x="663146" y="330934"/>
                  <a:pt x="749643" y="42610"/>
                  <a:pt x="807308" y="41237"/>
                </a:cubicBezTo>
                <a:cubicBezTo>
                  <a:pt x="864973" y="39864"/>
                  <a:pt x="904789" y="322696"/>
                  <a:pt x="955589" y="321323"/>
                </a:cubicBezTo>
                <a:cubicBezTo>
                  <a:pt x="1006389" y="319950"/>
                  <a:pt x="1059935" y="37118"/>
                  <a:pt x="1112108" y="32999"/>
                </a:cubicBezTo>
                <a:cubicBezTo>
                  <a:pt x="1164281" y="28880"/>
                  <a:pt x="1220573" y="299356"/>
                  <a:pt x="1268627" y="296610"/>
                </a:cubicBezTo>
                <a:cubicBezTo>
                  <a:pt x="1316681" y="293864"/>
                  <a:pt x="1352379" y="17896"/>
                  <a:pt x="1400433" y="16523"/>
                </a:cubicBezTo>
                <a:cubicBezTo>
                  <a:pt x="1448487" y="15150"/>
                  <a:pt x="1500659" y="288372"/>
                  <a:pt x="1556951" y="288372"/>
                </a:cubicBezTo>
                <a:cubicBezTo>
                  <a:pt x="1613243" y="288372"/>
                  <a:pt x="1683265" y="19269"/>
                  <a:pt x="1738184" y="16523"/>
                </a:cubicBezTo>
                <a:cubicBezTo>
                  <a:pt x="1793103" y="13777"/>
                  <a:pt x="1842530" y="273269"/>
                  <a:pt x="1886465" y="271896"/>
                </a:cubicBezTo>
                <a:cubicBezTo>
                  <a:pt x="1930400" y="270523"/>
                  <a:pt x="1953741" y="6912"/>
                  <a:pt x="2001795" y="8285"/>
                </a:cubicBezTo>
                <a:cubicBezTo>
                  <a:pt x="2049849" y="9658"/>
                  <a:pt x="2121243" y="281507"/>
                  <a:pt x="2174789" y="280134"/>
                </a:cubicBezTo>
                <a:cubicBezTo>
                  <a:pt x="2228335" y="278761"/>
                  <a:pt x="2270897" y="4167"/>
                  <a:pt x="2323070" y="48"/>
                </a:cubicBezTo>
                <a:cubicBezTo>
                  <a:pt x="2375243" y="-4071"/>
                  <a:pt x="2487827" y="255421"/>
                  <a:pt x="2487827" y="255421"/>
                </a:cubicBezTo>
                <a:lnTo>
                  <a:pt x="2487827" y="255421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Freeform 8"/>
          <p:cNvSpPr/>
          <p:nvPr/>
        </p:nvSpPr>
        <p:spPr>
          <a:xfrm>
            <a:off x="436604" y="2885279"/>
            <a:ext cx="2487827" cy="173042"/>
          </a:xfrm>
          <a:custGeom>
            <a:avLst/>
            <a:gdLst>
              <a:gd name="connsiteX0" fmla="*/ 0 w 2487827"/>
              <a:gd name="connsiteY0" fmla="*/ 346037 h 346037"/>
              <a:gd name="connsiteX1" fmla="*/ 197708 w 2487827"/>
              <a:gd name="connsiteY1" fmla="*/ 49475 h 346037"/>
              <a:gd name="connsiteX2" fmla="*/ 313038 w 2487827"/>
              <a:gd name="connsiteY2" fmla="*/ 329561 h 346037"/>
              <a:gd name="connsiteX3" fmla="*/ 486033 w 2487827"/>
              <a:gd name="connsiteY3" fmla="*/ 32999 h 346037"/>
              <a:gd name="connsiteX4" fmla="*/ 609600 w 2487827"/>
              <a:gd name="connsiteY4" fmla="*/ 329561 h 346037"/>
              <a:gd name="connsiteX5" fmla="*/ 807308 w 2487827"/>
              <a:gd name="connsiteY5" fmla="*/ 41237 h 346037"/>
              <a:gd name="connsiteX6" fmla="*/ 955589 w 2487827"/>
              <a:gd name="connsiteY6" fmla="*/ 321323 h 346037"/>
              <a:gd name="connsiteX7" fmla="*/ 1112108 w 2487827"/>
              <a:gd name="connsiteY7" fmla="*/ 32999 h 346037"/>
              <a:gd name="connsiteX8" fmla="*/ 1268627 w 2487827"/>
              <a:gd name="connsiteY8" fmla="*/ 296610 h 346037"/>
              <a:gd name="connsiteX9" fmla="*/ 1400433 w 2487827"/>
              <a:gd name="connsiteY9" fmla="*/ 16523 h 346037"/>
              <a:gd name="connsiteX10" fmla="*/ 1556951 w 2487827"/>
              <a:gd name="connsiteY10" fmla="*/ 288372 h 346037"/>
              <a:gd name="connsiteX11" fmla="*/ 1738184 w 2487827"/>
              <a:gd name="connsiteY11" fmla="*/ 16523 h 346037"/>
              <a:gd name="connsiteX12" fmla="*/ 1886465 w 2487827"/>
              <a:gd name="connsiteY12" fmla="*/ 271896 h 346037"/>
              <a:gd name="connsiteX13" fmla="*/ 2001795 w 2487827"/>
              <a:gd name="connsiteY13" fmla="*/ 8285 h 346037"/>
              <a:gd name="connsiteX14" fmla="*/ 2174789 w 2487827"/>
              <a:gd name="connsiteY14" fmla="*/ 280134 h 346037"/>
              <a:gd name="connsiteX15" fmla="*/ 2323070 w 2487827"/>
              <a:gd name="connsiteY15" fmla="*/ 48 h 346037"/>
              <a:gd name="connsiteX16" fmla="*/ 2487827 w 2487827"/>
              <a:gd name="connsiteY16" fmla="*/ 255421 h 346037"/>
              <a:gd name="connsiteX17" fmla="*/ 2487827 w 2487827"/>
              <a:gd name="connsiteY17" fmla="*/ 255421 h 346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87827" h="346037">
                <a:moveTo>
                  <a:pt x="0" y="346037"/>
                </a:moveTo>
                <a:cubicBezTo>
                  <a:pt x="72767" y="199129"/>
                  <a:pt x="145535" y="52221"/>
                  <a:pt x="197708" y="49475"/>
                </a:cubicBezTo>
                <a:cubicBezTo>
                  <a:pt x="249881" y="46729"/>
                  <a:pt x="264984" y="332307"/>
                  <a:pt x="313038" y="329561"/>
                </a:cubicBezTo>
                <a:cubicBezTo>
                  <a:pt x="361092" y="326815"/>
                  <a:pt x="436606" y="32999"/>
                  <a:pt x="486033" y="32999"/>
                </a:cubicBezTo>
                <a:cubicBezTo>
                  <a:pt x="535460" y="32999"/>
                  <a:pt x="556054" y="328188"/>
                  <a:pt x="609600" y="329561"/>
                </a:cubicBezTo>
                <a:cubicBezTo>
                  <a:pt x="663146" y="330934"/>
                  <a:pt x="749643" y="42610"/>
                  <a:pt x="807308" y="41237"/>
                </a:cubicBezTo>
                <a:cubicBezTo>
                  <a:pt x="864973" y="39864"/>
                  <a:pt x="904789" y="322696"/>
                  <a:pt x="955589" y="321323"/>
                </a:cubicBezTo>
                <a:cubicBezTo>
                  <a:pt x="1006389" y="319950"/>
                  <a:pt x="1059935" y="37118"/>
                  <a:pt x="1112108" y="32999"/>
                </a:cubicBezTo>
                <a:cubicBezTo>
                  <a:pt x="1164281" y="28880"/>
                  <a:pt x="1220573" y="299356"/>
                  <a:pt x="1268627" y="296610"/>
                </a:cubicBezTo>
                <a:cubicBezTo>
                  <a:pt x="1316681" y="293864"/>
                  <a:pt x="1352379" y="17896"/>
                  <a:pt x="1400433" y="16523"/>
                </a:cubicBezTo>
                <a:cubicBezTo>
                  <a:pt x="1448487" y="15150"/>
                  <a:pt x="1500659" y="288372"/>
                  <a:pt x="1556951" y="288372"/>
                </a:cubicBezTo>
                <a:cubicBezTo>
                  <a:pt x="1613243" y="288372"/>
                  <a:pt x="1683265" y="19269"/>
                  <a:pt x="1738184" y="16523"/>
                </a:cubicBezTo>
                <a:cubicBezTo>
                  <a:pt x="1793103" y="13777"/>
                  <a:pt x="1842530" y="273269"/>
                  <a:pt x="1886465" y="271896"/>
                </a:cubicBezTo>
                <a:cubicBezTo>
                  <a:pt x="1930400" y="270523"/>
                  <a:pt x="1953741" y="6912"/>
                  <a:pt x="2001795" y="8285"/>
                </a:cubicBezTo>
                <a:cubicBezTo>
                  <a:pt x="2049849" y="9658"/>
                  <a:pt x="2121243" y="281507"/>
                  <a:pt x="2174789" y="280134"/>
                </a:cubicBezTo>
                <a:cubicBezTo>
                  <a:pt x="2228335" y="278761"/>
                  <a:pt x="2270897" y="4167"/>
                  <a:pt x="2323070" y="48"/>
                </a:cubicBezTo>
                <a:cubicBezTo>
                  <a:pt x="2375243" y="-4071"/>
                  <a:pt x="2487827" y="255421"/>
                  <a:pt x="2487827" y="255421"/>
                </a:cubicBezTo>
                <a:lnTo>
                  <a:pt x="2487827" y="255421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64669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4694011"/>
              </p:ext>
            </p:extLst>
          </p:nvPr>
        </p:nvGraphicFramePr>
        <p:xfrm>
          <a:off x="0" y="365760"/>
          <a:ext cx="12192000" cy="44805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4670">
                <a:tc>
                  <a:txBody>
                    <a:bodyPr/>
                    <a:lstStyle/>
                    <a:p>
                      <a:r>
                        <a:rPr lang="ru-RU" sz="2400" dirty="0"/>
                        <a:t>Создание</a:t>
                      </a:r>
                      <a:r>
                        <a:rPr lang="ru-RU" sz="2400" baseline="0" dirty="0"/>
                        <a:t> файла и исчезновение питания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1677">
                <a:tc>
                  <a:txBody>
                    <a:bodyPr/>
                    <a:lstStyle/>
                    <a:p>
                      <a:r>
                        <a:rPr lang="ru-RU" dirty="0"/>
                        <a:t>С точки зрения ФС (для примера возьмём </a:t>
                      </a:r>
                      <a:r>
                        <a:rPr lang="en-US" dirty="0"/>
                        <a:t>ext2</a:t>
                      </a:r>
                      <a:r>
                        <a:rPr lang="ru-RU" dirty="0"/>
                        <a:t>)</a:t>
                      </a:r>
                      <a:r>
                        <a:rPr lang="ru-RU" baseline="0" dirty="0"/>
                        <a:t> действий больше: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/>
                        <a:t>Отыскать незанятую </a:t>
                      </a:r>
                      <a:r>
                        <a:rPr lang="en-US" baseline="0" dirty="0" err="1"/>
                        <a:t>inode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для файла,</a:t>
                      </a:r>
                      <a:endParaRPr lang="en-US" baseline="0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/>
                        <a:t>Отыскать свободный блок для содержимого файла,</a:t>
                      </a:r>
                      <a:endParaRPr lang="en-US" baseline="0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/>
                        <a:t>Пометить найденные </a:t>
                      </a:r>
                      <a:r>
                        <a:rPr lang="en-US" baseline="0" dirty="0" err="1"/>
                        <a:t>inode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и блок как используемые,</a:t>
                      </a:r>
                      <a:endParaRPr lang="en-US" baseline="0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/>
                        <a:t>Заполнить </a:t>
                      </a:r>
                      <a:r>
                        <a:rPr lang="en-US" baseline="0" dirty="0" err="1"/>
                        <a:t>inode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для файла</a:t>
                      </a:r>
                      <a:r>
                        <a:rPr lang="en-US" baseline="0" dirty="0"/>
                        <a:t>,</a:t>
                      </a:r>
                      <a:br>
                        <a:rPr lang="en-US" baseline="0" dirty="0"/>
                      </a:br>
                      <a:r>
                        <a:rPr lang="en-US" baseline="0" dirty="0"/>
                        <a:t/>
                      </a:r>
                      <a:br>
                        <a:rPr lang="en-US" baseline="0" dirty="0"/>
                      </a:br>
                      <a:r>
                        <a:rPr lang="ru-RU" baseline="0" dirty="0"/>
                        <a:t>Тут выключилось питание</a:t>
                      </a:r>
                      <a:r>
                        <a:rPr lang="en-US" baseline="0" dirty="0"/>
                        <a:t/>
                      </a:r>
                      <a:br>
                        <a:rPr lang="en-US" baseline="0" dirty="0"/>
                      </a:br>
                      <a:endParaRPr lang="en-US" baseline="0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Записать </a:t>
                      </a:r>
                      <a:r>
                        <a:rPr lang="en-US" baseline="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struct</a:t>
                      </a:r>
                      <a:r>
                        <a:rPr lang="en-US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ext2_dir_entry </a:t>
                      </a:r>
                      <a:r>
                        <a:rPr lang="ru-RU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в каталог, где создан файл,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Из-за этой записи длина каталога подрастёт, поэтому надо обновить </a:t>
                      </a:r>
                      <a:r>
                        <a:rPr lang="en-US" baseline="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inode</a:t>
                      </a:r>
                      <a:r>
                        <a:rPr lang="en-US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</a:t>
                      </a:r>
                      <a:r>
                        <a:rPr lang="ru-RU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для каталога</a:t>
                      </a:r>
                      <a:r>
                        <a:rPr lang="en-US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.</a:t>
                      </a:r>
                      <a:endParaRPr lang="ru-RU" baseline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1677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ru-RU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В итоге имеем:</a:t>
                      </a:r>
                      <a:endParaRPr lang="en-US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Блок и </a:t>
                      </a:r>
                      <a:r>
                        <a:rPr lang="en-US" baseline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inode</a:t>
                      </a:r>
                      <a:r>
                        <a:rPr lang="en-US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ru-RU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отмечены как занятые</a:t>
                      </a:r>
                      <a:r>
                        <a:rPr lang="en-US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Счётчики свободных блоков и </a:t>
                      </a:r>
                      <a:r>
                        <a:rPr lang="en-US" baseline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inode</a:t>
                      </a:r>
                      <a:r>
                        <a:rPr lang="en-US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ru-RU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уменьшены,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Файла нет.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Freeform 7"/>
          <p:cNvSpPr/>
          <p:nvPr/>
        </p:nvSpPr>
        <p:spPr>
          <a:xfrm>
            <a:off x="436605" y="2286000"/>
            <a:ext cx="2487827" cy="173042"/>
          </a:xfrm>
          <a:custGeom>
            <a:avLst/>
            <a:gdLst>
              <a:gd name="connsiteX0" fmla="*/ 0 w 2487827"/>
              <a:gd name="connsiteY0" fmla="*/ 346037 h 346037"/>
              <a:gd name="connsiteX1" fmla="*/ 197708 w 2487827"/>
              <a:gd name="connsiteY1" fmla="*/ 49475 h 346037"/>
              <a:gd name="connsiteX2" fmla="*/ 313038 w 2487827"/>
              <a:gd name="connsiteY2" fmla="*/ 329561 h 346037"/>
              <a:gd name="connsiteX3" fmla="*/ 486033 w 2487827"/>
              <a:gd name="connsiteY3" fmla="*/ 32999 h 346037"/>
              <a:gd name="connsiteX4" fmla="*/ 609600 w 2487827"/>
              <a:gd name="connsiteY4" fmla="*/ 329561 h 346037"/>
              <a:gd name="connsiteX5" fmla="*/ 807308 w 2487827"/>
              <a:gd name="connsiteY5" fmla="*/ 41237 h 346037"/>
              <a:gd name="connsiteX6" fmla="*/ 955589 w 2487827"/>
              <a:gd name="connsiteY6" fmla="*/ 321323 h 346037"/>
              <a:gd name="connsiteX7" fmla="*/ 1112108 w 2487827"/>
              <a:gd name="connsiteY7" fmla="*/ 32999 h 346037"/>
              <a:gd name="connsiteX8" fmla="*/ 1268627 w 2487827"/>
              <a:gd name="connsiteY8" fmla="*/ 296610 h 346037"/>
              <a:gd name="connsiteX9" fmla="*/ 1400433 w 2487827"/>
              <a:gd name="connsiteY9" fmla="*/ 16523 h 346037"/>
              <a:gd name="connsiteX10" fmla="*/ 1556951 w 2487827"/>
              <a:gd name="connsiteY10" fmla="*/ 288372 h 346037"/>
              <a:gd name="connsiteX11" fmla="*/ 1738184 w 2487827"/>
              <a:gd name="connsiteY11" fmla="*/ 16523 h 346037"/>
              <a:gd name="connsiteX12" fmla="*/ 1886465 w 2487827"/>
              <a:gd name="connsiteY12" fmla="*/ 271896 h 346037"/>
              <a:gd name="connsiteX13" fmla="*/ 2001795 w 2487827"/>
              <a:gd name="connsiteY13" fmla="*/ 8285 h 346037"/>
              <a:gd name="connsiteX14" fmla="*/ 2174789 w 2487827"/>
              <a:gd name="connsiteY14" fmla="*/ 280134 h 346037"/>
              <a:gd name="connsiteX15" fmla="*/ 2323070 w 2487827"/>
              <a:gd name="connsiteY15" fmla="*/ 48 h 346037"/>
              <a:gd name="connsiteX16" fmla="*/ 2487827 w 2487827"/>
              <a:gd name="connsiteY16" fmla="*/ 255421 h 346037"/>
              <a:gd name="connsiteX17" fmla="*/ 2487827 w 2487827"/>
              <a:gd name="connsiteY17" fmla="*/ 255421 h 346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87827" h="346037">
                <a:moveTo>
                  <a:pt x="0" y="346037"/>
                </a:moveTo>
                <a:cubicBezTo>
                  <a:pt x="72767" y="199129"/>
                  <a:pt x="145535" y="52221"/>
                  <a:pt x="197708" y="49475"/>
                </a:cubicBezTo>
                <a:cubicBezTo>
                  <a:pt x="249881" y="46729"/>
                  <a:pt x="264984" y="332307"/>
                  <a:pt x="313038" y="329561"/>
                </a:cubicBezTo>
                <a:cubicBezTo>
                  <a:pt x="361092" y="326815"/>
                  <a:pt x="436606" y="32999"/>
                  <a:pt x="486033" y="32999"/>
                </a:cubicBezTo>
                <a:cubicBezTo>
                  <a:pt x="535460" y="32999"/>
                  <a:pt x="556054" y="328188"/>
                  <a:pt x="609600" y="329561"/>
                </a:cubicBezTo>
                <a:cubicBezTo>
                  <a:pt x="663146" y="330934"/>
                  <a:pt x="749643" y="42610"/>
                  <a:pt x="807308" y="41237"/>
                </a:cubicBezTo>
                <a:cubicBezTo>
                  <a:pt x="864973" y="39864"/>
                  <a:pt x="904789" y="322696"/>
                  <a:pt x="955589" y="321323"/>
                </a:cubicBezTo>
                <a:cubicBezTo>
                  <a:pt x="1006389" y="319950"/>
                  <a:pt x="1059935" y="37118"/>
                  <a:pt x="1112108" y="32999"/>
                </a:cubicBezTo>
                <a:cubicBezTo>
                  <a:pt x="1164281" y="28880"/>
                  <a:pt x="1220573" y="299356"/>
                  <a:pt x="1268627" y="296610"/>
                </a:cubicBezTo>
                <a:cubicBezTo>
                  <a:pt x="1316681" y="293864"/>
                  <a:pt x="1352379" y="17896"/>
                  <a:pt x="1400433" y="16523"/>
                </a:cubicBezTo>
                <a:cubicBezTo>
                  <a:pt x="1448487" y="15150"/>
                  <a:pt x="1500659" y="288372"/>
                  <a:pt x="1556951" y="288372"/>
                </a:cubicBezTo>
                <a:cubicBezTo>
                  <a:pt x="1613243" y="288372"/>
                  <a:pt x="1683265" y="19269"/>
                  <a:pt x="1738184" y="16523"/>
                </a:cubicBezTo>
                <a:cubicBezTo>
                  <a:pt x="1793103" y="13777"/>
                  <a:pt x="1842530" y="273269"/>
                  <a:pt x="1886465" y="271896"/>
                </a:cubicBezTo>
                <a:cubicBezTo>
                  <a:pt x="1930400" y="270523"/>
                  <a:pt x="1953741" y="6912"/>
                  <a:pt x="2001795" y="8285"/>
                </a:cubicBezTo>
                <a:cubicBezTo>
                  <a:pt x="2049849" y="9658"/>
                  <a:pt x="2121243" y="281507"/>
                  <a:pt x="2174789" y="280134"/>
                </a:cubicBezTo>
                <a:cubicBezTo>
                  <a:pt x="2228335" y="278761"/>
                  <a:pt x="2270897" y="4167"/>
                  <a:pt x="2323070" y="48"/>
                </a:cubicBezTo>
                <a:cubicBezTo>
                  <a:pt x="2375243" y="-4071"/>
                  <a:pt x="2487827" y="255421"/>
                  <a:pt x="2487827" y="255421"/>
                </a:cubicBezTo>
                <a:lnTo>
                  <a:pt x="2487827" y="255421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Freeform 8"/>
          <p:cNvSpPr/>
          <p:nvPr/>
        </p:nvSpPr>
        <p:spPr>
          <a:xfrm>
            <a:off x="436604" y="2885279"/>
            <a:ext cx="2487827" cy="173042"/>
          </a:xfrm>
          <a:custGeom>
            <a:avLst/>
            <a:gdLst>
              <a:gd name="connsiteX0" fmla="*/ 0 w 2487827"/>
              <a:gd name="connsiteY0" fmla="*/ 346037 h 346037"/>
              <a:gd name="connsiteX1" fmla="*/ 197708 w 2487827"/>
              <a:gd name="connsiteY1" fmla="*/ 49475 h 346037"/>
              <a:gd name="connsiteX2" fmla="*/ 313038 w 2487827"/>
              <a:gd name="connsiteY2" fmla="*/ 329561 h 346037"/>
              <a:gd name="connsiteX3" fmla="*/ 486033 w 2487827"/>
              <a:gd name="connsiteY3" fmla="*/ 32999 h 346037"/>
              <a:gd name="connsiteX4" fmla="*/ 609600 w 2487827"/>
              <a:gd name="connsiteY4" fmla="*/ 329561 h 346037"/>
              <a:gd name="connsiteX5" fmla="*/ 807308 w 2487827"/>
              <a:gd name="connsiteY5" fmla="*/ 41237 h 346037"/>
              <a:gd name="connsiteX6" fmla="*/ 955589 w 2487827"/>
              <a:gd name="connsiteY6" fmla="*/ 321323 h 346037"/>
              <a:gd name="connsiteX7" fmla="*/ 1112108 w 2487827"/>
              <a:gd name="connsiteY7" fmla="*/ 32999 h 346037"/>
              <a:gd name="connsiteX8" fmla="*/ 1268627 w 2487827"/>
              <a:gd name="connsiteY8" fmla="*/ 296610 h 346037"/>
              <a:gd name="connsiteX9" fmla="*/ 1400433 w 2487827"/>
              <a:gd name="connsiteY9" fmla="*/ 16523 h 346037"/>
              <a:gd name="connsiteX10" fmla="*/ 1556951 w 2487827"/>
              <a:gd name="connsiteY10" fmla="*/ 288372 h 346037"/>
              <a:gd name="connsiteX11" fmla="*/ 1738184 w 2487827"/>
              <a:gd name="connsiteY11" fmla="*/ 16523 h 346037"/>
              <a:gd name="connsiteX12" fmla="*/ 1886465 w 2487827"/>
              <a:gd name="connsiteY12" fmla="*/ 271896 h 346037"/>
              <a:gd name="connsiteX13" fmla="*/ 2001795 w 2487827"/>
              <a:gd name="connsiteY13" fmla="*/ 8285 h 346037"/>
              <a:gd name="connsiteX14" fmla="*/ 2174789 w 2487827"/>
              <a:gd name="connsiteY14" fmla="*/ 280134 h 346037"/>
              <a:gd name="connsiteX15" fmla="*/ 2323070 w 2487827"/>
              <a:gd name="connsiteY15" fmla="*/ 48 h 346037"/>
              <a:gd name="connsiteX16" fmla="*/ 2487827 w 2487827"/>
              <a:gd name="connsiteY16" fmla="*/ 255421 h 346037"/>
              <a:gd name="connsiteX17" fmla="*/ 2487827 w 2487827"/>
              <a:gd name="connsiteY17" fmla="*/ 255421 h 346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87827" h="346037">
                <a:moveTo>
                  <a:pt x="0" y="346037"/>
                </a:moveTo>
                <a:cubicBezTo>
                  <a:pt x="72767" y="199129"/>
                  <a:pt x="145535" y="52221"/>
                  <a:pt x="197708" y="49475"/>
                </a:cubicBezTo>
                <a:cubicBezTo>
                  <a:pt x="249881" y="46729"/>
                  <a:pt x="264984" y="332307"/>
                  <a:pt x="313038" y="329561"/>
                </a:cubicBezTo>
                <a:cubicBezTo>
                  <a:pt x="361092" y="326815"/>
                  <a:pt x="436606" y="32999"/>
                  <a:pt x="486033" y="32999"/>
                </a:cubicBezTo>
                <a:cubicBezTo>
                  <a:pt x="535460" y="32999"/>
                  <a:pt x="556054" y="328188"/>
                  <a:pt x="609600" y="329561"/>
                </a:cubicBezTo>
                <a:cubicBezTo>
                  <a:pt x="663146" y="330934"/>
                  <a:pt x="749643" y="42610"/>
                  <a:pt x="807308" y="41237"/>
                </a:cubicBezTo>
                <a:cubicBezTo>
                  <a:pt x="864973" y="39864"/>
                  <a:pt x="904789" y="322696"/>
                  <a:pt x="955589" y="321323"/>
                </a:cubicBezTo>
                <a:cubicBezTo>
                  <a:pt x="1006389" y="319950"/>
                  <a:pt x="1059935" y="37118"/>
                  <a:pt x="1112108" y="32999"/>
                </a:cubicBezTo>
                <a:cubicBezTo>
                  <a:pt x="1164281" y="28880"/>
                  <a:pt x="1220573" y="299356"/>
                  <a:pt x="1268627" y="296610"/>
                </a:cubicBezTo>
                <a:cubicBezTo>
                  <a:pt x="1316681" y="293864"/>
                  <a:pt x="1352379" y="17896"/>
                  <a:pt x="1400433" y="16523"/>
                </a:cubicBezTo>
                <a:cubicBezTo>
                  <a:pt x="1448487" y="15150"/>
                  <a:pt x="1500659" y="288372"/>
                  <a:pt x="1556951" y="288372"/>
                </a:cubicBezTo>
                <a:cubicBezTo>
                  <a:pt x="1613243" y="288372"/>
                  <a:pt x="1683265" y="19269"/>
                  <a:pt x="1738184" y="16523"/>
                </a:cubicBezTo>
                <a:cubicBezTo>
                  <a:pt x="1793103" y="13777"/>
                  <a:pt x="1842530" y="273269"/>
                  <a:pt x="1886465" y="271896"/>
                </a:cubicBezTo>
                <a:cubicBezTo>
                  <a:pt x="1930400" y="270523"/>
                  <a:pt x="1953741" y="6912"/>
                  <a:pt x="2001795" y="8285"/>
                </a:cubicBezTo>
                <a:cubicBezTo>
                  <a:pt x="2049849" y="9658"/>
                  <a:pt x="2121243" y="281507"/>
                  <a:pt x="2174789" y="280134"/>
                </a:cubicBezTo>
                <a:cubicBezTo>
                  <a:pt x="2228335" y="278761"/>
                  <a:pt x="2270897" y="4167"/>
                  <a:pt x="2323070" y="48"/>
                </a:cubicBezTo>
                <a:cubicBezTo>
                  <a:pt x="2375243" y="-4071"/>
                  <a:pt x="2487827" y="255421"/>
                  <a:pt x="2487827" y="255421"/>
                </a:cubicBezTo>
                <a:lnTo>
                  <a:pt x="2487827" y="255421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01017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2890741"/>
              </p:ext>
            </p:extLst>
          </p:nvPr>
        </p:nvGraphicFramePr>
        <p:xfrm>
          <a:off x="0" y="365761"/>
          <a:ext cx="12192000" cy="12801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dirty="0"/>
                        <a:t>Что</a:t>
                      </a:r>
                      <a:r>
                        <a:rPr lang="ru-RU" sz="2400" baseline="0" dirty="0"/>
                        <a:t> должен обеспечить журнал на ФС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ru-RU" sz="2400" dirty="0"/>
                        <a:t>Упорядочивание</a:t>
                      </a:r>
                      <a:r>
                        <a:rPr lang="ru-RU" sz="2400" baseline="0" dirty="0"/>
                        <a:t> изменений в ФС,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ru-RU" sz="2400" dirty="0"/>
                        <a:t>Транзакционность</a:t>
                      </a:r>
                      <a:r>
                        <a:rPr lang="ru-RU" sz="2400" baseline="0" dirty="0"/>
                        <a:t> изменений в ФС.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96823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005482"/>
              </p:ext>
            </p:extLst>
          </p:nvPr>
        </p:nvGraphicFramePr>
        <p:xfrm>
          <a:off x="-11017" y="365761"/>
          <a:ext cx="12192000" cy="32918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dirty="0"/>
                        <a:t>Что</a:t>
                      </a:r>
                      <a:r>
                        <a:rPr lang="ru-RU" sz="2400" baseline="0" dirty="0"/>
                        <a:t> должен обеспечить журнал на ФС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ru-RU" sz="2400" dirty="0"/>
                        <a:t>Упорядочивание</a:t>
                      </a:r>
                      <a:r>
                        <a:rPr lang="ru-RU" sz="2400" baseline="0" dirty="0"/>
                        <a:t> изменений в ФС,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ru-RU" sz="2400" dirty="0"/>
                        <a:t>Транзакционность</a:t>
                      </a:r>
                      <a:r>
                        <a:rPr lang="ru-RU" sz="2400" baseline="0" dirty="0"/>
                        <a:t> изменений в ФС.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ru-RU" sz="1800" dirty="0"/>
                        <a:t>Упорядочивание:</a:t>
                      </a:r>
                      <a:endParaRPr lang="en-US" sz="1800" dirty="0"/>
                    </a:p>
                    <a:p>
                      <a:pPr marL="0" indent="0">
                        <a:buNone/>
                      </a:pPr>
                      <a:endParaRPr lang="ru-RU" sz="1800" dirty="0"/>
                    </a:p>
                    <a:p>
                      <a:pPr marL="0" indent="0">
                        <a:buNone/>
                      </a:pPr>
                      <a:r>
                        <a:rPr lang="ru-RU" sz="1800" dirty="0"/>
                        <a:t>Если приложение делает изменения в файле </a:t>
                      </a:r>
                      <a:r>
                        <a:rPr lang="en-US" sz="1800" dirty="0"/>
                        <a:t>Y </a:t>
                      </a:r>
                      <a:r>
                        <a:rPr lang="ru-RU" sz="1800" dirty="0"/>
                        <a:t>после </a:t>
                      </a:r>
                      <a:r>
                        <a:rPr lang="en-US" sz="1800" dirty="0" err="1"/>
                        <a:t>fdatasync</a:t>
                      </a:r>
                      <a:r>
                        <a:rPr lang="en-US" sz="1800" dirty="0"/>
                        <a:t> </a:t>
                      </a:r>
                      <a:r>
                        <a:rPr lang="ru-RU" sz="1800" dirty="0"/>
                        <a:t>на файл </a:t>
                      </a:r>
                      <a:r>
                        <a:rPr lang="en-US" sz="1800" dirty="0"/>
                        <a:t>X </a:t>
                      </a:r>
                      <a:r>
                        <a:rPr lang="ru-RU" sz="1800" dirty="0"/>
                        <a:t>или изменения метаданных </a:t>
                      </a:r>
                      <a:r>
                        <a:rPr lang="en-US" sz="1800" dirty="0"/>
                        <a:t>X, </a:t>
                      </a:r>
                      <a:r>
                        <a:rPr lang="ru-RU" sz="1800" dirty="0"/>
                        <a:t>то после падения изменения в </a:t>
                      </a:r>
                      <a:r>
                        <a:rPr lang="en-US" sz="1800" dirty="0"/>
                        <a:t>Y </a:t>
                      </a:r>
                      <a:r>
                        <a:rPr lang="ru-RU" sz="1800" dirty="0"/>
                        <a:t>должны быть видны только если были применены изменения в </a:t>
                      </a:r>
                      <a:r>
                        <a:rPr lang="en-US" sz="1800" dirty="0"/>
                        <a:t>X.</a:t>
                      </a:r>
                    </a:p>
                    <a:p>
                      <a:pPr marL="0" indent="0">
                        <a:buNone/>
                      </a:pPr>
                      <a:endParaRPr lang="en-US" sz="1800" dirty="0"/>
                    </a:p>
                    <a:p>
                      <a:pPr marL="0" indent="0">
                        <a:buNone/>
                      </a:pPr>
                      <a:r>
                        <a:rPr lang="ru-RU" sz="1800" dirty="0"/>
                        <a:t>Пример: </a:t>
                      </a:r>
                      <a:r>
                        <a:rPr lang="en-US" sz="1800" dirty="0"/>
                        <a:t>PostgreSQL, git </a:t>
                      </a:r>
                      <a:r>
                        <a:rPr lang="ru-RU" sz="1800" dirty="0"/>
                        <a:t>и многие другие хранят данные в нескольких файлах, в которых есть ссылки друг на друга. Файл, на который указывает ссылка, создаётся до ссылки. После падения это свойство должно сохраниться.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86052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6400241"/>
              </p:ext>
            </p:extLst>
          </p:nvPr>
        </p:nvGraphicFramePr>
        <p:xfrm>
          <a:off x="0" y="365761"/>
          <a:ext cx="12192000" cy="43891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dirty="0"/>
                        <a:t>Что</a:t>
                      </a:r>
                      <a:r>
                        <a:rPr lang="ru-RU" sz="2400" baseline="0" dirty="0"/>
                        <a:t> должен обеспечить журнал на ФС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ru-RU" sz="2400" dirty="0"/>
                        <a:t>Упорядочивание</a:t>
                      </a:r>
                      <a:r>
                        <a:rPr lang="ru-RU" sz="2400" baseline="0" dirty="0"/>
                        <a:t> изменений в ФС,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ru-RU" sz="2400" dirty="0"/>
                        <a:t>Транзакционность</a:t>
                      </a:r>
                      <a:r>
                        <a:rPr lang="ru-RU" sz="2400" baseline="0" dirty="0"/>
                        <a:t> изменений в ФС.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en-US" sz="1800" dirty="0"/>
                    </a:p>
                    <a:p>
                      <a:pPr marL="0" indent="0">
                        <a:buNone/>
                      </a:pPr>
                      <a:endParaRPr lang="ru-RU" sz="1800" dirty="0"/>
                    </a:p>
                    <a:p>
                      <a:pPr marL="0" indent="0">
                        <a:buNone/>
                      </a:pPr>
                      <a:r>
                        <a:rPr lang="ru-RU" sz="1800" dirty="0"/>
                        <a:t>Если при создании файла изменения сделать видимыми в таком порядке:</a:t>
                      </a:r>
                    </a:p>
                    <a:p>
                      <a:pPr marL="0" indent="0">
                        <a:buNone/>
                      </a:pPr>
                      <a:endParaRPr lang="ru-RU" sz="1800" dirty="0"/>
                    </a:p>
                    <a:p>
                      <a:pPr marL="0" indent="0">
                        <a:buNone/>
                      </a:pPr>
                      <a:endParaRPr lang="ru-RU" sz="1800" dirty="0"/>
                    </a:p>
                    <a:p>
                      <a:pPr marL="0" indent="0">
                        <a:buNone/>
                      </a:pPr>
                      <a:endParaRPr lang="ru-RU" sz="1800" dirty="0"/>
                    </a:p>
                    <a:p>
                      <a:pPr marL="0" indent="0">
                        <a:buNone/>
                      </a:pPr>
                      <a:endParaRPr lang="ru-RU" sz="1800" dirty="0"/>
                    </a:p>
                    <a:p>
                      <a:pPr marL="0" indent="0">
                        <a:buNone/>
                      </a:pPr>
                      <a:endParaRPr lang="en-US" sz="1800" dirty="0"/>
                    </a:p>
                    <a:p>
                      <a:pPr marL="0" indent="0">
                        <a:buNone/>
                      </a:pPr>
                      <a:endParaRPr lang="en-US" sz="180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ru-RU" sz="1800" dirty="0"/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ru-RU" sz="1800" dirty="0"/>
                        <a:t>Размер каталога подрос до</a:t>
                      </a:r>
                      <a:r>
                        <a:rPr lang="ru-RU" sz="1800" baseline="0" dirty="0"/>
                        <a:t> того, как в нём появилась новая запись – читатель увидит мусор.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0020400"/>
              </p:ext>
            </p:extLst>
          </p:nvPr>
        </p:nvGraphicFramePr>
        <p:xfrm>
          <a:off x="343243" y="2584208"/>
          <a:ext cx="11428625" cy="17546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46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14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67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9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010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098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754660">
                <a:tc>
                  <a:txBody>
                    <a:bodyPr/>
                    <a:lstStyle/>
                    <a:p>
                      <a:r>
                        <a:rPr lang="en-US" dirty="0"/>
                        <a:t>SB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 group</a:t>
                      </a:r>
                      <a:br>
                        <a:rPr lang="en-US" dirty="0"/>
                      </a:br>
                      <a:r>
                        <a:rPr lang="en-US" dirty="0"/>
                        <a:t>header</a:t>
                      </a:r>
                      <a:br>
                        <a:rPr lang="en-US" dirty="0"/>
                      </a:br>
                      <a:r>
                        <a:rPr lang="en-US" dirty="0"/>
                        <a:t/>
                      </a:r>
                      <a:br>
                        <a:rPr lang="en-US" dirty="0"/>
                      </a:br>
                      <a:r>
                        <a:rPr lang="en-US" sz="2400" dirty="0">
                          <a:solidFill>
                            <a:srgbClr val="00B050"/>
                          </a:solidFill>
                        </a:rPr>
                        <a:t>(1)</a:t>
                      </a:r>
                      <a:endParaRPr lang="ru-RU" sz="2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</a:t>
                      </a:r>
                      <a:br>
                        <a:rPr lang="en-US" dirty="0"/>
                      </a:br>
                      <a:r>
                        <a:rPr lang="en-US" dirty="0"/>
                        <a:t>bitmap</a:t>
                      </a:r>
                      <a:br>
                        <a:rPr lang="en-US" dirty="0"/>
                      </a:br>
                      <a:r>
                        <a:rPr lang="en-US" dirty="0"/>
                        <a:t/>
                      </a:r>
                      <a:br>
                        <a:rPr lang="en-US" dirty="0"/>
                      </a:br>
                      <a:r>
                        <a:rPr lang="en-US" dirty="0"/>
                        <a:t/>
                      </a:r>
                      <a:br>
                        <a:rPr lang="en-US" dirty="0"/>
                      </a:br>
                      <a:r>
                        <a:rPr lang="en-US" sz="2400" dirty="0">
                          <a:solidFill>
                            <a:srgbClr val="00B050"/>
                          </a:solidFill>
                        </a:rPr>
                        <a:t>(2)</a:t>
                      </a:r>
                      <a:endParaRPr lang="ru-RU" sz="2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Inode</a:t>
                      </a:r>
                      <a:r>
                        <a:rPr lang="en-US" dirty="0"/>
                        <a:t/>
                      </a:r>
                      <a:br>
                        <a:rPr lang="en-US" dirty="0"/>
                      </a:br>
                      <a:r>
                        <a:rPr lang="en-US" dirty="0"/>
                        <a:t>bitmap</a:t>
                      </a:r>
                      <a:br>
                        <a:rPr lang="en-US" dirty="0"/>
                      </a:br>
                      <a:r>
                        <a:rPr lang="en-US" dirty="0"/>
                        <a:t/>
                      </a:r>
                      <a:br>
                        <a:rPr lang="en-US" dirty="0"/>
                      </a:br>
                      <a:r>
                        <a:rPr lang="en-US" dirty="0"/>
                        <a:t/>
                      </a:r>
                      <a:br>
                        <a:rPr lang="en-US" dirty="0"/>
                      </a:br>
                      <a:r>
                        <a:rPr lang="en-US" sz="2400" dirty="0">
                          <a:solidFill>
                            <a:srgbClr val="00B050"/>
                          </a:solidFill>
                        </a:rPr>
                        <a:t>(3)</a:t>
                      </a:r>
                      <a:endParaRPr lang="ru-RU" sz="2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Inodes</a:t>
                      </a:r>
                      <a:r>
                        <a:rPr lang="en-US" dirty="0"/>
                        <a:t> table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</a:t>
                      </a:r>
                      <a:r>
                        <a:rPr lang="en-US" baseline="0" dirty="0"/>
                        <a:t> blocks</a:t>
                      </a:r>
                      <a:br>
                        <a:rPr lang="en-US" baseline="0" dirty="0"/>
                      </a:br>
                      <a:r>
                        <a:rPr lang="en-US" baseline="0" dirty="0"/>
                        <a:t/>
                      </a:r>
                      <a:br>
                        <a:rPr lang="en-US" baseline="0" dirty="0"/>
                      </a:br>
                      <a:r>
                        <a:rPr lang="en-US" baseline="0" dirty="0"/>
                        <a:t/>
                      </a:r>
                      <a:br>
                        <a:rPr lang="en-US" baseline="0" dirty="0"/>
                      </a:br>
                      <a:r>
                        <a:rPr lang="en-US" baseline="0" dirty="0"/>
                        <a:t/>
                      </a:r>
                      <a:br>
                        <a:rPr lang="en-US" baseline="0" dirty="0"/>
                      </a:br>
                      <a:r>
                        <a:rPr lang="en-US" sz="2400" baseline="0" dirty="0">
                          <a:solidFill>
                            <a:srgbClr val="00B050"/>
                          </a:solidFill>
                        </a:rPr>
                        <a:t>(6)</a:t>
                      </a:r>
                      <a:endParaRPr lang="ru-RU" sz="2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3598017"/>
              </p:ext>
            </p:extLst>
          </p:nvPr>
        </p:nvGraphicFramePr>
        <p:xfrm>
          <a:off x="3424195" y="3699096"/>
          <a:ext cx="6996670" cy="6055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78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08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59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27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993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05551">
                <a:tc>
                  <a:txBody>
                    <a:bodyPr/>
                    <a:lstStyle/>
                    <a:p>
                      <a:r>
                        <a:rPr lang="en-US" dirty="0"/>
                        <a:t>…..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dir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inode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400" dirty="0">
                          <a:solidFill>
                            <a:srgbClr val="00B050"/>
                          </a:solidFill>
                        </a:rPr>
                        <a:t>(4)</a:t>
                      </a:r>
                      <a:endParaRPr lang="ru-RU" sz="240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file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inode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400" dirty="0">
                          <a:solidFill>
                            <a:srgbClr val="00B050"/>
                          </a:solidFill>
                        </a:rPr>
                        <a:t>(5)</a:t>
                      </a:r>
                      <a:endParaRPr lang="ru-RU" sz="240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…..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30616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5058105"/>
              </p:ext>
            </p:extLst>
          </p:nvPr>
        </p:nvGraphicFramePr>
        <p:xfrm>
          <a:off x="0" y="365761"/>
          <a:ext cx="12192000" cy="5029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dirty="0"/>
                        <a:t>Что</a:t>
                      </a:r>
                      <a:r>
                        <a:rPr lang="ru-RU" sz="2400" baseline="0" dirty="0"/>
                        <a:t> должен обеспечить журнал на ФС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ru-RU" sz="2400" dirty="0"/>
                        <a:t>Упорядочивание</a:t>
                      </a:r>
                      <a:r>
                        <a:rPr lang="ru-RU" sz="2400" baseline="0" dirty="0"/>
                        <a:t> изменений в ФС,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ru-RU" sz="2400" dirty="0"/>
                        <a:t>Транзакционность</a:t>
                      </a:r>
                      <a:r>
                        <a:rPr lang="ru-RU" sz="2400" baseline="0" dirty="0"/>
                        <a:t> изменений в ФС.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ru-RU" sz="1800" dirty="0"/>
                    </a:p>
                    <a:p>
                      <a:pPr marL="0" indent="0">
                        <a:buNone/>
                      </a:pPr>
                      <a:endParaRPr lang="ru-RU" sz="1800" dirty="0"/>
                    </a:p>
                    <a:p>
                      <a:pPr marL="0" indent="0">
                        <a:buNone/>
                      </a:pPr>
                      <a:r>
                        <a:rPr lang="ru-RU" sz="1800" dirty="0"/>
                        <a:t>Если при создании файла изменения сделать видимыми в таком порядке:</a:t>
                      </a:r>
                    </a:p>
                    <a:p>
                      <a:pPr marL="0" indent="0">
                        <a:buNone/>
                      </a:pPr>
                      <a:endParaRPr lang="ru-RU" sz="1800" dirty="0"/>
                    </a:p>
                    <a:p>
                      <a:pPr marL="0" indent="0">
                        <a:buNone/>
                      </a:pPr>
                      <a:endParaRPr lang="ru-RU" sz="1800" dirty="0"/>
                    </a:p>
                    <a:p>
                      <a:pPr marL="0" indent="0">
                        <a:buNone/>
                      </a:pPr>
                      <a:endParaRPr lang="ru-RU" sz="1800" dirty="0"/>
                    </a:p>
                    <a:p>
                      <a:pPr marL="0" indent="0">
                        <a:buNone/>
                      </a:pPr>
                      <a:endParaRPr lang="ru-RU" sz="1800" dirty="0"/>
                    </a:p>
                    <a:p>
                      <a:pPr marL="0" indent="0">
                        <a:buNone/>
                      </a:pPr>
                      <a:endParaRPr lang="en-US" sz="1800" dirty="0"/>
                    </a:p>
                    <a:p>
                      <a:pPr marL="0" indent="0">
                        <a:buNone/>
                      </a:pPr>
                      <a:endParaRPr lang="en-US" sz="180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ru-RU" sz="1800" dirty="0"/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ru-RU" sz="1800" dirty="0"/>
                        <a:t>Размер каталога подрос до</a:t>
                      </a:r>
                      <a:r>
                        <a:rPr lang="ru-RU" sz="1800" baseline="0" dirty="0"/>
                        <a:t> того, как в нём появилась новая запись – читатель увидит мусор.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ru-RU" sz="1800" dirty="0"/>
                        <a:t>Теоретически, упорядочивания</a:t>
                      </a:r>
                      <a:r>
                        <a:rPr lang="ru-RU" sz="1800" baseline="0" dirty="0"/>
                        <a:t> можно добиться, если писать блоки в нужном порядке, и каждый раз делать </a:t>
                      </a:r>
                      <a:r>
                        <a:rPr lang="en-US" sz="1800" baseline="0" dirty="0" err="1"/>
                        <a:t>fsync</a:t>
                      </a:r>
                      <a:r>
                        <a:rPr lang="en-US" sz="1800" baseline="0" dirty="0"/>
                        <a:t>() </a:t>
                      </a:r>
                      <a:r>
                        <a:rPr lang="ru-RU" sz="1800" baseline="0" dirty="0"/>
                        <a:t>после записи. Но так будет слишком медленно.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2696128"/>
              </p:ext>
            </p:extLst>
          </p:nvPr>
        </p:nvGraphicFramePr>
        <p:xfrm>
          <a:off x="343243" y="2584208"/>
          <a:ext cx="11428625" cy="17546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46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14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67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9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010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098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754660">
                <a:tc>
                  <a:txBody>
                    <a:bodyPr/>
                    <a:lstStyle/>
                    <a:p>
                      <a:r>
                        <a:rPr lang="en-US" dirty="0"/>
                        <a:t>SB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 group</a:t>
                      </a:r>
                      <a:br>
                        <a:rPr lang="en-US" dirty="0"/>
                      </a:br>
                      <a:r>
                        <a:rPr lang="en-US" dirty="0"/>
                        <a:t>header</a:t>
                      </a:r>
                      <a:br>
                        <a:rPr lang="en-US" dirty="0"/>
                      </a:br>
                      <a:r>
                        <a:rPr lang="en-US" dirty="0"/>
                        <a:t/>
                      </a:r>
                      <a:br>
                        <a:rPr lang="en-US" dirty="0"/>
                      </a:br>
                      <a:r>
                        <a:rPr lang="en-US" sz="2400" dirty="0">
                          <a:solidFill>
                            <a:srgbClr val="00B050"/>
                          </a:solidFill>
                        </a:rPr>
                        <a:t>(1)</a:t>
                      </a:r>
                      <a:endParaRPr lang="ru-RU" sz="2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</a:t>
                      </a:r>
                      <a:br>
                        <a:rPr lang="en-US" dirty="0"/>
                      </a:br>
                      <a:r>
                        <a:rPr lang="en-US" dirty="0"/>
                        <a:t>bitmap</a:t>
                      </a:r>
                      <a:br>
                        <a:rPr lang="en-US" dirty="0"/>
                      </a:br>
                      <a:r>
                        <a:rPr lang="en-US" dirty="0"/>
                        <a:t/>
                      </a:r>
                      <a:br>
                        <a:rPr lang="en-US" dirty="0"/>
                      </a:br>
                      <a:r>
                        <a:rPr lang="en-US" dirty="0"/>
                        <a:t/>
                      </a:r>
                      <a:br>
                        <a:rPr lang="en-US" dirty="0"/>
                      </a:br>
                      <a:r>
                        <a:rPr lang="en-US" sz="2400" dirty="0">
                          <a:solidFill>
                            <a:srgbClr val="00B050"/>
                          </a:solidFill>
                        </a:rPr>
                        <a:t>(2)</a:t>
                      </a:r>
                      <a:endParaRPr lang="ru-RU" sz="2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Inode</a:t>
                      </a:r>
                      <a:r>
                        <a:rPr lang="en-US" dirty="0"/>
                        <a:t/>
                      </a:r>
                      <a:br>
                        <a:rPr lang="en-US" dirty="0"/>
                      </a:br>
                      <a:r>
                        <a:rPr lang="en-US" dirty="0"/>
                        <a:t>bitmap</a:t>
                      </a:r>
                      <a:br>
                        <a:rPr lang="en-US" dirty="0"/>
                      </a:br>
                      <a:r>
                        <a:rPr lang="en-US" dirty="0"/>
                        <a:t/>
                      </a:r>
                      <a:br>
                        <a:rPr lang="en-US" dirty="0"/>
                      </a:br>
                      <a:r>
                        <a:rPr lang="en-US" dirty="0"/>
                        <a:t/>
                      </a:r>
                      <a:br>
                        <a:rPr lang="en-US" dirty="0"/>
                      </a:br>
                      <a:r>
                        <a:rPr lang="en-US" sz="2400" dirty="0">
                          <a:solidFill>
                            <a:srgbClr val="00B050"/>
                          </a:solidFill>
                        </a:rPr>
                        <a:t>(3)</a:t>
                      </a:r>
                      <a:endParaRPr lang="ru-RU" sz="2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Inodes</a:t>
                      </a:r>
                      <a:r>
                        <a:rPr lang="en-US" dirty="0"/>
                        <a:t> table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</a:t>
                      </a:r>
                      <a:r>
                        <a:rPr lang="en-US" baseline="0" dirty="0"/>
                        <a:t> blocks</a:t>
                      </a:r>
                      <a:br>
                        <a:rPr lang="en-US" baseline="0" dirty="0"/>
                      </a:br>
                      <a:r>
                        <a:rPr lang="en-US" baseline="0" dirty="0"/>
                        <a:t/>
                      </a:r>
                      <a:br>
                        <a:rPr lang="en-US" baseline="0" dirty="0"/>
                      </a:br>
                      <a:r>
                        <a:rPr lang="en-US" baseline="0" dirty="0"/>
                        <a:t/>
                      </a:r>
                      <a:br>
                        <a:rPr lang="en-US" baseline="0" dirty="0"/>
                      </a:br>
                      <a:r>
                        <a:rPr lang="en-US" baseline="0" dirty="0"/>
                        <a:t/>
                      </a:r>
                      <a:br>
                        <a:rPr lang="en-US" baseline="0" dirty="0"/>
                      </a:br>
                      <a:r>
                        <a:rPr lang="en-US" sz="2400" baseline="0" dirty="0">
                          <a:solidFill>
                            <a:srgbClr val="00B050"/>
                          </a:solidFill>
                        </a:rPr>
                        <a:t>(6)</a:t>
                      </a:r>
                      <a:endParaRPr lang="ru-RU" sz="2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6948200"/>
              </p:ext>
            </p:extLst>
          </p:nvPr>
        </p:nvGraphicFramePr>
        <p:xfrm>
          <a:off x="3424195" y="3699096"/>
          <a:ext cx="6996670" cy="6055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78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08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59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27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993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05551">
                <a:tc>
                  <a:txBody>
                    <a:bodyPr/>
                    <a:lstStyle/>
                    <a:p>
                      <a:r>
                        <a:rPr lang="en-US" dirty="0"/>
                        <a:t>…..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dir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inode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400" dirty="0">
                          <a:solidFill>
                            <a:srgbClr val="00B050"/>
                          </a:solidFill>
                        </a:rPr>
                        <a:t>(4)</a:t>
                      </a:r>
                      <a:endParaRPr lang="ru-RU" sz="240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file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inode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400" dirty="0">
                          <a:solidFill>
                            <a:srgbClr val="00B050"/>
                          </a:solidFill>
                        </a:rPr>
                        <a:t>(5)</a:t>
                      </a:r>
                      <a:endParaRPr lang="ru-RU" sz="240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…..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12516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2704657"/>
              </p:ext>
            </p:extLst>
          </p:nvPr>
        </p:nvGraphicFramePr>
        <p:xfrm>
          <a:off x="0" y="365761"/>
          <a:ext cx="12192000" cy="32918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dirty="0"/>
                        <a:t>Что</a:t>
                      </a:r>
                      <a:r>
                        <a:rPr lang="ru-RU" sz="2400" baseline="0" dirty="0"/>
                        <a:t> должен обеспечить журнал на ФС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ru-RU" sz="2400" dirty="0"/>
                        <a:t>Упорядочивание</a:t>
                      </a:r>
                      <a:r>
                        <a:rPr lang="ru-RU" sz="2400" baseline="0" dirty="0"/>
                        <a:t> изменений в ФС,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ru-RU" sz="2400" dirty="0"/>
                        <a:t>Транзакционность</a:t>
                      </a:r>
                      <a:r>
                        <a:rPr lang="ru-RU" sz="2400" baseline="0" dirty="0"/>
                        <a:t> изменений в ФС.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ru-RU" sz="1800" baseline="0" dirty="0"/>
                        <a:t>Реализация: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sz="1800" baseline="0" dirty="0"/>
                        <a:t>Записываем блоки, подлежащие изменению, в журнал,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800" baseline="0" dirty="0" err="1"/>
                        <a:t>fsync</a:t>
                      </a:r>
                      <a:r>
                        <a:rPr lang="en-US" sz="1800" baseline="0" dirty="0"/>
                        <a:t>(),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sz="1800" baseline="0" dirty="0"/>
                        <a:t>Асинхронно меняем состояние диска</a:t>
                      </a:r>
                      <a:r>
                        <a:rPr lang="en-US" sz="1800" baseline="0" dirty="0"/>
                        <a:t>.</a:t>
                      </a:r>
                      <a:endParaRPr lang="ru-RU" sz="1800" baseline="0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sz="1800" baseline="0" dirty="0"/>
                        <a:t>Когда закончили изменять состояние</a:t>
                      </a:r>
                      <a:br>
                        <a:rPr lang="ru-RU" sz="1800" baseline="0" dirty="0"/>
                      </a:br>
                      <a:r>
                        <a:rPr lang="ru-RU" sz="1800" baseline="0" dirty="0"/>
                        <a:t>диска, делаем запись в журнале о том,</a:t>
                      </a:r>
                      <a:br>
                        <a:rPr lang="ru-RU" sz="1800" baseline="0" dirty="0"/>
                      </a:br>
                      <a:r>
                        <a:rPr lang="ru-RU" sz="1800" baseline="0" dirty="0"/>
                        <a:t>что транзакция применена.</a:t>
                      </a:r>
                      <a:endParaRPr lang="en-US" sz="18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2690060"/>
              </p:ext>
            </p:extLst>
          </p:nvPr>
        </p:nvGraphicFramePr>
        <p:xfrm>
          <a:off x="4308389" y="2270761"/>
          <a:ext cx="7751806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59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759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9100">
                <a:tc>
                  <a:txBody>
                    <a:bodyPr/>
                    <a:lstStyle/>
                    <a:p>
                      <a:r>
                        <a:rPr lang="ru-RU" dirty="0"/>
                        <a:t>Журнал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Содержимое диска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2426149"/>
              </p:ext>
            </p:extLst>
          </p:nvPr>
        </p:nvGraphicFramePr>
        <p:xfrm>
          <a:off x="4420973" y="2773681"/>
          <a:ext cx="3536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3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73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73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73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73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hdr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9846052"/>
              </p:ext>
            </p:extLst>
          </p:nvPr>
        </p:nvGraphicFramePr>
        <p:xfrm>
          <a:off x="8268042" y="2773681"/>
          <a:ext cx="364387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05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5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05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05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05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05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055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46172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4832388"/>
              </p:ext>
            </p:extLst>
          </p:nvPr>
        </p:nvGraphicFramePr>
        <p:xfrm>
          <a:off x="0" y="365761"/>
          <a:ext cx="12192000" cy="44805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dirty="0"/>
                        <a:t>Что</a:t>
                      </a:r>
                      <a:r>
                        <a:rPr lang="ru-RU" sz="2400" baseline="0" dirty="0"/>
                        <a:t> должен обеспечить журнал на ФС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ru-RU" sz="2400" dirty="0"/>
                        <a:t>Упорядочивание</a:t>
                      </a:r>
                      <a:r>
                        <a:rPr lang="ru-RU" sz="2400" baseline="0" dirty="0"/>
                        <a:t> изменений в ФС,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ru-RU" sz="2400" dirty="0"/>
                        <a:t>Транзакционность</a:t>
                      </a:r>
                      <a:r>
                        <a:rPr lang="ru-RU" sz="2400" baseline="0" dirty="0"/>
                        <a:t> изменений в ФС.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ru-RU" sz="1800" baseline="0" dirty="0"/>
                        <a:t>Реализация: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sz="1800" baseline="0" dirty="0"/>
                        <a:t>Записываем блоки, подлежащие изменению, в журнал,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800" baseline="0" dirty="0" err="1"/>
                        <a:t>fsync</a:t>
                      </a:r>
                      <a:r>
                        <a:rPr lang="en-US" sz="1800" baseline="0" dirty="0"/>
                        <a:t>(),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sz="1800" baseline="0" dirty="0"/>
                        <a:t>Асинхронно меняем состояние диска</a:t>
                      </a:r>
                      <a:r>
                        <a:rPr lang="en-US" sz="1800" baseline="0" dirty="0"/>
                        <a:t>.</a:t>
                      </a:r>
                      <a:endParaRPr lang="ru-RU" sz="1800" baseline="0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sz="1800" baseline="0" dirty="0"/>
                        <a:t>Когда закончили изменять состояние</a:t>
                      </a:r>
                      <a:br>
                        <a:rPr lang="ru-RU" sz="1800" baseline="0" dirty="0"/>
                      </a:br>
                      <a:r>
                        <a:rPr lang="ru-RU" sz="1800" baseline="0" dirty="0"/>
                        <a:t>диска, делаем запись в журнале о том,</a:t>
                      </a:r>
                      <a:br>
                        <a:rPr lang="ru-RU" sz="1800" baseline="0" dirty="0"/>
                      </a:br>
                      <a:r>
                        <a:rPr lang="ru-RU" sz="1800" baseline="0" dirty="0"/>
                        <a:t>что транзакция применена.</a:t>
                      </a:r>
                      <a:endParaRPr lang="en-US" sz="18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ru-RU" sz="1800" baseline="0" dirty="0"/>
                        <a:t>Если при обновлении диска произошёл сбой (отключение питания или падение ОС), то при следующем монтировании ФС мы можем применить изменения, написанные в журнале, и доделать изменения, которые не применили из-за падения.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ru-RU" sz="1800" baseline="0" dirty="0"/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ru-RU" sz="1800" baseline="0" dirty="0"/>
                        <a:t>Эта процедура называется </a:t>
                      </a:r>
                      <a:r>
                        <a:rPr lang="en-US" sz="1800" b="1" baseline="0" dirty="0"/>
                        <a:t>crash recovery</a:t>
                      </a:r>
                      <a:r>
                        <a:rPr lang="en-US" sz="1800" baseline="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2690060"/>
              </p:ext>
            </p:extLst>
          </p:nvPr>
        </p:nvGraphicFramePr>
        <p:xfrm>
          <a:off x="4308389" y="2270761"/>
          <a:ext cx="7751806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59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759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9100">
                <a:tc>
                  <a:txBody>
                    <a:bodyPr/>
                    <a:lstStyle/>
                    <a:p>
                      <a:r>
                        <a:rPr lang="ru-RU" dirty="0"/>
                        <a:t>Журнал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Содержимое диска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2426149"/>
              </p:ext>
            </p:extLst>
          </p:nvPr>
        </p:nvGraphicFramePr>
        <p:xfrm>
          <a:off x="4420973" y="2773681"/>
          <a:ext cx="3536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3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73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73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73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73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hdr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9846052"/>
              </p:ext>
            </p:extLst>
          </p:nvPr>
        </p:nvGraphicFramePr>
        <p:xfrm>
          <a:off x="8268042" y="2773681"/>
          <a:ext cx="364387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05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5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05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05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05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05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055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51248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7730092"/>
              </p:ext>
            </p:extLst>
          </p:nvPr>
        </p:nvGraphicFramePr>
        <p:xfrm>
          <a:off x="0" y="365762"/>
          <a:ext cx="12192000" cy="8229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ru-RU" sz="2400" dirty="0"/>
                        <a:t>Что журналировать? </a:t>
                      </a:r>
                      <a:r>
                        <a:rPr lang="en-US" sz="2400" dirty="0"/>
                        <a:t>Consistent FS state.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dirty="0"/>
                        <a:t>Журналирование, предложенное</a:t>
                      </a:r>
                      <a:r>
                        <a:rPr lang="ru-RU" baseline="0" dirty="0"/>
                        <a:t> на прошлом слайде, удваивает число блоков, которые надо записать на диск.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1468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9489417"/>
              </p:ext>
            </p:extLst>
          </p:nvPr>
        </p:nvGraphicFramePr>
        <p:xfrm>
          <a:off x="0" y="365760"/>
          <a:ext cx="12192000" cy="457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4670">
                <a:tc>
                  <a:txBody>
                    <a:bodyPr/>
                    <a:lstStyle/>
                    <a:p>
                      <a:r>
                        <a:rPr lang="ru-RU" sz="2400" dirty="0"/>
                        <a:t>Создание</a:t>
                      </a:r>
                      <a:r>
                        <a:rPr lang="ru-RU" sz="2400" baseline="0" dirty="0"/>
                        <a:t> файла и исчезновение питания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9202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0708005"/>
              </p:ext>
            </p:extLst>
          </p:nvPr>
        </p:nvGraphicFramePr>
        <p:xfrm>
          <a:off x="0" y="365762"/>
          <a:ext cx="12192000" cy="15544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ru-RU" sz="2400" dirty="0"/>
                        <a:t>Что журналировать? </a:t>
                      </a:r>
                      <a:r>
                        <a:rPr lang="en-US" sz="2400" dirty="0"/>
                        <a:t>Consistent FS state.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dirty="0"/>
                        <a:t>Журналирование, предложенное</a:t>
                      </a:r>
                      <a:r>
                        <a:rPr lang="ru-RU" baseline="0" dirty="0"/>
                        <a:t> на прошлом слайде, удваивает число блоков, которые надо записать на диск.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dirty="0"/>
                        <a:t>Это не так плохо для скорости: запись в журнал последовательная.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dirty="0"/>
                        <a:t>Но всё равно хочется журналировать поменьше данных.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83381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6436668"/>
              </p:ext>
            </p:extLst>
          </p:nvPr>
        </p:nvGraphicFramePr>
        <p:xfrm>
          <a:off x="0" y="365762"/>
          <a:ext cx="12192000" cy="35661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ru-RU" sz="2400" dirty="0"/>
                        <a:t>Что журналировать? </a:t>
                      </a:r>
                      <a:r>
                        <a:rPr lang="en-US" sz="2400" dirty="0"/>
                        <a:t>Consistent FS state.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dirty="0"/>
                        <a:t>Журналирование, предложенное</a:t>
                      </a:r>
                      <a:r>
                        <a:rPr lang="ru-RU" baseline="0" dirty="0"/>
                        <a:t> на прошлом слайде, удваивает число блоков, которые надо записать на диск.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dirty="0"/>
                        <a:t>Это не так плохо для скорости: запись в журнал последовательная.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dirty="0"/>
                        <a:t>Но всё равно хочется журналировать поменьше данных.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dirty="0"/>
                        <a:t>Идея: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Будем журналировать</a:t>
                      </a:r>
                      <a:r>
                        <a:rPr lang="ru-RU" baseline="0" dirty="0"/>
                        <a:t> только метаданные ФС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ru-RU" baseline="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baseline="0" dirty="0"/>
                        <a:t>В результате, после </a:t>
                      </a:r>
                      <a:r>
                        <a:rPr lang="en-US" baseline="0" dirty="0"/>
                        <a:t>crash recovery </a:t>
                      </a:r>
                      <a:r>
                        <a:rPr lang="ru-RU" baseline="0" dirty="0"/>
                        <a:t>мы будем получать неразломанную ФС: без потерянных блоков и инод, без </a:t>
                      </a:r>
                      <a:r>
                        <a:rPr lang="en-US" baseline="0" dirty="0" err="1"/>
                        <a:t>dir_entry</a:t>
                      </a:r>
                      <a:r>
                        <a:rPr lang="en-US" baseline="0" dirty="0"/>
                        <a:t>, </a:t>
                      </a:r>
                      <a:r>
                        <a:rPr lang="ru-RU" baseline="0" dirty="0"/>
                        <a:t>ведущих в никуда, </a:t>
                      </a:r>
                      <a:r>
                        <a:rPr lang="en-US" baseline="0" dirty="0"/>
                        <a:t>etc.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baseline="0" dirty="0"/>
                        <a:t>Но: ФС не предоставляет </a:t>
                      </a:r>
                      <a:r>
                        <a:rPr lang="ru-RU" b="1" baseline="0" dirty="0"/>
                        <a:t>никаких</a:t>
                      </a:r>
                      <a:r>
                        <a:rPr lang="ru-RU" baseline="0" dirty="0"/>
                        <a:t> гарантий о том, что будет с пользовательскими данными.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9033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8980611"/>
              </p:ext>
            </p:extLst>
          </p:nvPr>
        </p:nvGraphicFramePr>
        <p:xfrm>
          <a:off x="0" y="365762"/>
          <a:ext cx="12192000" cy="58521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ru-RU" sz="2400" dirty="0"/>
                        <a:t>Что журналировать? </a:t>
                      </a:r>
                      <a:r>
                        <a:rPr lang="en-US" sz="2400" dirty="0"/>
                        <a:t>Consistent FS state.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dirty="0"/>
                        <a:t>Журналирование, предложенное</a:t>
                      </a:r>
                      <a:r>
                        <a:rPr lang="ru-RU" baseline="0" dirty="0"/>
                        <a:t> на прошлом слайде, удваивает число блоков, которые надо записать на диск.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dirty="0"/>
                        <a:t>Это не так плохо для скорости: запись в журнал последовательная.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dirty="0"/>
                        <a:t>Но всё равно хочется журналировать поменьше данных.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dirty="0"/>
                        <a:t>Идея: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Будем журналировать</a:t>
                      </a:r>
                      <a:r>
                        <a:rPr lang="ru-RU" baseline="0" dirty="0"/>
                        <a:t> только метаданные ФС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ru-RU" baseline="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baseline="0" dirty="0"/>
                        <a:t>В результате, после </a:t>
                      </a:r>
                      <a:r>
                        <a:rPr lang="en-US" baseline="0" dirty="0"/>
                        <a:t>crash recovery </a:t>
                      </a:r>
                      <a:r>
                        <a:rPr lang="ru-RU" baseline="0" dirty="0"/>
                        <a:t>мы будем получать неразломанную ФС: без потерянных блоков и инод, без </a:t>
                      </a:r>
                      <a:r>
                        <a:rPr lang="en-US" baseline="0" dirty="0" err="1"/>
                        <a:t>dir_entry</a:t>
                      </a:r>
                      <a:r>
                        <a:rPr lang="en-US" baseline="0" dirty="0"/>
                        <a:t>, </a:t>
                      </a:r>
                      <a:r>
                        <a:rPr lang="ru-RU" baseline="0" dirty="0"/>
                        <a:t>ведущих в никуда, </a:t>
                      </a:r>
                      <a:r>
                        <a:rPr lang="en-US" baseline="0" dirty="0"/>
                        <a:t>etc.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baseline="0" dirty="0"/>
                        <a:t>Но: ФС не предоставляет </a:t>
                      </a:r>
                      <a:r>
                        <a:rPr lang="ru-RU" b="1" baseline="0" dirty="0"/>
                        <a:t>никаких</a:t>
                      </a:r>
                      <a:r>
                        <a:rPr lang="ru-RU" baseline="0" dirty="0"/>
                        <a:t> гарантий о том, что будет с пользовательскими данными.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dirty="0" smtClean="0"/>
                        <a:t>В </a:t>
                      </a:r>
                      <a:r>
                        <a:rPr lang="ru-RU" baseline="0" dirty="0" smtClean="0"/>
                        <a:t>файловых системах </a:t>
                      </a:r>
                      <a:r>
                        <a:rPr lang="en-US" baseline="0" dirty="0" smtClean="0"/>
                        <a:t>ext3/ext4 </a:t>
                      </a:r>
                      <a:r>
                        <a:rPr lang="ru-RU" baseline="0" dirty="0" smtClean="0"/>
                        <a:t>есть такие режимы </a:t>
                      </a:r>
                      <a:r>
                        <a:rPr lang="ru-RU" baseline="0" dirty="0" err="1" smtClean="0"/>
                        <a:t>журналирования</a:t>
                      </a:r>
                      <a:r>
                        <a:rPr lang="en-US" baseline="0" dirty="0" smtClean="0"/>
                        <a:t> (</a:t>
                      </a:r>
                      <a:r>
                        <a:rPr lang="ru-RU" baseline="0" dirty="0" smtClean="0"/>
                        <a:t>указываются при монтировании):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data</a:t>
                      </a:r>
                      <a:r>
                        <a:rPr lang="en-US" baseline="0" dirty="0" smtClean="0"/>
                        <a:t>=</a:t>
                      </a:r>
                      <a:r>
                        <a:rPr lang="en-US" baseline="0" dirty="0" err="1" smtClean="0"/>
                        <a:t>writeback</a:t>
                      </a:r>
                      <a:r>
                        <a:rPr lang="ru-RU" baseline="0" dirty="0" smtClean="0"/>
                        <a:t> (</a:t>
                      </a:r>
                      <a:r>
                        <a:rPr lang="ru-RU" baseline="0" dirty="0" err="1" smtClean="0"/>
                        <a:t>журналируются</a:t>
                      </a:r>
                      <a:r>
                        <a:rPr lang="ru-RU" baseline="0" dirty="0" smtClean="0"/>
                        <a:t> только метаданные, пользовательские данные записываются только в блоки с данными)</a:t>
                      </a:r>
                      <a:endParaRPr lang="en-US" baseline="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data</a:t>
                      </a:r>
                      <a:r>
                        <a:rPr lang="ru-RU" baseline="0" dirty="0" smtClean="0"/>
                        <a:t>=</a:t>
                      </a:r>
                      <a:r>
                        <a:rPr lang="en-US" baseline="0" dirty="0" smtClean="0"/>
                        <a:t>ordered</a:t>
                      </a:r>
                      <a:r>
                        <a:rPr lang="ru-RU" baseline="0" dirty="0" smtClean="0"/>
                        <a:t> (</a:t>
                      </a:r>
                      <a:r>
                        <a:rPr lang="ru-RU" baseline="0" dirty="0" err="1" smtClean="0"/>
                        <a:t>журналируются</a:t>
                      </a:r>
                      <a:r>
                        <a:rPr lang="ru-RU" baseline="0" dirty="0" smtClean="0"/>
                        <a:t> только метаданные, но только после того, как </a:t>
                      </a:r>
                      <a:r>
                        <a:rPr lang="ru-RU" baseline="0" dirty="0" err="1" smtClean="0"/>
                        <a:t>соответсвующие</a:t>
                      </a:r>
                      <a:r>
                        <a:rPr lang="ru-RU" baseline="0" dirty="0" smtClean="0"/>
                        <a:t> пользовательские данные записаны на диск)</a:t>
                      </a:r>
                      <a:endParaRPr lang="en-US" baseline="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data</a:t>
                      </a:r>
                      <a:r>
                        <a:rPr lang="ru-RU" baseline="0" dirty="0" smtClean="0"/>
                        <a:t>=</a:t>
                      </a:r>
                      <a:r>
                        <a:rPr lang="en-US" baseline="0" dirty="0" smtClean="0"/>
                        <a:t>journal</a:t>
                      </a:r>
                      <a:r>
                        <a:rPr lang="ru-RU" baseline="0" dirty="0" smtClean="0"/>
                        <a:t> (</a:t>
                      </a:r>
                      <a:r>
                        <a:rPr lang="ru-RU" baseline="0" dirty="0" err="1" smtClean="0"/>
                        <a:t>журналируются</a:t>
                      </a:r>
                      <a:r>
                        <a:rPr lang="ru-RU" baseline="0" dirty="0" smtClean="0"/>
                        <a:t> и метаданные, и данные)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b="1" baseline="0" dirty="0" smtClean="0"/>
                        <a:t>Вопрос: </a:t>
                      </a:r>
                      <a:r>
                        <a:rPr lang="ru-RU" b="0" baseline="0" dirty="0" smtClean="0"/>
                        <a:t>при каких из этих режимах гарантируется </a:t>
                      </a:r>
                      <a:r>
                        <a:rPr lang="ru-RU" b="0" baseline="0" dirty="0" err="1" smtClean="0"/>
                        <a:t>консистентность</a:t>
                      </a:r>
                      <a:r>
                        <a:rPr lang="ru-RU" b="0" baseline="0" dirty="0" smtClean="0"/>
                        <a:t> метаданных файловой системы? А пользовательских данных?</a:t>
                      </a:r>
                      <a:endParaRPr lang="en-US" b="1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28245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74270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3934058"/>
              </p:ext>
            </p:extLst>
          </p:nvPr>
        </p:nvGraphicFramePr>
        <p:xfrm>
          <a:off x="0" y="365762"/>
          <a:ext cx="12192000" cy="33832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ru-RU" sz="2400" dirty="0"/>
                        <a:t>Что журналировать? </a:t>
                      </a:r>
                      <a:r>
                        <a:rPr lang="en-US" sz="2400" dirty="0"/>
                        <a:t>Consistent FS state.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dirty="0"/>
                        <a:t>Рассмотрим пример добавления данных в конец файла на </a:t>
                      </a:r>
                      <a:r>
                        <a:rPr lang="en-US" dirty="0"/>
                        <a:t>XFS.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XFS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 smtClean="0"/>
                        <a:t>Найдёт свободные нулевые блоки,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 err="1" smtClean="0"/>
                        <a:t>Зажурналирует</a:t>
                      </a:r>
                      <a:r>
                        <a:rPr lang="ru-RU" dirty="0" smtClean="0"/>
                        <a:t> </a:t>
                      </a:r>
                      <a:r>
                        <a:rPr lang="ru-RU" dirty="0"/>
                        <a:t>обновление </a:t>
                      </a:r>
                      <a:r>
                        <a:rPr lang="en-US" dirty="0"/>
                        <a:t>block bitmap</a:t>
                      </a:r>
                      <a:r>
                        <a:rPr lang="ru-RU" dirty="0"/>
                        <a:t>, </a:t>
                      </a:r>
                      <a:r>
                        <a:rPr lang="en-US" dirty="0" err="1"/>
                        <a:t>inode</a:t>
                      </a:r>
                      <a:r>
                        <a:rPr lang="en-US" dirty="0"/>
                        <a:t>,</a:t>
                      </a:r>
                      <a:r>
                        <a:rPr lang="ru-RU" dirty="0"/>
                        <a:t> и </a:t>
                      </a:r>
                      <a:r>
                        <a:rPr lang="en-US" dirty="0"/>
                        <a:t>extent</a:t>
                      </a:r>
                      <a:r>
                        <a:rPr lang="en-US" baseline="0" dirty="0"/>
                        <a:t> tree,</a:t>
                      </a: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Даст</a:t>
                      </a:r>
                      <a:r>
                        <a:rPr lang="ru-RU" baseline="0" dirty="0"/>
                        <a:t> пользовательскому приложению писать в выделенные блоки.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ru-RU" baseline="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baseline="0" dirty="0"/>
                        <a:t>В журнал попадут только изменения метаданных ФС (килобайты). Запись же пользовательских данных (потенциально – гигабайты) пойдёт мимо журнала.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ru-RU" baseline="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baseline="0" dirty="0"/>
                        <a:t>Что произойдёт при падении ОС во время такой записи в файл?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97767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0385188"/>
              </p:ext>
            </p:extLst>
          </p:nvPr>
        </p:nvGraphicFramePr>
        <p:xfrm>
          <a:off x="0" y="365762"/>
          <a:ext cx="12192000" cy="37490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ru-RU" sz="2400" dirty="0"/>
                        <a:t>Что журналировать? </a:t>
                      </a:r>
                      <a:r>
                        <a:rPr lang="en-US" sz="2400" dirty="0"/>
                        <a:t>Consistent FS state.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dirty="0"/>
                        <a:t>Рассмотрим пример добавления данных в конец файла на </a:t>
                      </a:r>
                      <a:r>
                        <a:rPr lang="en-US" dirty="0"/>
                        <a:t>XFS.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XFS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 smtClean="0"/>
                        <a:t>Найдёт свободные нулевые блоки,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 err="1" smtClean="0"/>
                        <a:t>Зажурналирует</a:t>
                      </a:r>
                      <a:r>
                        <a:rPr lang="ru-RU" dirty="0" smtClean="0"/>
                        <a:t> </a:t>
                      </a:r>
                      <a:r>
                        <a:rPr lang="ru-RU" dirty="0"/>
                        <a:t>обновление </a:t>
                      </a:r>
                      <a:r>
                        <a:rPr lang="en-US" dirty="0"/>
                        <a:t>block bitmap</a:t>
                      </a:r>
                      <a:r>
                        <a:rPr lang="ru-RU" dirty="0"/>
                        <a:t>, </a:t>
                      </a:r>
                      <a:r>
                        <a:rPr lang="en-US" dirty="0" err="1"/>
                        <a:t>inode</a:t>
                      </a:r>
                      <a:r>
                        <a:rPr lang="en-US" dirty="0"/>
                        <a:t>,</a:t>
                      </a:r>
                      <a:r>
                        <a:rPr lang="ru-RU" dirty="0"/>
                        <a:t> и </a:t>
                      </a:r>
                      <a:r>
                        <a:rPr lang="en-US" dirty="0"/>
                        <a:t>extent</a:t>
                      </a:r>
                      <a:r>
                        <a:rPr lang="en-US" baseline="0" dirty="0"/>
                        <a:t> tree,</a:t>
                      </a: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Даст</a:t>
                      </a:r>
                      <a:r>
                        <a:rPr lang="ru-RU" baseline="0" dirty="0"/>
                        <a:t> пользовательскому приложению писать в выделенные блоки.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ru-RU" baseline="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baseline="0" dirty="0"/>
                        <a:t>В журнал попадут только изменения метаданных ФС (килобайты). Запись же пользовательских данных (потенциально – гигабайты) пойдёт мимо журнала.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ru-RU" baseline="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baseline="0" dirty="0"/>
                        <a:t>Что произойдёт при падении ОС во время такой записи в файл?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dirty="0"/>
                        <a:t>Получится подросший</a:t>
                      </a:r>
                      <a:r>
                        <a:rPr lang="ru-RU" baseline="0" dirty="0"/>
                        <a:t> в размере файл, в хвосте которого будет мусор.</a:t>
                      </a:r>
                      <a:endParaRPr 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39379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958782"/>
              </p:ext>
            </p:extLst>
          </p:nvPr>
        </p:nvGraphicFramePr>
        <p:xfrm>
          <a:off x="0" y="365762"/>
          <a:ext cx="12192000" cy="46634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ru-RU" sz="2400" dirty="0"/>
                        <a:t>Что журналировать? </a:t>
                      </a:r>
                      <a:r>
                        <a:rPr lang="en-US" sz="2400" dirty="0"/>
                        <a:t>Consistent FS state.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dirty="0"/>
                        <a:t>Рассмотрим пример добавления данных в конец файла на </a:t>
                      </a:r>
                      <a:r>
                        <a:rPr lang="en-US" dirty="0"/>
                        <a:t>XFS.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XFS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Найдёт свободные нулевые блоки,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Зажурналирует обновление </a:t>
                      </a:r>
                      <a:r>
                        <a:rPr lang="en-US" dirty="0"/>
                        <a:t>block bitmap</a:t>
                      </a:r>
                      <a:r>
                        <a:rPr lang="ru-RU" dirty="0"/>
                        <a:t>, </a:t>
                      </a:r>
                      <a:r>
                        <a:rPr lang="en-US" dirty="0" err="1"/>
                        <a:t>inode</a:t>
                      </a:r>
                      <a:r>
                        <a:rPr lang="en-US" dirty="0"/>
                        <a:t>,</a:t>
                      </a:r>
                      <a:r>
                        <a:rPr lang="ru-RU" dirty="0"/>
                        <a:t> и </a:t>
                      </a:r>
                      <a:r>
                        <a:rPr lang="en-US" dirty="0"/>
                        <a:t>extent</a:t>
                      </a:r>
                      <a:r>
                        <a:rPr lang="en-US" baseline="0" dirty="0"/>
                        <a:t> tree,</a:t>
                      </a: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Даст</a:t>
                      </a:r>
                      <a:r>
                        <a:rPr lang="ru-RU" baseline="0" dirty="0"/>
                        <a:t> пользовательскому приложению писать в выделенные блоки.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ru-RU" baseline="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baseline="0" dirty="0"/>
                        <a:t>В журнал попадут только изменения метаданных ФС (килобайты). Запись же пользовательских данных (потенциально – гигабайты) пойдёт мимо журнала.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ru-RU" baseline="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baseline="0" dirty="0"/>
                        <a:t>Что произойдёт при падении ОС во время такой записи в файл?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dirty="0"/>
                        <a:t>Получится подросший</a:t>
                      </a:r>
                      <a:r>
                        <a:rPr lang="ru-RU" baseline="0" dirty="0"/>
                        <a:t> в размере файл, в хвосте которого будет мусор.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ru-RU" baseline="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baseline="0" dirty="0" smtClean="0"/>
                        <a:t>Ещё одна причина для пользовательского приложения делать </a:t>
                      </a:r>
                      <a:r>
                        <a:rPr lang="en-US" baseline="0" dirty="0" err="1" smtClean="0"/>
                        <a:t>fsync</a:t>
                      </a:r>
                      <a:r>
                        <a:rPr lang="en-US" baseline="0" dirty="0" smtClean="0"/>
                        <a:t>() -</a:t>
                      </a:r>
                      <a:r>
                        <a:rPr lang="ru-RU" baseline="0" dirty="0" smtClean="0"/>
                        <a:t> </a:t>
                      </a:r>
                      <a:r>
                        <a:rPr lang="ru-RU" baseline="0" dirty="0"/>
                        <a:t>ошибки отложенного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writeback</a:t>
                      </a:r>
                      <a:r>
                        <a:rPr lang="en-US" baseline="0" dirty="0"/>
                        <a:t>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>
                          <a:hlinkClick r:id="rId3"/>
                        </a:rPr>
                        <a:t>https://lwn.net/Articles/457667/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40163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2762173"/>
              </p:ext>
            </p:extLst>
          </p:nvPr>
        </p:nvGraphicFramePr>
        <p:xfrm>
          <a:off x="0" y="365762"/>
          <a:ext cx="12192000" cy="2743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dirty="0" err="1"/>
                        <a:t>Checkpointing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dirty="0"/>
                        <a:t>Журнал ФС имеет ограниченную длину,</a:t>
                      </a:r>
                      <a:r>
                        <a:rPr lang="ru-RU" baseline="0" dirty="0"/>
                        <a:t> его надо чистить.</a:t>
                      </a:r>
                    </a:p>
                    <a:p>
                      <a:endParaRPr lang="ru-RU" baseline="0" dirty="0"/>
                    </a:p>
                    <a:p>
                      <a:r>
                        <a:rPr lang="ru-RU" baseline="0" dirty="0"/>
                        <a:t>Для этого служит процедура </a:t>
                      </a:r>
                      <a:r>
                        <a:rPr lang="en-US" baseline="0" dirty="0" err="1"/>
                        <a:t>checkpointing</a:t>
                      </a:r>
                      <a:r>
                        <a:rPr lang="en-US" baseline="0" dirty="0"/>
                        <a:t>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/>
                        <a:t>Записать на диск группу транзакций,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err="1"/>
                        <a:t>fsync</a:t>
                      </a:r>
                      <a:r>
                        <a:rPr lang="en-US" baseline="0" dirty="0"/>
                        <a:t>(),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/>
                        <a:t>Продвинуть указатель на голову журнала (</a:t>
                      </a:r>
                      <a:r>
                        <a:rPr lang="en-US" baseline="0" dirty="0"/>
                        <a:t>reclaim journal space).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baseline="0" dirty="0"/>
                        <a:t>Запись может проводиться по таймеру или при накоплении достаточного числа транзакций в журнале.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18760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995501"/>
              </p:ext>
            </p:extLst>
          </p:nvPr>
        </p:nvGraphicFramePr>
        <p:xfrm>
          <a:off x="0" y="365762"/>
          <a:ext cx="12192000" cy="33832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ru-RU" sz="2400" dirty="0"/>
                        <a:t>Два способа хранения</a:t>
                      </a:r>
                      <a:r>
                        <a:rPr lang="ru-RU" sz="2400" baseline="0" dirty="0"/>
                        <a:t> журнала</a:t>
                      </a:r>
                      <a:endParaRPr lang="ru-RU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Ring buffer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 нескольких файлах</a:t>
                      </a:r>
                    </a:p>
                    <a:p>
                      <a:r>
                        <a:rPr lang="ru-RU" dirty="0"/>
                        <a:t>(не</a:t>
                      </a:r>
                      <a:r>
                        <a:rPr lang="ru-RU" baseline="0" dirty="0"/>
                        <a:t> для журнала ФС, а для журналов приложений)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ru-RU" dirty="0"/>
                        <a:t>При достижении конца журнала начинаем писать с начала. Важно следить за тем, чтобы не перетереть</a:t>
                      </a:r>
                      <a:r>
                        <a:rPr lang="ru-RU" baseline="0" dirty="0"/>
                        <a:t> транзакции, которые ещё не закоммичены.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ru-RU" dirty="0"/>
                        <a:t>При</a:t>
                      </a:r>
                      <a:r>
                        <a:rPr lang="ru-RU" baseline="0" dirty="0"/>
                        <a:t> переполнении одного файла начинаем писать следующий по номеру.</a:t>
                      </a:r>
                    </a:p>
                    <a:p>
                      <a:endParaRPr lang="ru-RU" baseline="0" dirty="0"/>
                    </a:p>
                    <a:p>
                      <a:r>
                        <a:rPr lang="ru-RU" baseline="0" dirty="0"/>
                        <a:t>По мере коммита транзакций удаляем старые журналы.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8480528"/>
              </p:ext>
            </p:extLst>
          </p:nvPr>
        </p:nvGraphicFramePr>
        <p:xfrm>
          <a:off x="384433" y="2316433"/>
          <a:ext cx="463241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20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20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20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20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20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20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err="1"/>
                        <a:t>tx</a:t>
                      </a:r>
                      <a:r>
                        <a:rPr lang="en-US" dirty="0"/>
                        <a:t> 100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tx</a:t>
                      </a:r>
                      <a:r>
                        <a:rPr lang="en-US" dirty="0"/>
                        <a:t> 101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tx</a:t>
                      </a:r>
                      <a:r>
                        <a:rPr lang="en-US" dirty="0"/>
                        <a:t> 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tx</a:t>
                      </a:r>
                      <a:r>
                        <a:rPr lang="en-US" dirty="0"/>
                        <a:t> 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97563"/>
              </p:ext>
            </p:extLst>
          </p:nvPr>
        </p:nvGraphicFramePr>
        <p:xfrm>
          <a:off x="112583" y="1597662"/>
          <a:ext cx="215282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28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journal head pointer</a:t>
                      </a:r>
                      <a:endParaRPr lang="ru-RU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>
            <a:off x="1334530" y="1968502"/>
            <a:ext cx="1515762" cy="3479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1907214"/>
              </p:ext>
            </p:extLst>
          </p:nvPr>
        </p:nvGraphicFramePr>
        <p:xfrm>
          <a:off x="6351377" y="1760173"/>
          <a:ext cx="5678612" cy="74168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21313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472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journal.0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journal.1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Right Arrow 9"/>
          <p:cNvSpPr/>
          <p:nvPr/>
        </p:nvSpPr>
        <p:spPr>
          <a:xfrm>
            <a:off x="8460260" y="2173849"/>
            <a:ext cx="1136822" cy="2858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97162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366649"/>
              </p:ext>
            </p:extLst>
          </p:nvPr>
        </p:nvGraphicFramePr>
        <p:xfrm>
          <a:off x="0" y="365762"/>
          <a:ext cx="12192000" cy="5029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ru-RU" sz="2400" dirty="0"/>
                        <a:t>Два способа хранения</a:t>
                      </a:r>
                      <a:r>
                        <a:rPr lang="ru-RU" sz="2400" baseline="0" dirty="0"/>
                        <a:t> журнала</a:t>
                      </a:r>
                      <a:endParaRPr lang="ru-RU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Ring buffer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 нескольких файлах</a:t>
                      </a:r>
                    </a:p>
                    <a:p>
                      <a:r>
                        <a:rPr lang="ru-RU" dirty="0"/>
                        <a:t>(не</a:t>
                      </a:r>
                      <a:r>
                        <a:rPr lang="ru-RU" baseline="0" dirty="0"/>
                        <a:t> для журнала ФС, а для журналов приложений)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ru-RU" dirty="0"/>
                        <a:t>При достижении конца журнала начинаем писать с начала. Важно следить за тем, чтобы не перетереть</a:t>
                      </a:r>
                      <a:r>
                        <a:rPr lang="ru-RU" baseline="0" dirty="0"/>
                        <a:t> транзакции, которые ещё не закоммичены.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ru-RU" dirty="0"/>
                        <a:t>При</a:t>
                      </a:r>
                      <a:r>
                        <a:rPr lang="ru-RU" baseline="0" dirty="0"/>
                        <a:t> переполнении одного файла начинаем писать следующий по номеру.</a:t>
                      </a:r>
                    </a:p>
                    <a:p>
                      <a:endParaRPr lang="ru-RU" baseline="0" dirty="0"/>
                    </a:p>
                    <a:p>
                      <a:r>
                        <a:rPr lang="ru-RU" baseline="0" dirty="0"/>
                        <a:t>По мере коммита транзакций удаляем старые журналы.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Примечание: полезно не просто дописывать в конец файла, а резервировать место в файле журнала, чтобы</a:t>
                      </a:r>
                      <a:r>
                        <a:rPr lang="ru-RU" baseline="0" dirty="0"/>
                        <a:t> использовать </a:t>
                      </a:r>
                      <a:r>
                        <a:rPr lang="en-US" baseline="0" dirty="0" err="1"/>
                        <a:t>fdatasync</a:t>
                      </a:r>
                      <a:r>
                        <a:rPr lang="en-US" baseline="0" dirty="0"/>
                        <a:t>() </a:t>
                      </a:r>
                      <a:r>
                        <a:rPr lang="ru-RU" baseline="0" dirty="0"/>
                        <a:t>вместо </a:t>
                      </a:r>
                      <a:r>
                        <a:rPr lang="en-US" baseline="0" dirty="0" err="1"/>
                        <a:t>fsync</a:t>
                      </a:r>
                      <a:r>
                        <a:rPr lang="en-US" baseline="0" dirty="0"/>
                        <a:t>() </a:t>
                      </a:r>
                      <a:r>
                        <a:rPr lang="en-US" baseline="30000" dirty="0"/>
                        <a:t>*</a:t>
                      </a:r>
                      <a:r>
                        <a:rPr lang="en-US" baseline="0" dirty="0"/>
                        <a:t>.</a:t>
                      </a:r>
                      <a:br>
                        <a:rPr lang="en-US" baseline="0" dirty="0"/>
                      </a:br>
                      <a:r>
                        <a:rPr lang="en-US" baseline="0" dirty="0"/>
                        <a:t/>
                      </a:r>
                      <a:br>
                        <a:rPr lang="en-US" baseline="0" dirty="0"/>
                      </a:br>
                      <a:r>
                        <a:rPr lang="en-US" sz="1500" i="1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*</a:t>
                      </a:r>
                      <a:r>
                        <a:rPr lang="ru-RU" sz="1500" i="1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Почему</a:t>
                      </a:r>
                      <a:r>
                        <a:rPr lang="en-US" sz="1500" i="1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</a:t>
                      </a:r>
                      <a:r>
                        <a:rPr lang="en-US" sz="1500" i="1" baseline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fallocate</a:t>
                      </a:r>
                      <a:r>
                        <a:rPr lang="en-US" sz="1500" i="1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() +</a:t>
                      </a:r>
                      <a:r>
                        <a:rPr lang="ru-RU" sz="1500" i="1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</a:t>
                      </a:r>
                      <a:r>
                        <a:rPr lang="en-US" sz="1500" i="1" baseline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fdatasync</a:t>
                      </a:r>
                      <a:r>
                        <a:rPr lang="en-US" sz="1500" i="1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() </a:t>
                      </a:r>
                      <a:r>
                        <a:rPr lang="ru-RU" sz="1500" i="1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может быть в несколько раз быстрее </a:t>
                      </a:r>
                      <a:r>
                        <a:rPr lang="en-US" sz="1500" i="1" baseline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fsync</a:t>
                      </a:r>
                      <a:r>
                        <a:rPr lang="en-US" sz="1500" i="1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()?</a:t>
                      </a:r>
                      <a:endParaRPr lang="en-US" sz="15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8480528"/>
              </p:ext>
            </p:extLst>
          </p:nvPr>
        </p:nvGraphicFramePr>
        <p:xfrm>
          <a:off x="384433" y="2316433"/>
          <a:ext cx="463241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20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20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20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20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20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20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err="1"/>
                        <a:t>tx</a:t>
                      </a:r>
                      <a:r>
                        <a:rPr lang="en-US" dirty="0"/>
                        <a:t> 100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tx</a:t>
                      </a:r>
                      <a:r>
                        <a:rPr lang="en-US" dirty="0"/>
                        <a:t> 101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tx</a:t>
                      </a:r>
                      <a:r>
                        <a:rPr lang="en-US" dirty="0"/>
                        <a:t> 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tx</a:t>
                      </a:r>
                      <a:r>
                        <a:rPr lang="en-US" dirty="0"/>
                        <a:t> 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97563"/>
              </p:ext>
            </p:extLst>
          </p:nvPr>
        </p:nvGraphicFramePr>
        <p:xfrm>
          <a:off x="112583" y="1597662"/>
          <a:ext cx="215282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28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journal head pointer</a:t>
                      </a:r>
                      <a:endParaRPr lang="ru-RU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>
            <a:off x="1334530" y="1968502"/>
            <a:ext cx="1515762" cy="3479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4769820"/>
              </p:ext>
            </p:extLst>
          </p:nvPr>
        </p:nvGraphicFramePr>
        <p:xfrm>
          <a:off x="6351377" y="1760173"/>
          <a:ext cx="5678612" cy="74168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21313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472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journal.0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journal.1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Right Arrow 9"/>
          <p:cNvSpPr/>
          <p:nvPr/>
        </p:nvSpPr>
        <p:spPr>
          <a:xfrm>
            <a:off x="8460260" y="2173849"/>
            <a:ext cx="1136822" cy="2858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03625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425419"/>
              </p:ext>
            </p:extLst>
          </p:nvPr>
        </p:nvGraphicFramePr>
        <p:xfrm>
          <a:off x="0" y="365761"/>
          <a:ext cx="12192000" cy="19202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7445">
                <a:tc gridSpan="2">
                  <a:txBody>
                    <a:bodyPr/>
                    <a:lstStyle/>
                    <a:p>
                      <a:r>
                        <a:rPr lang="ru-RU" sz="2400" dirty="0"/>
                        <a:t>Что писать в журнал?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8816">
                <a:tc>
                  <a:txBody>
                    <a:bodyPr/>
                    <a:lstStyle/>
                    <a:p>
                      <a:r>
                        <a:rPr lang="ru-RU" dirty="0"/>
                        <a:t>Логические</a:t>
                      </a:r>
                      <a:r>
                        <a:rPr lang="ru-RU" baseline="0" dirty="0"/>
                        <a:t> изменения в ФС</a:t>
                      </a:r>
                      <a:r>
                        <a:rPr lang="en-US" baseline="0" dirty="0"/>
                        <a:t>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Добавление</a:t>
                      </a:r>
                      <a:r>
                        <a:rPr lang="en-US" dirty="0"/>
                        <a:t>/</a:t>
                      </a:r>
                      <a:r>
                        <a:rPr lang="ru-RU" dirty="0"/>
                        <a:t>удаление</a:t>
                      </a:r>
                      <a:r>
                        <a:rPr lang="en-US" dirty="0"/>
                        <a:t>/</a:t>
                      </a:r>
                      <a:r>
                        <a:rPr lang="ru-RU" dirty="0"/>
                        <a:t>переименование файлов,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Изменение</a:t>
                      </a:r>
                      <a:r>
                        <a:rPr lang="ru-RU" baseline="0" dirty="0"/>
                        <a:t> размера файлов,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/>
                        <a:t>Изменение атрибутов,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/>
                        <a:t>…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Физические изменения:</a:t>
                      </a:r>
                      <a:r>
                        <a:rPr lang="ru-RU" baseline="0" dirty="0"/>
                        <a:t> с</a:t>
                      </a:r>
                      <a:r>
                        <a:rPr lang="ru-RU" dirty="0"/>
                        <a:t>одержимое блоков</a:t>
                      </a:r>
                      <a:r>
                        <a:rPr lang="ru-RU" baseline="0" dirty="0"/>
                        <a:t> ФС, которое должно получиться после применения транзакции.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9937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6868481"/>
              </p:ext>
            </p:extLst>
          </p:nvPr>
        </p:nvGraphicFramePr>
        <p:xfrm>
          <a:off x="0" y="365760"/>
          <a:ext cx="12192000" cy="10972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4670">
                <a:tc>
                  <a:txBody>
                    <a:bodyPr/>
                    <a:lstStyle/>
                    <a:p>
                      <a:r>
                        <a:rPr lang="ru-RU" sz="2400" dirty="0"/>
                        <a:t>Создание</a:t>
                      </a:r>
                      <a:r>
                        <a:rPr lang="ru-RU" sz="2400" baseline="0" dirty="0"/>
                        <a:t> файла и исчезновение питания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1677">
                <a:tc>
                  <a:txBody>
                    <a:bodyPr/>
                    <a:lstStyle/>
                    <a:p>
                      <a:r>
                        <a:rPr lang="ru-RU" dirty="0"/>
                        <a:t>С</a:t>
                      </a:r>
                      <a:r>
                        <a:rPr lang="ru-RU" baseline="0" dirty="0"/>
                        <a:t> точки зрения пользователя всё просто</a:t>
                      </a:r>
                      <a:r>
                        <a:rPr lang="en-US" baseline="0" dirty="0"/>
                        <a:t>:</a:t>
                      </a:r>
                    </a:p>
                    <a:p>
                      <a:r>
                        <a:rPr lang="en-US" baseline="0" dirty="0" err="1"/>
                        <a:t>int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fd</a:t>
                      </a:r>
                      <a:r>
                        <a:rPr lang="en-US" baseline="0" dirty="0"/>
                        <a:t> = open(“</a:t>
                      </a:r>
                      <a:r>
                        <a:rPr lang="en-US" baseline="0" dirty="0" err="1"/>
                        <a:t>fes.c</a:t>
                      </a:r>
                      <a:r>
                        <a:rPr lang="en-US" baseline="0" dirty="0"/>
                        <a:t>”, O_RDWR|O_CREAT|O_EXCL, S_IRUSR|S_IWUSR);</a:t>
                      </a:r>
                      <a:r>
                        <a:rPr lang="ru-RU" dirty="0"/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36849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337116"/>
              </p:ext>
            </p:extLst>
          </p:nvPr>
        </p:nvGraphicFramePr>
        <p:xfrm>
          <a:off x="0" y="365761"/>
          <a:ext cx="12192000" cy="25603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7445">
                <a:tc gridSpan="2">
                  <a:txBody>
                    <a:bodyPr/>
                    <a:lstStyle/>
                    <a:p>
                      <a:r>
                        <a:rPr lang="ru-RU" sz="2400" dirty="0"/>
                        <a:t>Что писать в журнал?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8816">
                <a:tc>
                  <a:txBody>
                    <a:bodyPr/>
                    <a:lstStyle/>
                    <a:p>
                      <a:r>
                        <a:rPr lang="ru-RU" dirty="0"/>
                        <a:t>Логические</a:t>
                      </a:r>
                      <a:r>
                        <a:rPr lang="ru-RU" baseline="0" dirty="0"/>
                        <a:t> изменения в ФС</a:t>
                      </a:r>
                      <a:r>
                        <a:rPr lang="en-US" baseline="0" dirty="0"/>
                        <a:t>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Добавление</a:t>
                      </a:r>
                      <a:r>
                        <a:rPr lang="en-US" dirty="0"/>
                        <a:t>/</a:t>
                      </a:r>
                      <a:r>
                        <a:rPr lang="ru-RU" dirty="0"/>
                        <a:t>удаление</a:t>
                      </a:r>
                      <a:r>
                        <a:rPr lang="en-US" dirty="0"/>
                        <a:t>/</a:t>
                      </a:r>
                      <a:r>
                        <a:rPr lang="ru-RU" dirty="0"/>
                        <a:t>переименование файлов,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Изменение</a:t>
                      </a:r>
                      <a:r>
                        <a:rPr lang="ru-RU" baseline="0" dirty="0"/>
                        <a:t> размера файлов,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/>
                        <a:t>Изменение атрибутов,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/>
                        <a:t>…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Физические изменения:</a:t>
                      </a:r>
                      <a:r>
                        <a:rPr lang="ru-RU" baseline="0" dirty="0"/>
                        <a:t> с</a:t>
                      </a:r>
                      <a:r>
                        <a:rPr lang="ru-RU" dirty="0"/>
                        <a:t>одержимое блоков</a:t>
                      </a:r>
                      <a:r>
                        <a:rPr lang="ru-RU" baseline="0" dirty="0"/>
                        <a:t> ФС, которое должно получиться после применения транзакции.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8816">
                <a:tc gridSpan="2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dirty="0" err="1"/>
                        <a:t>Журналирование</a:t>
                      </a:r>
                      <a:r>
                        <a:rPr lang="ru-RU" dirty="0"/>
                        <a:t> логических изменений имеет плюс: размер </a:t>
                      </a:r>
                      <a:r>
                        <a:rPr lang="en-US" dirty="0" err="1"/>
                        <a:t>inode</a:t>
                      </a:r>
                      <a:r>
                        <a:rPr lang="en-US" dirty="0"/>
                        <a:t> </a:t>
                      </a:r>
                      <a:r>
                        <a:rPr lang="ru-RU" dirty="0"/>
                        <a:t>в </a:t>
                      </a:r>
                      <a:r>
                        <a:rPr lang="en-US" dirty="0"/>
                        <a:t>ext4 </a:t>
                      </a:r>
                      <a:r>
                        <a:rPr lang="ru-RU" dirty="0"/>
                        <a:t>равен </a:t>
                      </a:r>
                      <a:r>
                        <a:rPr lang="en-US" dirty="0"/>
                        <a:t>256b, </a:t>
                      </a:r>
                      <a:r>
                        <a:rPr lang="ru-RU" dirty="0"/>
                        <a:t>а если </a:t>
                      </a:r>
                      <a:r>
                        <a:rPr lang="ru-RU" dirty="0" err="1"/>
                        <a:t>журналировать</a:t>
                      </a:r>
                      <a:r>
                        <a:rPr lang="ru-RU" dirty="0"/>
                        <a:t> изменения </a:t>
                      </a:r>
                      <a:r>
                        <a:rPr lang="ru-RU" b="1" dirty="0"/>
                        <a:t>блоков</a:t>
                      </a:r>
                      <a:r>
                        <a:rPr lang="ru-RU" dirty="0"/>
                        <a:t>, то минимальная запись в журнале займёт </a:t>
                      </a:r>
                      <a:r>
                        <a:rPr lang="en-US" dirty="0" smtClean="0"/>
                        <a:t>4k </a:t>
                      </a:r>
                      <a:r>
                        <a:rPr lang="en-US" dirty="0"/>
                        <a:t>(</a:t>
                      </a:r>
                      <a:r>
                        <a:rPr lang="ru-RU" dirty="0"/>
                        <a:t>типичный размер блока)</a:t>
                      </a:r>
                      <a:r>
                        <a:rPr lang="en-US" dirty="0"/>
                        <a:t>.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86708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83431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1876854"/>
              </p:ext>
            </p:extLst>
          </p:nvPr>
        </p:nvGraphicFramePr>
        <p:xfrm>
          <a:off x="0" y="365761"/>
          <a:ext cx="12192000" cy="22860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7445">
                <a:tc gridSpan="2">
                  <a:txBody>
                    <a:bodyPr/>
                    <a:lstStyle/>
                    <a:p>
                      <a:r>
                        <a:rPr lang="ru-RU" sz="2400" dirty="0"/>
                        <a:t>Что писать в журнал?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8816">
                <a:tc>
                  <a:txBody>
                    <a:bodyPr/>
                    <a:lstStyle/>
                    <a:p>
                      <a:r>
                        <a:rPr lang="ru-RU" dirty="0"/>
                        <a:t>Логические</a:t>
                      </a:r>
                      <a:r>
                        <a:rPr lang="ru-RU" baseline="0" dirty="0"/>
                        <a:t> изменения в ФС</a:t>
                      </a:r>
                      <a:r>
                        <a:rPr lang="en-US" baseline="0" dirty="0"/>
                        <a:t>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Добавление</a:t>
                      </a:r>
                      <a:r>
                        <a:rPr lang="en-US" dirty="0"/>
                        <a:t>/</a:t>
                      </a:r>
                      <a:r>
                        <a:rPr lang="ru-RU" dirty="0"/>
                        <a:t>удаление</a:t>
                      </a:r>
                      <a:r>
                        <a:rPr lang="en-US" dirty="0"/>
                        <a:t>/</a:t>
                      </a:r>
                      <a:r>
                        <a:rPr lang="ru-RU" dirty="0"/>
                        <a:t>переименование файлов,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Изменение</a:t>
                      </a:r>
                      <a:r>
                        <a:rPr lang="ru-RU" baseline="0" dirty="0"/>
                        <a:t> размера файлов,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/>
                        <a:t>Изменение атрибутов,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/>
                        <a:t>…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Физические изменения:</a:t>
                      </a:r>
                      <a:r>
                        <a:rPr lang="ru-RU" baseline="0" dirty="0"/>
                        <a:t> с</a:t>
                      </a:r>
                      <a:r>
                        <a:rPr lang="ru-RU" dirty="0"/>
                        <a:t>одержимое блоков</a:t>
                      </a:r>
                      <a:r>
                        <a:rPr lang="ru-RU" baseline="0" dirty="0"/>
                        <a:t> ФС, которое должно получиться после применения транзакции.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8816">
                <a:tc gridSpan="2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dirty="0"/>
                        <a:t>Что</a:t>
                      </a:r>
                      <a:r>
                        <a:rPr lang="ru-RU" baseline="0" dirty="0"/>
                        <a:t> будет, если во время проигрывания журнала исчезнет питание и надо будет повторить проигрывание журнала?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2452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3390422"/>
              </p:ext>
            </p:extLst>
          </p:nvPr>
        </p:nvGraphicFramePr>
        <p:xfrm>
          <a:off x="0" y="365761"/>
          <a:ext cx="12192000" cy="32004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7445">
                <a:tc gridSpan="2">
                  <a:txBody>
                    <a:bodyPr/>
                    <a:lstStyle/>
                    <a:p>
                      <a:r>
                        <a:rPr lang="ru-RU" sz="2400" dirty="0"/>
                        <a:t>Что писать в журнал?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8816">
                <a:tc>
                  <a:txBody>
                    <a:bodyPr/>
                    <a:lstStyle/>
                    <a:p>
                      <a:r>
                        <a:rPr lang="ru-RU" dirty="0"/>
                        <a:t>Логические</a:t>
                      </a:r>
                      <a:r>
                        <a:rPr lang="ru-RU" baseline="0" dirty="0"/>
                        <a:t> изменения в ФС</a:t>
                      </a:r>
                      <a:r>
                        <a:rPr lang="en-US" baseline="0" dirty="0"/>
                        <a:t>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Добавление</a:t>
                      </a:r>
                      <a:r>
                        <a:rPr lang="en-US" dirty="0"/>
                        <a:t>/</a:t>
                      </a:r>
                      <a:r>
                        <a:rPr lang="ru-RU" dirty="0"/>
                        <a:t>удаление</a:t>
                      </a:r>
                      <a:r>
                        <a:rPr lang="en-US" dirty="0"/>
                        <a:t>/</a:t>
                      </a:r>
                      <a:r>
                        <a:rPr lang="ru-RU" dirty="0"/>
                        <a:t>переименование файлов,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Изменение</a:t>
                      </a:r>
                      <a:r>
                        <a:rPr lang="ru-RU" baseline="0" dirty="0"/>
                        <a:t> размера файлов,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/>
                        <a:t>Изменение атрибутов,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/>
                        <a:t>…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Физические изменения:</a:t>
                      </a:r>
                      <a:r>
                        <a:rPr lang="ru-RU" baseline="0" dirty="0"/>
                        <a:t> с</a:t>
                      </a:r>
                      <a:r>
                        <a:rPr lang="ru-RU" dirty="0"/>
                        <a:t>одержимое блоков</a:t>
                      </a:r>
                      <a:r>
                        <a:rPr lang="ru-RU" baseline="0" dirty="0"/>
                        <a:t> ФС, которое должно получиться после применения транзакции.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8816">
                <a:tc gridSpan="2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dirty="0"/>
                        <a:t>Что</a:t>
                      </a:r>
                      <a:r>
                        <a:rPr lang="ru-RU" baseline="0" dirty="0"/>
                        <a:t> будет, если во время проигрывания журнала исчезнет питание и надо будет повторить проигрывание журнала?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8816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dirty="0"/>
                        <a:t>Дважды проиграть</a:t>
                      </a:r>
                      <a:r>
                        <a:rPr lang="ru-RU" baseline="0" dirty="0"/>
                        <a:t> </a:t>
                      </a:r>
                      <a:r>
                        <a:rPr lang="ru-RU" dirty="0"/>
                        <a:t>транзакции в общем случае нельзя:</a:t>
                      </a:r>
                      <a:br>
                        <a:rPr lang="ru-RU" dirty="0"/>
                      </a:br>
                      <a:r>
                        <a:rPr lang="ru-RU" dirty="0"/>
                        <a:t>как повторить </a:t>
                      </a:r>
                      <a:r>
                        <a:rPr lang="en-US" dirty="0"/>
                        <a:t>rename(“a”, “b”)?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28969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7042650"/>
              </p:ext>
            </p:extLst>
          </p:nvPr>
        </p:nvGraphicFramePr>
        <p:xfrm>
          <a:off x="0" y="365761"/>
          <a:ext cx="12192000" cy="32004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7445">
                <a:tc gridSpan="2">
                  <a:txBody>
                    <a:bodyPr/>
                    <a:lstStyle/>
                    <a:p>
                      <a:r>
                        <a:rPr lang="ru-RU" sz="2400" dirty="0"/>
                        <a:t>Что писать в журнал?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8816">
                <a:tc>
                  <a:txBody>
                    <a:bodyPr/>
                    <a:lstStyle/>
                    <a:p>
                      <a:r>
                        <a:rPr lang="ru-RU" dirty="0"/>
                        <a:t>Логические</a:t>
                      </a:r>
                      <a:r>
                        <a:rPr lang="ru-RU" baseline="0" dirty="0"/>
                        <a:t> изменения в ФС</a:t>
                      </a:r>
                      <a:r>
                        <a:rPr lang="en-US" baseline="0" dirty="0"/>
                        <a:t>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Добавление</a:t>
                      </a:r>
                      <a:r>
                        <a:rPr lang="en-US" dirty="0"/>
                        <a:t>/</a:t>
                      </a:r>
                      <a:r>
                        <a:rPr lang="ru-RU" dirty="0"/>
                        <a:t>удаление</a:t>
                      </a:r>
                      <a:r>
                        <a:rPr lang="en-US" dirty="0"/>
                        <a:t>/</a:t>
                      </a:r>
                      <a:r>
                        <a:rPr lang="ru-RU" dirty="0"/>
                        <a:t>переименование файлов,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Изменение</a:t>
                      </a:r>
                      <a:r>
                        <a:rPr lang="ru-RU" baseline="0" dirty="0"/>
                        <a:t> размера файлов,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/>
                        <a:t>Изменение атрибутов,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/>
                        <a:t>…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Физические изменения:</a:t>
                      </a:r>
                      <a:r>
                        <a:rPr lang="ru-RU" baseline="0" dirty="0"/>
                        <a:t> с</a:t>
                      </a:r>
                      <a:r>
                        <a:rPr lang="ru-RU" dirty="0"/>
                        <a:t>одержимое блоков</a:t>
                      </a:r>
                      <a:r>
                        <a:rPr lang="ru-RU" baseline="0" dirty="0"/>
                        <a:t> ФС, которое должно получиться после применения транзакции.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8816">
                <a:tc gridSpan="2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dirty="0"/>
                        <a:t>Что</a:t>
                      </a:r>
                      <a:r>
                        <a:rPr lang="ru-RU" baseline="0" dirty="0"/>
                        <a:t> будет, если во время проигрывания журнала исчезнет питание и надо будет повторить проигрывание журнала?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8816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dirty="0"/>
                        <a:t>Дважды проиграть</a:t>
                      </a:r>
                      <a:r>
                        <a:rPr lang="ru-RU" baseline="0" dirty="0"/>
                        <a:t> </a:t>
                      </a:r>
                      <a:r>
                        <a:rPr lang="ru-RU" dirty="0"/>
                        <a:t>транзакции в общем случае нельзя:</a:t>
                      </a:r>
                      <a:br>
                        <a:rPr lang="ru-RU" dirty="0"/>
                      </a:br>
                      <a:r>
                        <a:rPr lang="ru-RU" dirty="0"/>
                        <a:t>как повторить </a:t>
                      </a:r>
                      <a:r>
                        <a:rPr lang="en-US" dirty="0"/>
                        <a:t>rename(“a”, “b”)?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dirty="0"/>
                        <a:t>Операции</a:t>
                      </a:r>
                      <a:r>
                        <a:rPr lang="en-US" dirty="0"/>
                        <a:t> “</a:t>
                      </a:r>
                      <a:r>
                        <a:rPr lang="ru-RU" dirty="0"/>
                        <a:t>записать такое-то содержимое поверх блока с номером </a:t>
                      </a:r>
                      <a:r>
                        <a:rPr lang="en-US" dirty="0"/>
                        <a:t>N”</a:t>
                      </a:r>
                      <a:r>
                        <a:rPr lang="ru-RU" baseline="0" dirty="0"/>
                        <a:t> </a:t>
                      </a:r>
                      <a:r>
                        <a:rPr lang="ru-RU" b="1" baseline="0" dirty="0"/>
                        <a:t>идемпотентны</a:t>
                      </a:r>
                      <a:r>
                        <a:rPr lang="ru-RU" baseline="0" dirty="0"/>
                        <a:t>: их можно повторять много раз с тем же эффектом, который даёт однократное повторение.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54140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0619957"/>
              </p:ext>
            </p:extLst>
          </p:nvPr>
        </p:nvGraphicFramePr>
        <p:xfrm>
          <a:off x="0" y="365761"/>
          <a:ext cx="12192000" cy="50342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Case study: </a:t>
                      </a:r>
                      <a:r>
                        <a:rPr lang="ru-RU" sz="2400" dirty="0"/>
                        <a:t>идемпотентность</a:t>
                      </a:r>
                      <a:r>
                        <a:rPr lang="ru-RU" sz="2400" baseline="0" dirty="0"/>
                        <a:t> операций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Рассмотрим протокол </a:t>
                      </a:r>
                      <a:r>
                        <a:rPr lang="en-US" dirty="0"/>
                        <a:t>Acronis </a:t>
                      </a:r>
                      <a:r>
                        <a:rPr lang="ru-RU" dirty="0"/>
                        <a:t>для общения со </a:t>
                      </a:r>
                      <a:r>
                        <a:rPr lang="ru-RU" dirty="0" err="1"/>
                        <a:t>стораджем</a:t>
                      </a:r>
                      <a:r>
                        <a:rPr lang="ru-RU" dirty="0"/>
                        <a:t> для </a:t>
                      </a:r>
                      <a:r>
                        <a:rPr lang="ru-RU" dirty="0" err="1"/>
                        <a:t>бекапов</a:t>
                      </a:r>
                      <a:r>
                        <a:rPr lang="en-US" dirty="0"/>
                        <a:t>:</a:t>
                      </a:r>
                    </a:p>
                    <a:p>
                      <a:endParaRPr lang="en-US" dirty="0"/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dirty="0"/>
                        <a:t>Open: </a:t>
                      </a:r>
                      <a:r>
                        <a:rPr lang="en-US" dirty="0" err="1"/>
                        <a:t>file_name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lock_level</a:t>
                      </a:r>
                      <a:r>
                        <a:rPr lang="en-US" dirty="0"/>
                        <a:t> --&gt; </a:t>
                      </a:r>
                      <a:r>
                        <a:rPr lang="en-US" dirty="0" err="1"/>
                        <a:t>lock_id</a:t>
                      </a:r>
                      <a:r>
                        <a:rPr lang="en-US" dirty="0"/>
                        <a:t>,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dirty="0"/>
                        <a:t>Read: </a:t>
                      </a:r>
                      <a:r>
                        <a:rPr lang="en-US" dirty="0" err="1"/>
                        <a:t>file_name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lock_id</a:t>
                      </a:r>
                      <a:r>
                        <a:rPr lang="en-US" dirty="0"/>
                        <a:t>, offset, size --&gt; data,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dirty="0"/>
                        <a:t>Append: </a:t>
                      </a:r>
                      <a:r>
                        <a:rPr lang="en-US" dirty="0" err="1"/>
                        <a:t>file_name</a:t>
                      </a:r>
                      <a:r>
                        <a:rPr lang="en-US" dirty="0"/>
                        <a:t>,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lock_id</a:t>
                      </a:r>
                      <a:r>
                        <a:rPr lang="en-US" baseline="0" dirty="0"/>
                        <a:t>, data,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baseline="0" dirty="0" err="1"/>
                        <a:t>PunchHole</a:t>
                      </a:r>
                      <a:r>
                        <a:rPr lang="en-US" baseline="0" dirty="0"/>
                        <a:t>: </a:t>
                      </a:r>
                      <a:r>
                        <a:rPr lang="en-US" baseline="0" dirty="0" err="1"/>
                        <a:t>file_name</a:t>
                      </a:r>
                      <a:r>
                        <a:rPr lang="en-US" baseline="0" dirty="0"/>
                        <a:t>, </a:t>
                      </a:r>
                      <a:r>
                        <a:rPr lang="en-US" baseline="0" dirty="0" err="1"/>
                        <a:t>lock_id</a:t>
                      </a:r>
                      <a:r>
                        <a:rPr lang="en-US" baseline="0" dirty="0"/>
                        <a:t>, hole,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baseline="0" dirty="0"/>
                        <a:t>Close: </a:t>
                      </a:r>
                      <a:r>
                        <a:rPr lang="en-US" baseline="0" dirty="0" err="1"/>
                        <a:t>lock_id</a:t>
                      </a:r>
                      <a:r>
                        <a:rPr lang="en-US" baseline="0" dirty="0"/>
                        <a:t>,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baseline="0" dirty="0"/>
                        <a:t>Rename: </a:t>
                      </a:r>
                      <a:r>
                        <a:rPr lang="en-US" baseline="0" dirty="0" err="1"/>
                        <a:t>file_path_src</a:t>
                      </a:r>
                      <a:r>
                        <a:rPr lang="en-US" baseline="0" dirty="0"/>
                        <a:t>, </a:t>
                      </a:r>
                      <a:r>
                        <a:rPr lang="en-US" baseline="0" dirty="0" err="1"/>
                        <a:t>file_path_dst</a:t>
                      </a:r>
                      <a:r>
                        <a:rPr lang="en-US" baseline="0" dirty="0"/>
                        <a:t>.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endParaRPr lang="en-US" baseline="0" dirty="0"/>
                    </a:p>
                    <a:p>
                      <a:pPr marL="0" indent="0">
                        <a:buFont typeface="Arial" charset="0"/>
                        <a:buNone/>
                      </a:pPr>
                      <a:r>
                        <a:rPr lang="ru-RU" baseline="0" dirty="0"/>
                        <a:t>Возможные значения </a:t>
                      </a:r>
                      <a:r>
                        <a:rPr lang="en-US" baseline="0" dirty="0" err="1"/>
                        <a:t>lock_id</a:t>
                      </a:r>
                      <a:r>
                        <a:rPr lang="en-US" baseline="0" dirty="0"/>
                        <a:t>: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baseline="0" dirty="0"/>
                        <a:t>Shared,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baseline="0" dirty="0"/>
                        <a:t>Normal (</a:t>
                      </a:r>
                      <a:r>
                        <a:rPr lang="ru-RU" baseline="0" dirty="0"/>
                        <a:t>может быть только 1, разрешает другие </a:t>
                      </a:r>
                      <a:r>
                        <a:rPr lang="en-US" baseline="0" dirty="0"/>
                        <a:t>shared</a:t>
                      </a:r>
                      <a:r>
                        <a:rPr lang="ru-RU" baseline="0" dirty="0"/>
                        <a:t>),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baseline="0" dirty="0"/>
                        <a:t>Exclusive (</a:t>
                      </a:r>
                      <a:r>
                        <a:rPr lang="ru-RU" baseline="0" dirty="0"/>
                        <a:t>может быть только 1, запрещает любые другие блокировки).</a:t>
                      </a:r>
                      <a:endParaRPr lang="en-US" baseline="0" dirty="0"/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endParaRPr lang="en-US" baseline="0" dirty="0"/>
                    </a:p>
                    <a:p>
                      <a:pPr marL="0" indent="0">
                        <a:buFont typeface="Arial" charset="0"/>
                        <a:buNone/>
                      </a:pPr>
                      <a:r>
                        <a:rPr lang="ru-RU" baseline="0" dirty="0"/>
                        <a:t>Какие тут есть проблемы? Подсказка: запросы передаются по сети.</a:t>
                      </a:r>
                      <a:endParaRPr 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charset="0"/>
                        <a:buNone/>
                      </a:pPr>
                      <a:r>
                        <a:rPr lang="ru-RU" baseline="0" dirty="0"/>
                        <a:t>Ответ: </a:t>
                      </a:r>
                      <a:r>
                        <a:rPr lang="en-US" baseline="0" dirty="0"/>
                        <a:t>open, close, rename </a:t>
                      </a:r>
                      <a:r>
                        <a:rPr lang="ru-RU" baseline="0" dirty="0"/>
                        <a:t>не идемпотентны и требуют, чтобы сетевые соединения никогда не рвались.</a:t>
                      </a:r>
                      <a:endParaRPr 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87191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3015308"/>
              </p:ext>
            </p:extLst>
          </p:nvPr>
        </p:nvGraphicFramePr>
        <p:xfrm>
          <a:off x="0" y="365762"/>
          <a:ext cx="12192000" cy="10972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6475">
                <a:tc>
                  <a:txBody>
                    <a:bodyPr/>
                    <a:lstStyle/>
                    <a:p>
                      <a:r>
                        <a:rPr lang="ru-RU" sz="2400" dirty="0"/>
                        <a:t>Защита от неатомарности записи в журнал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5029">
                <a:tc>
                  <a:txBody>
                    <a:bodyPr/>
                    <a:lstStyle/>
                    <a:p>
                      <a:r>
                        <a:rPr lang="ru-RU" dirty="0"/>
                        <a:t>Проблема: запись на диск более</a:t>
                      </a:r>
                      <a:r>
                        <a:rPr lang="ru-RU" baseline="0" dirty="0"/>
                        <a:t>, чем одного сектора, не является атомарной операцией. Как гарантировать, что в середине транзакции не будет мусора?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09088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299829"/>
              </p:ext>
            </p:extLst>
          </p:nvPr>
        </p:nvGraphicFramePr>
        <p:xfrm>
          <a:off x="0" y="365762"/>
          <a:ext cx="12192000" cy="58521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6475">
                <a:tc gridSpan="2">
                  <a:txBody>
                    <a:bodyPr/>
                    <a:lstStyle/>
                    <a:p>
                      <a:r>
                        <a:rPr lang="ru-RU" sz="2400" dirty="0"/>
                        <a:t>Защита от неатомарности записи в журнал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5029">
                <a:tc gridSpan="2">
                  <a:txBody>
                    <a:bodyPr/>
                    <a:lstStyle/>
                    <a:p>
                      <a:r>
                        <a:rPr lang="ru-RU" dirty="0"/>
                        <a:t>Проблема: запись на диск более</a:t>
                      </a:r>
                      <a:r>
                        <a:rPr lang="ru-RU" baseline="0" dirty="0"/>
                        <a:t>, чем одного сектора, не является атомарной операцией. Как гарантировать, что в середине транзакции не будет мусора?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5029">
                <a:tc>
                  <a:txBody>
                    <a:bodyPr/>
                    <a:lstStyle/>
                    <a:p>
                      <a:r>
                        <a:rPr lang="en-US" dirty="0"/>
                        <a:t>ext4</a:t>
                      </a:r>
                    </a:p>
                    <a:p>
                      <a:endParaRPr lang="en-US" dirty="0"/>
                    </a:p>
                    <a:p>
                      <a:r>
                        <a:rPr lang="ru-RU" dirty="0"/>
                        <a:t>Каждая запись в журнале имеет следующий формат:</a:t>
                      </a:r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ru-RU" dirty="0"/>
                        <a:t>После выписывания содержимого</a:t>
                      </a:r>
                      <a:r>
                        <a:rPr lang="ru-RU" baseline="0" dirty="0"/>
                        <a:t> </a:t>
                      </a:r>
                      <a:r>
                        <a:rPr lang="ru-RU" dirty="0"/>
                        <a:t>транзакции</a:t>
                      </a:r>
                      <a:r>
                        <a:rPr lang="ru-RU" baseline="0" dirty="0"/>
                        <a:t> в журнал делаем </a:t>
                      </a:r>
                      <a:r>
                        <a:rPr lang="en-US" baseline="0" dirty="0" err="1"/>
                        <a:t>fsync</a:t>
                      </a:r>
                      <a:r>
                        <a:rPr lang="en-US" baseline="0" dirty="0"/>
                        <a:t>, </a:t>
                      </a:r>
                      <a:r>
                        <a:rPr lang="ru-RU" baseline="0" dirty="0"/>
                        <a:t>затем пишем </a:t>
                      </a:r>
                      <a:r>
                        <a:rPr lang="en-US" baseline="0" dirty="0"/>
                        <a:t>footer.</a:t>
                      </a:r>
                    </a:p>
                    <a:p>
                      <a:endParaRPr lang="en-US" baseline="0" dirty="0"/>
                    </a:p>
                    <a:p>
                      <a:r>
                        <a:rPr lang="ru-RU" baseline="0" dirty="0"/>
                        <a:t>Если у транзакции нет </a:t>
                      </a:r>
                      <a:r>
                        <a:rPr lang="en-US" baseline="0" dirty="0"/>
                        <a:t>footer-</a:t>
                      </a:r>
                      <a:r>
                        <a:rPr lang="ru-RU" baseline="0" dirty="0"/>
                        <a:t>блока или не сошлась контрольная сумма, то считаем, что эту транзакцию мы полностью не выписали на диск, т.е. мы дошли до конца журнала.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2148443"/>
              </p:ext>
            </p:extLst>
          </p:nvPr>
        </p:nvGraphicFramePr>
        <p:xfrm>
          <a:off x="293816" y="2709445"/>
          <a:ext cx="4533557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95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28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11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header: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magic,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len</a:t>
                      </a:r>
                      <a:r>
                        <a:rPr lang="en-US" baseline="30000" dirty="0"/>
                        <a:t>*</a:t>
                      </a:r>
                      <a:r>
                        <a:rPr lang="en-US" dirty="0"/>
                        <a:t>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csum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tx</a:t>
                      </a:r>
                      <a:r>
                        <a:rPr lang="en-US" dirty="0"/>
                        <a:t> content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footer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-60411" y="6217922"/>
            <a:ext cx="71243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solidFill>
                  <a:schemeClr val="bg2">
                    <a:lumMod val="50000"/>
                  </a:schemeClr>
                </a:solidFill>
              </a:rPr>
              <a:t>* </a:t>
            </a:r>
            <a:r>
              <a:rPr lang="ru-RU" sz="1600" i="1" dirty="0">
                <a:solidFill>
                  <a:schemeClr val="bg2">
                    <a:lumMod val="50000"/>
                  </a:schemeClr>
                </a:solidFill>
              </a:rPr>
              <a:t>В </a:t>
            </a:r>
            <a:r>
              <a:rPr lang="en-US" sz="1600" i="1" dirty="0">
                <a:solidFill>
                  <a:schemeClr val="bg2">
                    <a:lumMod val="50000"/>
                  </a:schemeClr>
                </a:solidFill>
              </a:rPr>
              <a:t>ext4</a:t>
            </a:r>
            <a:r>
              <a:rPr lang="ru-RU" sz="1600" i="1" dirty="0">
                <a:solidFill>
                  <a:schemeClr val="bg2">
                    <a:lumMod val="50000"/>
                  </a:schemeClr>
                </a:solidFill>
              </a:rPr>
              <a:t> этого поля в журнале нет; надеются на </a:t>
            </a:r>
            <a:r>
              <a:rPr lang="en-US" sz="1600" i="1" dirty="0">
                <a:solidFill>
                  <a:schemeClr val="bg2">
                    <a:lumMod val="50000"/>
                  </a:schemeClr>
                </a:solidFill>
              </a:rPr>
              <a:t>magic number </a:t>
            </a:r>
            <a:r>
              <a:rPr lang="ru-RU" sz="1600" i="1" dirty="0">
                <a:solidFill>
                  <a:schemeClr val="bg2">
                    <a:lumMod val="50000"/>
                  </a:schemeClr>
                </a:solidFill>
              </a:rPr>
              <a:t>из </a:t>
            </a:r>
            <a:r>
              <a:rPr lang="en-US" sz="1600" i="1" dirty="0">
                <a:solidFill>
                  <a:schemeClr val="bg2">
                    <a:lumMod val="50000"/>
                  </a:schemeClr>
                </a:solidFill>
              </a:rPr>
              <a:t>footer block.</a:t>
            </a:r>
            <a:endParaRPr lang="ru-RU" sz="1600" i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95662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6585114"/>
              </p:ext>
            </p:extLst>
          </p:nvPr>
        </p:nvGraphicFramePr>
        <p:xfrm>
          <a:off x="0" y="365762"/>
          <a:ext cx="12192000" cy="58521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6475">
                <a:tc gridSpan="2">
                  <a:txBody>
                    <a:bodyPr/>
                    <a:lstStyle/>
                    <a:p>
                      <a:r>
                        <a:rPr lang="ru-RU" sz="2400" dirty="0"/>
                        <a:t>Защита от неатомарности записи в журнал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5029">
                <a:tc gridSpan="2">
                  <a:txBody>
                    <a:bodyPr/>
                    <a:lstStyle/>
                    <a:p>
                      <a:r>
                        <a:rPr lang="ru-RU" dirty="0"/>
                        <a:t>Проблема: запись на диск более</a:t>
                      </a:r>
                      <a:r>
                        <a:rPr lang="ru-RU" baseline="0" dirty="0"/>
                        <a:t>, чем одного сектора, не является атомарной операцией. Как гарантировать, что в середине транзакции не будет мусора?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5029">
                <a:tc>
                  <a:txBody>
                    <a:bodyPr/>
                    <a:lstStyle/>
                    <a:p>
                      <a:r>
                        <a:rPr lang="en-US" dirty="0"/>
                        <a:t>ext4</a:t>
                      </a:r>
                    </a:p>
                    <a:p>
                      <a:endParaRPr lang="en-US" dirty="0"/>
                    </a:p>
                    <a:p>
                      <a:r>
                        <a:rPr lang="ru-RU" dirty="0"/>
                        <a:t>Каждая запись в журнале имеет следующий формат:</a:t>
                      </a:r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ru-RU" dirty="0"/>
                        <a:t>После выписывания содержимого</a:t>
                      </a:r>
                      <a:r>
                        <a:rPr lang="ru-RU" baseline="0" dirty="0"/>
                        <a:t> </a:t>
                      </a:r>
                      <a:r>
                        <a:rPr lang="ru-RU" dirty="0"/>
                        <a:t>транзакции</a:t>
                      </a:r>
                      <a:r>
                        <a:rPr lang="ru-RU" baseline="0" dirty="0"/>
                        <a:t> в журнал делаем </a:t>
                      </a:r>
                      <a:r>
                        <a:rPr lang="en-US" baseline="0" dirty="0" err="1"/>
                        <a:t>fsync</a:t>
                      </a:r>
                      <a:r>
                        <a:rPr lang="en-US" baseline="0" dirty="0"/>
                        <a:t>, </a:t>
                      </a:r>
                      <a:r>
                        <a:rPr lang="ru-RU" baseline="0" dirty="0"/>
                        <a:t>затем пишем </a:t>
                      </a:r>
                      <a:r>
                        <a:rPr lang="en-US" baseline="0" dirty="0"/>
                        <a:t>footer.</a:t>
                      </a:r>
                    </a:p>
                    <a:p>
                      <a:endParaRPr lang="en-US" baseline="0" dirty="0"/>
                    </a:p>
                    <a:p>
                      <a:r>
                        <a:rPr lang="ru-RU" baseline="0" dirty="0"/>
                        <a:t>Если у транзакции нет </a:t>
                      </a:r>
                      <a:r>
                        <a:rPr lang="en-US" baseline="0" dirty="0"/>
                        <a:t>footer-</a:t>
                      </a:r>
                      <a:r>
                        <a:rPr lang="ru-RU" baseline="0" dirty="0"/>
                        <a:t>блока или не сошлась контрольная сумма, то считаем, что эту транзакцию мы полностью не выписали на диск, т.е. мы дошли до конца журнала.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XFS</a:t>
                      </a:r>
                    </a:p>
                    <a:p>
                      <a:endParaRPr lang="en-US" dirty="0"/>
                    </a:p>
                    <a:p>
                      <a:r>
                        <a:rPr lang="ru-RU" dirty="0"/>
                        <a:t>В журнал пишутся секторы, которые надо модифицировать. Сектор</a:t>
                      </a:r>
                      <a:r>
                        <a:rPr lang="ru-RU" baseline="0" dirty="0"/>
                        <a:t> начинается со счётчика числа </a:t>
                      </a:r>
                      <a:r>
                        <a:rPr lang="ru-RU" baseline="0" dirty="0" err="1"/>
                        <a:t>монтирований</a:t>
                      </a:r>
                      <a:r>
                        <a:rPr lang="ru-RU" baseline="0" dirty="0"/>
                        <a:t> ФС:</a:t>
                      </a:r>
                      <a:endParaRPr lang="en-US" baseline="0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ru-RU" dirty="0"/>
                        <a:t>Запись сектора </a:t>
                      </a:r>
                      <a:r>
                        <a:rPr lang="ru-RU" dirty="0" err="1" smtClean="0"/>
                        <a:t>атомарна</a:t>
                      </a:r>
                      <a:r>
                        <a:rPr lang="ru-RU" dirty="0" smtClean="0"/>
                        <a:t>, </a:t>
                      </a:r>
                      <a:r>
                        <a:rPr lang="ru-RU" dirty="0"/>
                        <a:t>поэтому место обрыва журнала</a:t>
                      </a:r>
                      <a:r>
                        <a:rPr lang="ru-RU" baseline="0" dirty="0"/>
                        <a:t> однозначно определяется однозначно как место немонотонности счётчика.</a:t>
                      </a:r>
                    </a:p>
                    <a:p>
                      <a:endParaRPr lang="ru-RU" baseline="0" dirty="0"/>
                    </a:p>
                    <a:p>
                      <a:r>
                        <a:rPr lang="ru-RU" baseline="0" dirty="0"/>
                        <a:t>Транзакция имеет вид: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/>
                        <a:t>сектор с заголовком и головами остальных секторов,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/>
                        <a:t>секторы, изменённые в транзакции.</a:t>
                      </a:r>
                      <a:endParaRPr lang="en-US" baseline="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2148443"/>
              </p:ext>
            </p:extLst>
          </p:nvPr>
        </p:nvGraphicFramePr>
        <p:xfrm>
          <a:off x="293816" y="2709445"/>
          <a:ext cx="4533557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95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28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11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header: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magic,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len</a:t>
                      </a:r>
                      <a:r>
                        <a:rPr lang="en-US" baseline="30000" dirty="0"/>
                        <a:t>*</a:t>
                      </a:r>
                      <a:r>
                        <a:rPr lang="en-US" dirty="0"/>
                        <a:t>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csum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tx</a:t>
                      </a:r>
                      <a:r>
                        <a:rPr lang="en-US" dirty="0"/>
                        <a:t> content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footer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2847414"/>
              </p:ext>
            </p:extLst>
          </p:nvPr>
        </p:nvGraphicFramePr>
        <p:xfrm>
          <a:off x="6203092" y="2709445"/>
          <a:ext cx="553033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0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89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533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757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b="1" dirty="0">
                          <a:highlight>
                            <a:srgbClr val="000000"/>
                          </a:highlight>
                        </a:rPr>
                        <a:t>8</a:t>
                      </a:r>
                      <a:r>
                        <a:rPr lang="en-US" b="1" dirty="0">
                          <a:highlight>
                            <a:srgbClr val="000000"/>
                          </a:highlight>
                        </a:rPr>
                        <a:t>;</a:t>
                      </a:r>
                      <a:r>
                        <a:rPr lang="en-US" dirty="0"/>
                        <a:t> sector1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highlight>
                            <a:srgbClr val="000000"/>
                          </a:highlight>
                        </a:rPr>
                        <a:t>8</a:t>
                      </a:r>
                      <a:r>
                        <a:rPr lang="en-US" dirty="0">
                          <a:highlight>
                            <a:srgbClr val="000000"/>
                          </a:highlight>
                        </a:rPr>
                        <a:t>;</a:t>
                      </a:r>
                      <a:r>
                        <a:rPr lang="en-US" dirty="0"/>
                        <a:t> sector2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highlight>
                            <a:srgbClr val="000000"/>
                          </a:highlight>
                        </a:rPr>
                        <a:t>7</a:t>
                      </a:r>
                      <a:r>
                        <a:rPr lang="en-US" dirty="0">
                          <a:highlight>
                            <a:srgbClr val="000000"/>
                          </a:highlight>
                        </a:rPr>
                        <a:t>;</a:t>
                      </a:r>
                      <a:r>
                        <a:rPr lang="en-US" dirty="0"/>
                        <a:t> sector0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-60411" y="6217922"/>
            <a:ext cx="669221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i="1" dirty="0">
                <a:solidFill>
                  <a:schemeClr val="bg2">
                    <a:lumMod val="50000"/>
                  </a:schemeClr>
                </a:solidFill>
              </a:rPr>
              <a:t>* </a:t>
            </a:r>
            <a:r>
              <a:rPr lang="ru-RU" sz="1500" i="1" dirty="0">
                <a:solidFill>
                  <a:schemeClr val="bg2">
                    <a:lumMod val="50000"/>
                  </a:schemeClr>
                </a:solidFill>
              </a:rPr>
              <a:t>В </a:t>
            </a:r>
            <a:r>
              <a:rPr lang="en-US" sz="1500" i="1" dirty="0">
                <a:solidFill>
                  <a:schemeClr val="bg2">
                    <a:lumMod val="50000"/>
                  </a:schemeClr>
                </a:solidFill>
              </a:rPr>
              <a:t>ext4</a:t>
            </a:r>
            <a:r>
              <a:rPr lang="ru-RU" sz="1500" i="1" dirty="0">
                <a:solidFill>
                  <a:schemeClr val="bg2">
                    <a:lumMod val="50000"/>
                  </a:schemeClr>
                </a:solidFill>
              </a:rPr>
              <a:t> этого поля в журнале нет; надеются на </a:t>
            </a:r>
            <a:r>
              <a:rPr lang="en-US" sz="1500" i="1" dirty="0">
                <a:solidFill>
                  <a:schemeClr val="bg2">
                    <a:lumMod val="50000"/>
                  </a:schemeClr>
                </a:solidFill>
              </a:rPr>
              <a:t>magic number </a:t>
            </a:r>
            <a:r>
              <a:rPr lang="ru-RU" sz="1500" i="1" dirty="0">
                <a:solidFill>
                  <a:schemeClr val="bg2">
                    <a:lumMod val="50000"/>
                  </a:schemeClr>
                </a:solidFill>
              </a:rPr>
              <a:t>из </a:t>
            </a:r>
            <a:r>
              <a:rPr lang="en-US" sz="1500" i="1" dirty="0">
                <a:solidFill>
                  <a:schemeClr val="bg2">
                    <a:lumMod val="50000"/>
                  </a:schemeClr>
                </a:solidFill>
              </a:rPr>
              <a:t>footer block.</a:t>
            </a:r>
            <a:endParaRPr lang="ru-RU" sz="1500" i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85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8424648"/>
              </p:ext>
            </p:extLst>
          </p:nvPr>
        </p:nvGraphicFramePr>
        <p:xfrm>
          <a:off x="0" y="365760"/>
          <a:ext cx="12192000" cy="31089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4670">
                <a:tc>
                  <a:txBody>
                    <a:bodyPr/>
                    <a:lstStyle/>
                    <a:p>
                      <a:r>
                        <a:rPr lang="ru-RU" sz="2400" dirty="0"/>
                        <a:t>Создание</a:t>
                      </a:r>
                      <a:r>
                        <a:rPr lang="ru-RU" sz="2400" baseline="0" dirty="0"/>
                        <a:t> файла и исчезновение питания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1677">
                <a:tc>
                  <a:txBody>
                    <a:bodyPr/>
                    <a:lstStyle/>
                    <a:p>
                      <a:r>
                        <a:rPr lang="ru-RU" dirty="0"/>
                        <a:t>С</a:t>
                      </a:r>
                      <a:r>
                        <a:rPr lang="ru-RU" baseline="0" dirty="0"/>
                        <a:t> точки зрения пользователя всё просто</a:t>
                      </a:r>
                      <a:r>
                        <a:rPr lang="en-US" baseline="0" dirty="0"/>
                        <a:t>:</a:t>
                      </a:r>
                    </a:p>
                    <a:p>
                      <a:r>
                        <a:rPr lang="en-US" baseline="0" dirty="0" err="1"/>
                        <a:t>int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fd</a:t>
                      </a:r>
                      <a:r>
                        <a:rPr lang="en-US" baseline="0" dirty="0"/>
                        <a:t> = open(“</a:t>
                      </a:r>
                      <a:r>
                        <a:rPr lang="en-US" baseline="0" dirty="0" err="1"/>
                        <a:t>fes.c</a:t>
                      </a:r>
                      <a:r>
                        <a:rPr lang="en-US" baseline="0" dirty="0"/>
                        <a:t>”, O_RDWR|O_CREAT|O_EXCL, S_IRUSR|S_IWUSR);</a:t>
                      </a:r>
                      <a:r>
                        <a:rPr lang="ru-RU" dirty="0"/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1677">
                <a:tc>
                  <a:txBody>
                    <a:bodyPr/>
                    <a:lstStyle/>
                    <a:p>
                      <a:r>
                        <a:rPr lang="ru-RU" dirty="0"/>
                        <a:t>С точки зрения ФС (для примера возьмём </a:t>
                      </a:r>
                      <a:r>
                        <a:rPr lang="en-US" dirty="0"/>
                        <a:t>ext2</a:t>
                      </a:r>
                      <a:r>
                        <a:rPr lang="ru-RU" dirty="0"/>
                        <a:t>)</a:t>
                      </a:r>
                      <a:r>
                        <a:rPr lang="ru-RU" baseline="0" dirty="0"/>
                        <a:t> действий больше: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/>
                        <a:t>Отыскать незанятую </a:t>
                      </a:r>
                      <a:r>
                        <a:rPr lang="en-US" baseline="0" dirty="0" err="1"/>
                        <a:t>inode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для файла,</a:t>
                      </a:r>
                      <a:endParaRPr lang="en-US" baseline="0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/>
                        <a:t>Отыскать свободный блок для содержимого файла,</a:t>
                      </a:r>
                      <a:endParaRPr lang="en-US" baseline="0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/>
                        <a:t>Пометить найденные </a:t>
                      </a:r>
                      <a:r>
                        <a:rPr lang="en-US" baseline="0" dirty="0" err="1"/>
                        <a:t>inode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и блок как используемые,</a:t>
                      </a:r>
                      <a:endParaRPr lang="en-US" baseline="0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/>
                        <a:t>Заполнить </a:t>
                      </a:r>
                      <a:r>
                        <a:rPr lang="en-US" baseline="0" dirty="0" err="1"/>
                        <a:t>inode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для файла.</a:t>
                      </a:r>
                      <a:endParaRPr lang="en-US" baseline="0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/>
                        <a:t>Записать </a:t>
                      </a:r>
                      <a:r>
                        <a:rPr lang="en-US" baseline="0" dirty="0" err="1"/>
                        <a:t>struct</a:t>
                      </a:r>
                      <a:r>
                        <a:rPr lang="en-US" baseline="0" dirty="0"/>
                        <a:t> ext2_dir_entry </a:t>
                      </a:r>
                      <a:r>
                        <a:rPr lang="ru-RU" baseline="0" dirty="0"/>
                        <a:t>в каталог, где создан файл,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/>
                        <a:t>Из-за этой записи длина каталога подрастёт, поэтому надо обновить </a:t>
                      </a:r>
                      <a:r>
                        <a:rPr lang="en-US" baseline="0" dirty="0" err="1"/>
                        <a:t>inode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для каталога</a:t>
                      </a:r>
                      <a:r>
                        <a:rPr lang="en-US" baseline="0" dirty="0"/>
                        <a:t>.</a:t>
                      </a:r>
                      <a:endParaRPr lang="ru-RU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1041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5991303"/>
              </p:ext>
            </p:extLst>
          </p:nvPr>
        </p:nvGraphicFramePr>
        <p:xfrm>
          <a:off x="0" y="365760"/>
          <a:ext cx="12192000" cy="56692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4670">
                <a:tc>
                  <a:txBody>
                    <a:bodyPr/>
                    <a:lstStyle/>
                    <a:p>
                      <a:r>
                        <a:rPr lang="ru-RU" sz="2400" dirty="0"/>
                        <a:t>Создание</a:t>
                      </a:r>
                      <a:r>
                        <a:rPr lang="ru-RU" sz="2400" baseline="0" dirty="0"/>
                        <a:t> файла и исчезновение питания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1677">
                <a:tc>
                  <a:txBody>
                    <a:bodyPr/>
                    <a:lstStyle/>
                    <a:p>
                      <a:r>
                        <a:rPr lang="ru-RU" dirty="0"/>
                        <a:t>С</a:t>
                      </a:r>
                      <a:r>
                        <a:rPr lang="ru-RU" baseline="0" dirty="0"/>
                        <a:t> точки зрения пользователя всё просто</a:t>
                      </a:r>
                      <a:r>
                        <a:rPr lang="en-US" baseline="0" dirty="0"/>
                        <a:t>:</a:t>
                      </a:r>
                    </a:p>
                    <a:p>
                      <a:r>
                        <a:rPr lang="en-US" baseline="0" dirty="0" err="1"/>
                        <a:t>int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fd</a:t>
                      </a:r>
                      <a:r>
                        <a:rPr lang="en-US" baseline="0" dirty="0"/>
                        <a:t> = open(“</a:t>
                      </a:r>
                      <a:r>
                        <a:rPr lang="en-US" baseline="0" dirty="0" err="1"/>
                        <a:t>fes.c</a:t>
                      </a:r>
                      <a:r>
                        <a:rPr lang="en-US" baseline="0" dirty="0"/>
                        <a:t>”, O_RDWR|O_CREAT|O_EXCL, S_IRUSR|S_IWUSR);</a:t>
                      </a:r>
                      <a:r>
                        <a:rPr lang="ru-RU" dirty="0"/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1677">
                <a:tc>
                  <a:txBody>
                    <a:bodyPr/>
                    <a:lstStyle/>
                    <a:p>
                      <a:r>
                        <a:rPr lang="ru-RU" dirty="0"/>
                        <a:t>С точки зрения ФС (для примера возьмём </a:t>
                      </a:r>
                      <a:r>
                        <a:rPr lang="en-US" dirty="0"/>
                        <a:t>ext2</a:t>
                      </a:r>
                      <a:r>
                        <a:rPr lang="ru-RU" dirty="0"/>
                        <a:t>)</a:t>
                      </a:r>
                      <a:r>
                        <a:rPr lang="ru-RU" baseline="0" dirty="0"/>
                        <a:t> действий больше: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>
                          <a:solidFill>
                            <a:srgbClr val="FF0000"/>
                          </a:solidFill>
                        </a:rPr>
                        <a:t>Отыскать незанятую </a:t>
                      </a:r>
                      <a:r>
                        <a:rPr lang="en-US" baseline="0" dirty="0" err="1">
                          <a:solidFill>
                            <a:srgbClr val="FF0000"/>
                          </a:solidFill>
                        </a:rPr>
                        <a:t>inode</a:t>
                      </a:r>
                      <a:r>
                        <a:rPr lang="en-US" baseline="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ru-RU" baseline="0" dirty="0">
                          <a:solidFill>
                            <a:srgbClr val="FF0000"/>
                          </a:solidFill>
                        </a:rPr>
                        <a:t>для файла,</a:t>
                      </a:r>
                      <a:endParaRPr lang="en-US" baseline="0" dirty="0">
                        <a:solidFill>
                          <a:srgbClr val="FF0000"/>
                        </a:solidFill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/>
                        <a:t>Отыскать свободный блок для содержимого файла,</a:t>
                      </a:r>
                      <a:endParaRPr lang="en-US" baseline="0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/>
                        <a:t>Пометить найденные </a:t>
                      </a:r>
                      <a:r>
                        <a:rPr lang="en-US" baseline="0" dirty="0" err="1"/>
                        <a:t>inode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и блок как используемые,</a:t>
                      </a:r>
                      <a:endParaRPr lang="en-US" baseline="0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/>
                        <a:t>Заполнить </a:t>
                      </a:r>
                      <a:r>
                        <a:rPr lang="en-US" baseline="0" dirty="0" err="1"/>
                        <a:t>inode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для файла.</a:t>
                      </a:r>
                      <a:endParaRPr lang="en-US" baseline="0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/>
                        <a:t>Записать </a:t>
                      </a:r>
                      <a:r>
                        <a:rPr lang="en-US" baseline="0" dirty="0" err="1"/>
                        <a:t>struct</a:t>
                      </a:r>
                      <a:r>
                        <a:rPr lang="en-US" baseline="0" dirty="0"/>
                        <a:t> ext2_dir_entry </a:t>
                      </a:r>
                      <a:r>
                        <a:rPr lang="ru-RU" baseline="0" dirty="0"/>
                        <a:t>в каталог, где создан файл,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/>
                        <a:t>Из-за этой записи длина каталога подрастёт, поэтому надо обновить </a:t>
                      </a:r>
                      <a:r>
                        <a:rPr lang="en-US" baseline="0" dirty="0" err="1"/>
                        <a:t>inode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для каталога</a:t>
                      </a:r>
                      <a:r>
                        <a:rPr lang="en-US" baseline="0" dirty="0"/>
                        <a:t>.</a:t>
                      </a:r>
                      <a:endParaRPr lang="ru-RU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1677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ru-RU" baseline="0" dirty="0"/>
                        <a:t>Области на диске: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394303"/>
              </p:ext>
            </p:extLst>
          </p:nvPr>
        </p:nvGraphicFramePr>
        <p:xfrm>
          <a:off x="384433" y="3945925"/>
          <a:ext cx="11428625" cy="17546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46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14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67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9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010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098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754660">
                <a:tc>
                  <a:txBody>
                    <a:bodyPr/>
                    <a:lstStyle/>
                    <a:p>
                      <a:r>
                        <a:rPr lang="en-US" dirty="0"/>
                        <a:t>SB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 group</a:t>
                      </a:r>
                      <a:br>
                        <a:rPr lang="en-US" dirty="0"/>
                      </a:br>
                      <a:r>
                        <a:rPr lang="en-US" dirty="0"/>
                        <a:t>header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</a:t>
                      </a:r>
                      <a:br>
                        <a:rPr lang="en-US" dirty="0"/>
                      </a:br>
                      <a:r>
                        <a:rPr lang="en-US" dirty="0"/>
                        <a:t>bitmap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Inode</a:t>
                      </a:r>
                      <a:r>
                        <a:rPr lang="en-US" dirty="0"/>
                        <a:t/>
                      </a:r>
                      <a:br>
                        <a:rPr lang="en-US" dirty="0"/>
                      </a:br>
                      <a:r>
                        <a:rPr lang="en-US" dirty="0"/>
                        <a:t>bitmap</a:t>
                      </a:r>
                      <a:endParaRPr lang="ru-R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Inodes</a:t>
                      </a:r>
                      <a:r>
                        <a:rPr lang="en-US" dirty="0"/>
                        <a:t> table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</a:t>
                      </a:r>
                      <a:r>
                        <a:rPr lang="en-US" baseline="0" dirty="0"/>
                        <a:t> blocks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5625871"/>
              </p:ext>
            </p:extLst>
          </p:nvPr>
        </p:nvGraphicFramePr>
        <p:xfrm>
          <a:off x="3457147" y="4917988"/>
          <a:ext cx="6996670" cy="6055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93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93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93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93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993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05551">
                <a:tc>
                  <a:txBody>
                    <a:bodyPr/>
                    <a:lstStyle/>
                    <a:p>
                      <a:r>
                        <a:rPr lang="en-US" dirty="0"/>
                        <a:t>…..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inode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file </a:t>
                      </a:r>
                      <a:r>
                        <a:rPr lang="en-US" dirty="0" err="1"/>
                        <a:t>inode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…..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3676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1250267"/>
              </p:ext>
            </p:extLst>
          </p:nvPr>
        </p:nvGraphicFramePr>
        <p:xfrm>
          <a:off x="0" y="365760"/>
          <a:ext cx="12192000" cy="56692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4670">
                <a:tc>
                  <a:txBody>
                    <a:bodyPr/>
                    <a:lstStyle/>
                    <a:p>
                      <a:r>
                        <a:rPr lang="ru-RU" sz="2400" dirty="0"/>
                        <a:t>Создание</a:t>
                      </a:r>
                      <a:r>
                        <a:rPr lang="ru-RU" sz="2400" baseline="0" dirty="0"/>
                        <a:t> файла и исчезновение питания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1677">
                <a:tc>
                  <a:txBody>
                    <a:bodyPr/>
                    <a:lstStyle/>
                    <a:p>
                      <a:r>
                        <a:rPr lang="ru-RU" dirty="0"/>
                        <a:t>С</a:t>
                      </a:r>
                      <a:r>
                        <a:rPr lang="ru-RU" baseline="0" dirty="0"/>
                        <a:t> точки зрения пользователя всё просто</a:t>
                      </a:r>
                      <a:r>
                        <a:rPr lang="en-US" baseline="0" dirty="0"/>
                        <a:t>:</a:t>
                      </a:r>
                    </a:p>
                    <a:p>
                      <a:r>
                        <a:rPr lang="en-US" baseline="0" dirty="0" err="1"/>
                        <a:t>int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fd</a:t>
                      </a:r>
                      <a:r>
                        <a:rPr lang="en-US" baseline="0" dirty="0"/>
                        <a:t> = open(“</a:t>
                      </a:r>
                      <a:r>
                        <a:rPr lang="en-US" baseline="0" dirty="0" err="1"/>
                        <a:t>fes.c</a:t>
                      </a:r>
                      <a:r>
                        <a:rPr lang="en-US" baseline="0" dirty="0"/>
                        <a:t>”, O_RDWR|O_CREAT|O_EXCL, S_IRUSR|S_IWUSR);</a:t>
                      </a:r>
                      <a:r>
                        <a:rPr lang="ru-RU" dirty="0"/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1677">
                <a:tc>
                  <a:txBody>
                    <a:bodyPr/>
                    <a:lstStyle/>
                    <a:p>
                      <a:r>
                        <a:rPr lang="ru-RU" dirty="0"/>
                        <a:t>С точки зрения ФС (для примера возьмём </a:t>
                      </a:r>
                      <a:r>
                        <a:rPr lang="en-US" dirty="0"/>
                        <a:t>ext2</a:t>
                      </a:r>
                      <a:r>
                        <a:rPr lang="ru-RU" dirty="0"/>
                        <a:t>)</a:t>
                      </a:r>
                      <a:r>
                        <a:rPr lang="ru-RU" baseline="0" dirty="0"/>
                        <a:t> действий больше: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/>
                        <a:t>Отыскать незанятую </a:t>
                      </a:r>
                      <a:r>
                        <a:rPr lang="en-US" baseline="0" dirty="0" err="1"/>
                        <a:t>inode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для файла,</a:t>
                      </a:r>
                      <a:endParaRPr lang="en-US" baseline="0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>
                          <a:solidFill>
                            <a:srgbClr val="FF0000"/>
                          </a:solidFill>
                        </a:rPr>
                        <a:t>Отыскать свободный блок для содержимого файла,</a:t>
                      </a:r>
                      <a:endParaRPr lang="en-US" baseline="0" dirty="0">
                        <a:solidFill>
                          <a:srgbClr val="FF0000"/>
                        </a:solidFill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/>
                        <a:t>Пометить найденные </a:t>
                      </a:r>
                      <a:r>
                        <a:rPr lang="en-US" baseline="0" dirty="0" err="1"/>
                        <a:t>inode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и блок как используемые,</a:t>
                      </a:r>
                      <a:endParaRPr lang="en-US" baseline="0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/>
                        <a:t>Заполнить </a:t>
                      </a:r>
                      <a:r>
                        <a:rPr lang="en-US" baseline="0" dirty="0" err="1"/>
                        <a:t>inode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для файла.</a:t>
                      </a:r>
                      <a:endParaRPr lang="en-US" baseline="0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/>
                        <a:t>Записать </a:t>
                      </a:r>
                      <a:r>
                        <a:rPr lang="en-US" baseline="0" dirty="0" err="1"/>
                        <a:t>struct</a:t>
                      </a:r>
                      <a:r>
                        <a:rPr lang="en-US" baseline="0" dirty="0"/>
                        <a:t> ext2_dir_entry </a:t>
                      </a:r>
                      <a:r>
                        <a:rPr lang="ru-RU" baseline="0" dirty="0"/>
                        <a:t>в каталог, где создан файл,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/>
                        <a:t>Из-за этой записи длина каталога подрастёт, поэтому надо обновить </a:t>
                      </a:r>
                      <a:r>
                        <a:rPr lang="en-US" baseline="0" dirty="0" err="1"/>
                        <a:t>inode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для каталога</a:t>
                      </a:r>
                      <a:r>
                        <a:rPr lang="en-US" baseline="0" dirty="0"/>
                        <a:t>.</a:t>
                      </a:r>
                      <a:endParaRPr lang="ru-RU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1677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ru-RU" baseline="0" dirty="0"/>
                        <a:t>Области на диске: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7016050"/>
              </p:ext>
            </p:extLst>
          </p:nvPr>
        </p:nvGraphicFramePr>
        <p:xfrm>
          <a:off x="384433" y="3945925"/>
          <a:ext cx="11428625" cy="17546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46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14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67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9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010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098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754660">
                <a:tc>
                  <a:txBody>
                    <a:bodyPr/>
                    <a:lstStyle/>
                    <a:p>
                      <a:r>
                        <a:rPr lang="en-US" dirty="0"/>
                        <a:t>SB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 group</a:t>
                      </a:r>
                      <a:br>
                        <a:rPr lang="en-US" dirty="0"/>
                      </a:br>
                      <a:r>
                        <a:rPr lang="en-US" dirty="0"/>
                        <a:t>header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</a:t>
                      </a:r>
                      <a:br>
                        <a:rPr lang="en-US" dirty="0"/>
                      </a:br>
                      <a:r>
                        <a:rPr lang="en-US" dirty="0"/>
                        <a:t>bitmap</a:t>
                      </a:r>
                      <a:endParaRPr lang="ru-R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Inode</a:t>
                      </a:r>
                      <a:r>
                        <a:rPr lang="en-US" dirty="0"/>
                        <a:t/>
                      </a:r>
                      <a:br>
                        <a:rPr lang="en-US" dirty="0"/>
                      </a:br>
                      <a:r>
                        <a:rPr lang="en-US" dirty="0"/>
                        <a:t>bitmap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Inodes</a:t>
                      </a:r>
                      <a:r>
                        <a:rPr lang="en-US" dirty="0"/>
                        <a:t> table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</a:t>
                      </a:r>
                      <a:r>
                        <a:rPr lang="en-US" baseline="0" dirty="0"/>
                        <a:t> blocks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5625871"/>
              </p:ext>
            </p:extLst>
          </p:nvPr>
        </p:nvGraphicFramePr>
        <p:xfrm>
          <a:off x="3457147" y="4917988"/>
          <a:ext cx="6996670" cy="6055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93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93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93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93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993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05551">
                <a:tc>
                  <a:txBody>
                    <a:bodyPr/>
                    <a:lstStyle/>
                    <a:p>
                      <a:r>
                        <a:rPr lang="en-US" dirty="0"/>
                        <a:t>…..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inode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file </a:t>
                      </a:r>
                      <a:r>
                        <a:rPr lang="en-US" dirty="0" err="1"/>
                        <a:t>inode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…..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1802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862837"/>
              </p:ext>
            </p:extLst>
          </p:nvPr>
        </p:nvGraphicFramePr>
        <p:xfrm>
          <a:off x="0" y="365760"/>
          <a:ext cx="12192000" cy="56692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4670">
                <a:tc>
                  <a:txBody>
                    <a:bodyPr/>
                    <a:lstStyle/>
                    <a:p>
                      <a:r>
                        <a:rPr lang="ru-RU" sz="2400" dirty="0"/>
                        <a:t>Создание</a:t>
                      </a:r>
                      <a:r>
                        <a:rPr lang="ru-RU" sz="2400" baseline="0" dirty="0"/>
                        <a:t> файла и исчезновение питания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1677">
                <a:tc>
                  <a:txBody>
                    <a:bodyPr/>
                    <a:lstStyle/>
                    <a:p>
                      <a:r>
                        <a:rPr lang="ru-RU" dirty="0"/>
                        <a:t>С</a:t>
                      </a:r>
                      <a:r>
                        <a:rPr lang="ru-RU" baseline="0" dirty="0"/>
                        <a:t> точки зрения пользователя всё просто</a:t>
                      </a:r>
                      <a:r>
                        <a:rPr lang="en-US" baseline="0" dirty="0"/>
                        <a:t>:</a:t>
                      </a:r>
                    </a:p>
                    <a:p>
                      <a:r>
                        <a:rPr lang="en-US" baseline="0" dirty="0" err="1"/>
                        <a:t>int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fd</a:t>
                      </a:r>
                      <a:r>
                        <a:rPr lang="en-US" baseline="0" dirty="0"/>
                        <a:t> = open(“</a:t>
                      </a:r>
                      <a:r>
                        <a:rPr lang="en-US" baseline="0" dirty="0" err="1"/>
                        <a:t>fes.c</a:t>
                      </a:r>
                      <a:r>
                        <a:rPr lang="en-US" baseline="0" dirty="0"/>
                        <a:t>”, O_RDWR|O_CREAT|O_EXCL, S_IRUSR|S_IWUSR);</a:t>
                      </a:r>
                      <a:r>
                        <a:rPr lang="ru-RU" dirty="0"/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1677">
                <a:tc>
                  <a:txBody>
                    <a:bodyPr/>
                    <a:lstStyle/>
                    <a:p>
                      <a:r>
                        <a:rPr lang="ru-RU" dirty="0"/>
                        <a:t>С точки зрения ФС (для примера возьмём </a:t>
                      </a:r>
                      <a:r>
                        <a:rPr lang="en-US" dirty="0"/>
                        <a:t>ext2</a:t>
                      </a:r>
                      <a:r>
                        <a:rPr lang="ru-RU" dirty="0"/>
                        <a:t>)</a:t>
                      </a:r>
                      <a:r>
                        <a:rPr lang="ru-RU" baseline="0" dirty="0"/>
                        <a:t> действий больше: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/>
                        <a:t>Отыскать незанятую </a:t>
                      </a:r>
                      <a:r>
                        <a:rPr lang="en-US" baseline="0" dirty="0" err="1"/>
                        <a:t>inode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для файла,</a:t>
                      </a:r>
                      <a:endParaRPr lang="en-US" baseline="0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/>
                        <a:t>Отыскать свободный блок для содержимого файла,</a:t>
                      </a:r>
                      <a:endParaRPr lang="en-US" baseline="0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>
                          <a:solidFill>
                            <a:srgbClr val="FF0000"/>
                          </a:solidFill>
                        </a:rPr>
                        <a:t>Пометить найденные </a:t>
                      </a:r>
                      <a:r>
                        <a:rPr lang="en-US" baseline="0" dirty="0" err="1">
                          <a:solidFill>
                            <a:srgbClr val="FF0000"/>
                          </a:solidFill>
                        </a:rPr>
                        <a:t>inode</a:t>
                      </a:r>
                      <a:r>
                        <a:rPr lang="en-US" baseline="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ru-RU" baseline="0" dirty="0">
                          <a:solidFill>
                            <a:srgbClr val="FF0000"/>
                          </a:solidFill>
                        </a:rPr>
                        <a:t>и блок как используемые,</a:t>
                      </a:r>
                      <a:endParaRPr lang="en-US" baseline="0" dirty="0">
                        <a:solidFill>
                          <a:srgbClr val="FF0000"/>
                        </a:solidFill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/>
                        <a:t>Заполнить </a:t>
                      </a:r>
                      <a:r>
                        <a:rPr lang="en-US" baseline="0" dirty="0" err="1"/>
                        <a:t>inode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для файла.</a:t>
                      </a:r>
                      <a:endParaRPr lang="en-US" baseline="0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/>
                        <a:t>Записать </a:t>
                      </a:r>
                      <a:r>
                        <a:rPr lang="en-US" baseline="0" dirty="0" err="1"/>
                        <a:t>struct</a:t>
                      </a:r>
                      <a:r>
                        <a:rPr lang="en-US" baseline="0" dirty="0"/>
                        <a:t> ext2_dir_entry </a:t>
                      </a:r>
                      <a:r>
                        <a:rPr lang="ru-RU" baseline="0" dirty="0"/>
                        <a:t>в каталог, где создан файл,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/>
                        <a:t>Из-за этой записи длина каталога подрастёт, поэтому надо обновить </a:t>
                      </a:r>
                      <a:r>
                        <a:rPr lang="en-US" baseline="0" dirty="0" err="1"/>
                        <a:t>inode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для каталога</a:t>
                      </a:r>
                      <a:r>
                        <a:rPr lang="en-US" baseline="0" dirty="0"/>
                        <a:t>.</a:t>
                      </a:r>
                      <a:endParaRPr lang="ru-RU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1677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ru-RU" baseline="0" dirty="0"/>
                        <a:t>Области на диске: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2936049"/>
              </p:ext>
            </p:extLst>
          </p:nvPr>
        </p:nvGraphicFramePr>
        <p:xfrm>
          <a:off x="384433" y="3945925"/>
          <a:ext cx="11428625" cy="17546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46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14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67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9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010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098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754660">
                <a:tc>
                  <a:txBody>
                    <a:bodyPr/>
                    <a:lstStyle/>
                    <a:p>
                      <a:r>
                        <a:rPr lang="en-US" dirty="0"/>
                        <a:t>SB</a:t>
                      </a:r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 group</a:t>
                      </a:r>
                      <a:br>
                        <a:rPr lang="en-US" dirty="0"/>
                      </a:br>
                      <a:r>
                        <a:rPr lang="en-US" dirty="0"/>
                        <a:t>header</a:t>
                      </a:r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</a:t>
                      </a:r>
                      <a:br>
                        <a:rPr lang="en-US" dirty="0"/>
                      </a:br>
                      <a:r>
                        <a:rPr lang="en-US" dirty="0"/>
                        <a:t>bitmap</a:t>
                      </a:r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Inode</a:t>
                      </a:r>
                      <a:r>
                        <a:rPr lang="en-US" dirty="0"/>
                        <a:t/>
                      </a:r>
                      <a:br>
                        <a:rPr lang="en-US" dirty="0"/>
                      </a:br>
                      <a:r>
                        <a:rPr lang="en-US" dirty="0"/>
                        <a:t>bitmap</a:t>
                      </a:r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Inodes</a:t>
                      </a:r>
                      <a:r>
                        <a:rPr lang="en-US" dirty="0"/>
                        <a:t> table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</a:t>
                      </a:r>
                      <a:r>
                        <a:rPr lang="en-US" baseline="0" dirty="0"/>
                        <a:t> blocks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5625871"/>
              </p:ext>
            </p:extLst>
          </p:nvPr>
        </p:nvGraphicFramePr>
        <p:xfrm>
          <a:off x="3457147" y="4917988"/>
          <a:ext cx="6996670" cy="6055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93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93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93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93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993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05551">
                <a:tc>
                  <a:txBody>
                    <a:bodyPr/>
                    <a:lstStyle/>
                    <a:p>
                      <a:r>
                        <a:rPr lang="en-US" dirty="0"/>
                        <a:t>…..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inode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file </a:t>
                      </a:r>
                      <a:r>
                        <a:rPr lang="en-US" dirty="0" err="1"/>
                        <a:t>inode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…..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1243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2277916"/>
              </p:ext>
            </p:extLst>
          </p:nvPr>
        </p:nvGraphicFramePr>
        <p:xfrm>
          <a:off x="0" y="365760"/>
          <a:ext cx="12192000" cy="56692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4670">
                <a:tc>
                  <a:txBody>
                    <a:bodyPr/>
                    <a:lstStyle/>
                    <a:p>
                      <a:r>
                        <a:rPr lang="ru-RU" sz="2400" dirty="0"/>
                        <a:t>Создание</a:t>
                      </a:r>
                      <a:r>
                        <a:rPr lang="ru-RU" sz="2400" baseline="0" dirty="0"/>
                        <a:t> файла и исчезновение питания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1677">
                <a:tc>
                  <a:txBody>
                    <a:bodyPr/>
                    <a:lstStyle/>
                    <a:p>
                      <a:r>
                        <a:rPr lang="ru-RU" dirty="0"/>
                        <a:t>С</a:t>
                      </a:r>
                      <a:r>
                        <a:rPr lang="ru-RU" baseline="0" dirty="0"/>
                        <a:t> точки зрения пользователя всё просто</a:t>
                      </a:r>
                      <a:r>
                        <a:rPr lang="en-US" baseline="0" dirty="0"/>
                        <a:t>:</a:t>
                      </a:r>
                    </a:p>
                    <a:p>
                      <a:r>
                        <a:rPr lang="en-US" baseline="0" dirty="0" err="1"/>
                        <a:t>int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fd</a:t>
                      </a:r>
                      <a:r>
                        <a:rPr lang="en-US" baseline="0" dirty="0"/>
                        <a:t> = open(“</a:t>
                      </a:r>
                      <a:r>
                        <a:rPr lang="en-US" baseline="0" dirty="0" err="1"/>
                        <a:t>fes.c</a:t>
                      </a:r>
                      <a:r>
                        <a:rPr lang="en-US" baseline="0" dirty="0"/>
                        <a:t>”, O_RDWR|O_CREAT|O_EXCL, S_IRUSR|S_IWUSR);</a:t>
                      </a:r>
                      <a:r>
                        <a:rPr lang="ru-RU" dirty="0"/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1677">
                <a:tc>
                  <a:txBody>
                    <a:bodyPr/>
                    <a:lstStyle/>
                    <a:p>
                      <a:r>
                        <a:rPr lang="ru-RU" dirty="0"/>
                        <a:t>С точки зрения ФС (для примера возьмём </a:t>
                      </a:r>
                      <a:r>
                        <a:rPr lang="en-US" dirty="0"/>
                        <a:t>ext2</a:t>
                      </a:r>
                      <a:r>
                        <a:rPr lang="ru-RU" dirty="0"/>
                        <a:t>)</a:t>
                      </a:r>
                      <a:r>
                        <a:rPr lang="ru-RU" baseline="0" dirty="0"/>
                        <a:t> действий больше: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/>
                        <a:t>Отыскать незанятую </a:t>
                      </a:r>
                      <a:r>
                        <a:rPr lang="en-US" baseline="0" dirty="0" err="1"/>
                        <a:t>inode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для файла,</a:t>
                      </a:r>
                      <a:endParaRPr lang="en-US" baseline="0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/>
                        <a:t>Отыскать свободный блок для содержимого файла,</a:t>
                      </a:r>
                      <a:endParaRPr lang="en-US" baseline="0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/>
                        <a:t>Пометить найденные </a:t>
                      </a:r>
                      <a:r>
                        <a:rPr lang="en-US" baseline="0" dirty="0" err="1"/>
                        <a:t>inode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и блок как используемые,</a:t>
                      </a:r>
                      <a:endParaRPr lang="en-US" baseline="0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>
                          <a:solidFill>
                            <a:srgbClr val="FF0000"/>
                          </a:solidFill>
                        </a:rPr>
                        <a:t>Заполнить </a:t>
                      </a:r>
                      <a:r>
                        <a:rPr lang="en-US" baseline="0" dirty="0" err="1">
                          <a:solidFill>
                            <a:srgbClr val="FF0000"/>
                          </a:solidFill>
                        </a:rPr>
                        <a:t>inode</a:t>
                      </a:r>
                      <a:r>
                        <a:rPr lang="en-US" baseline="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ru-RU" baseline="0" dirty="0">
                          <a:solidFill>
                            <a:srgbClr val="FF0000"/>
                          </a:solidFill>
                        </a:rPr>
                        <a:t>для файла.</a:t>
                      </a:r>
                      <a:endParaRPr lang="en-US" baseline="0" dirty="0">
                        <a:solidFill>
                          <a:srgbClr val="FF0000"/>
                        </a:solidFill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/>
                        <a:t>Записать </a:t>
                      </a:r>
                      <a:r>
                        <a:rPr lang="en-US" baseline="0" dirty="0" err="1"/>
                        <a:t>struct</a:t>
                      </a:r>
                      <a:r>
                        <a:rPr lang="en-US" baseline="0" dirty="0"/>
                        <a:t> ext2_dir_entry </a:t>
                      </a:r>
                      <a:r>
                        <a:rPr lang="ru-RU" baseline="0" dirty="0"/>
                        <a:t>в каталог, где создан файл,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/>
                        <a:t>Из-за этой записи длина каталога подрастёт, поэтому надо обновить </a:t>
                      </a:r>
                      <a:r>
                        <a:rPr lang="en-US" baseline="0" dirty="0" err="1"/>
                        <a:t>inode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для каталога</a:t>
                      </a:r>
                      <a:r>
                        <a:rPr lang="en-US" baseline="0" dirty="0"/>
                        <a:t>.</a:t>
                      </a:r>
                      <a:endParaRPr lang="ru-RU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1677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ru-RU" baseline="0" dirty="0"/>
                        <a:t>Области на диске: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5929126"/>
              </p:ext>
            </p:extLst>
          </p:nvPr>
        </p:nvGraphicFramePr>
        <p:xfrm>
          <a:off x="384433" y="3945925"/>
          <a:ext cx="11428625" cy="17546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46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14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67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9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010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098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754660">
                <a:tc>
                  <a:txBody>
                    <a:bodyPr/>
                    <a:lstStyle/>
                    <a:p>
                      <a:r>
                        <a:rPr lang="en-US" dirty="0"/>
                        <a:t>SB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 group</a:t>
                      </a:r>
                      <a:br>
                        <a:rPr lang="en-US" dirty="0"/>
                      </a:br>
                      <a:r>
                        <a:rPr lang="en-US" dirty="0"/>
                        <a:t>header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</a:t>
                      </a:r>
                      <a:br>
                        <a:rPr lang="en-US" dirty="0"/>
                      </a:br>
                      <a:r>
                        <a:rPr lang="en-US" dirty="0"/>
                        <a:t>bitmap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Inode</a:t>
                      </a:r>
                      <a:r>
                        <a:rPr lang="en-US" dirty="0"/>
                        <a:t/>
                      </a:r>
                      <a:br>
                        <a:rPr lang="en-US" dirty="0"/>
                      </a:br>
                      <a:r>
                        <a:rPr lang="en-US" dirty="0"/>
                        <a:t>bitmap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Inodes</a:t>
                      </a:r>
                      <a:r>
                        <a:rPr lang="en-US" dirty="0"/>
                        <a:t> table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</a:t>
                      </a:r>
                      <a:r>
                        <a:rPr lang="en-US" baseline="0" dirty="0"/>
                        <a:t> blocks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8621805"/>
              </p:ext>
            </p:extLst>
          </p:nvPr>
        </p:nvGraphicFramePr>
        <p:xfrm>
          <a:off x="3457147" y="4917988"/>
          <a:ext cx="6996670" cy="6055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93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93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93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93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993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05551">
                <a:tc>
                  <a:txBody>
                    <a:bodyPr/>
                    <a:lstStyle/>
                    <a:p>
                      <a:r>
                        <a:rPr lang="en-US" dirty="0"/>
                        <a:t>…..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inode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file </a:t>
                      </a:r>
                      <a:r>
                        <a:rPr lang="en-US" dirty="0" err="1"/>
                        <a:t>inode</a:t>
                      </a:r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…..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1146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1332886"/>
              </p:ext>
            </p:extLst>
          </p:nvPr>
        </p:nvGraphicFramePr>
        <p:xfrm>
          <a:off x="0" y="365760"/>
          <a:ext cx="12192000" cy="56692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4670">
                <a:tc>
                  <a:txBody>
                    <a:bodyPr/>
                    <a:lstStyle/>
                    <a:p>
                      <a:r>
                        <a:rPr lang="ru-RU" sz="2400" dirty="0"/>
                        <a:t>Создание</a:t>
                      </a:r>
                      <a:r>
                        <a:rPr lang="ru-RU" sz="2400" baseline="0" dirty="0"/>
                        <a:t> файла и исчезновение питания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1677">
                <a:tc>
                  <a:txBody>
                    <a:bodyPr/>
                    <a:lstStyle/>
                    <a:p>
                      <a:r>
                        <a:rPr lang="ru-RU" dirty="0"/>
                        <a:t>С</a:t>
                      </a:r>
                      <a:r>
                        <a:rPr lang="ru-RU" baseline="0" dirty="0"/>
                        <a:t> точки зрения пользователя всё просто</a:t>
                      </a:r>
                      <a:r>
                        <a:rPr lang="en-US" baseline="0" dirty="0"/>
                        <a:t>:</a:t>
                      </a:r>
                    </a:p>
                    <a:p>
                      <a:r>
                        <a:rPr lang="en-US" baseline="0" dirty="0" err="1"/>
                        <a:t>int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fd</a:t>
                      </a:r>
                      <a:r>
                        <a:rPr lang="en-US" baseline="0" dirty="0"/>
                        <a:t> = open(“</a:t>
                      </a:r>
                      <a:r>
                        <a:rPr lang="en-US" baseline="0" dirty="0" err="1"/>
                        <a:t>fes.c</a:t>
                      </a:r>
                      <a:r>
                        <a:rPr lang="en-US" baseline="0" dirty="0"/>
                        <a:t>”, O_RDWR|O_CREAT|O_EXCL, S_IRUSR|S_IWUSR);</a:t>
                      </a:r>
                      <a:r>
                        <a:rPr lang="ru-RU" dirty="0"/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1677">
                <a:tc>
                  <a:txBody>
                    <a:bodyPr/>
                    <a:lstStyle/>
                    <a:p>
                      <a:r>
                        <a:rPr lang="ru-RU" dirty="0"/>
                        <a:t>С точки зрения ФС (для примера возьмём </a:t>
                      </a:r>
                      <a:r>
                        <a:rPr lang="en-US" dirty="0"/>
                        <a:t>ext2</a:t>
                      </a:r>
                      <a:r>
                        <a:rPr lang="ru-RU" dirty="0"/>
                        <a:t>)</a:t>
                      </a:r>
                      <a:r>
                        <a:rPr lang="ru-RU" baseline="0" dirty="0"/>
                        <a:t> действий больше: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/>
                        <a:t>Отыскать незанятую </a:t>
                      </a:r>
                      <a:r>
                        <a:rPr lang="en-US" baseline="0" dirty="0" err="1"/>
                        <a:t>inode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для файла,</a:t>
                      </a:r>
                      <a:endParaRPr lang="en-US" baseline="0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/>
                        <a:t>Отыскать свободный блок для содержимого файла,</a:t>
                      </a:r>
                      <a:endParaRPr lang="en-US" baseline="0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/>
                        <a:t>Пометить найденные </a:t>
                      </a:r>
                      <a:r>
                        <a:rPr lang="en-US" baseline="0" dirty="0" err="1"/>
                        <a:t>inode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и блок как используемые,</a:t>
                      </a:r>
                      <a:endParaRPr lang="en-US" baseline="0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/>
                        <a:t>Заполнить </a:t>
                      </a:r>
                      <a:r>
                        <a:rPr lang="en-US" baseline="0" dirty="0" err="1"/>
                        <a:t>inode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для файла.</a:t>
                      </a:r>
                      <a:endParaRPr lang="en-US" baseline="0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>
                          <a:solidFill>
                            <a:srgbClr val="FF0000"/>
                          </a:solidFill>
                        </a:rPr>
                        <a:t>Записать </a:t>
                      </a:r>
                      <a:r>
                        <a:rPr lang="en-US" baseline="0" dirty="0" err="1">
                          <a:solidFill>
                            <a:srgbClr val="FF0000"/>
                          </a:solidFill>
                        </a:rPr>
                        <a:t>struct</a:t>
                      </a:r>
                      <a:r>
                        <a:rPr lang="en-US" baseline="0" dirty="0">
                          <a:solidFill>
                            <a:srgbClr val="FF0000"/>
                          </a:solidFill>
                        </a:rPr>
                        <a:t> ext2_dir_entry </a:t>
                      </a:r>
                      <a:r>
                        <a:rPr lang="ru-RU" baseline="0" dirty="0">
                          <a:solidFill>
                            <a:srgbClr val="FF0000"/>
                          </a:solidFill>
                        </a:rPr>
                        <a:t>в каталог, где создан файл,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/>
                        <a:t>Из-за этой записи длина каталога подрастёт, поэтому надо обновить </a:t>
                      </a:r>
                      <a:r>
                        <a:rPr lang="en-US" baseline="0" dirty="0" err="1"/>
                        <a:t>inode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для каталога</a:t>
                      </a:r>
                      <a:r>
                        <a:rPr lang="en-US" baseline="0" dirty="0"/>
                        <a:t>.</a:t>
                      </a:r>
                      <a:endParaRPr lang="ru-RU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1677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ru-RU" baseline="0" dirty="0"/>
                        <a:t>Области на диске: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5929126"/>
              </p:ext>
            </p:extLst>
          </p:nvPr>
        </p:nvGraphicFramePr>
        <p:xfrm>
          <a:off x="384433" y="3945925"/>
          <a:ext cx="11428625" cy="17546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46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14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67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9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010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098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754660">
                <a:tc>
                  <a:txBody>
                    <a:bodyPr/>
                    <a:lstStyle/>
                    <a:p>
                      <a:r>
                        <a:rPr lang="en-US" dirty="0"/>
                        <a:t>SB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 group</a:t>
                      </a:r>
                      <a:br>
                        <a:rPr lang="en-US" dirty="0"/>
                      </a:br>
                      <a:r>
                        <a:rPr lang="en-US" dirty="0"/>
                        <a:t>header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</a:t>
                      </a:r>
                      <a:br>
                        <a:rPr lang="en-US" dirty="0"/>
                      </a:br>
                      <a:r>
                        <a:rPr lang="en-US" dirty="0"/>
                        <a:t>bitmap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Inode</a:t>
                      </a:r>
                      <a:r>
                        <a:rPr lang="en-US" dirty="0"/>
                        <a:t/>
                      </a:r>
                      <a:br>
                        <a:rPr lang="en-US" dirty="0"/>
                      </a:br>
                      <a:r>
                        <a:rPr lang="en-US" dirty="0"/>
                        <a:t>bitmap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Inodes</a:t>
                      </a:r>
                      <a:r>
                        <a:rPr lang="en-US" dirty="0"/>
                        <a:t> table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</a:t>
                      </a:r>
                      <a:r>
                        <a:rPr lang="en-US" baseline="0" dirty="0"/>
                        <a:t> blocks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5625871"/>
              </p:ext>
            </p:extLst>
          </p:nvPr>
        </p:nvGraphicFramePr>
        <p:xfrm>
          <a:off x="3457147" y="4917988"/>
          <a:ext cx="6996670" cy="6055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93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93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93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93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993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05551">
                <a:tc>
                  <a:txBody>
                    <a:bodyPr/>
                    <a:lstStyle/>
                    <a:p>
                      <a:r>
                        <a:rPr lang="en-US" dirty="0"/>
                        <a:t>…..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inode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file </a:t>
                      </a:r>
                      <a:r>
                        <a:rPr lang="en-US" dirty="0" err="1"/>
                        <a:t>inode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…..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5895134"/>
              </p:ext>
            </p:extLst>
          </p:nvPr>
        </p:nvGraphicFramePr>
        <p:xfrm>
          <a:off x="10610336" y="4547148"/>
          <a:ext cx="45582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8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1209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7572</TotalTime>
  <Words>3322</Words>
  <Application>Microsoft Office PowerPoint</Application>
  <PresentationFormat>Widescreen</PresentationFormat>
  <Paragraphs>708</Paragraphs>
  <Slides>37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Calibri</vt:lpstr>
      <vt:lpstr>Calibri Light</vt:lpstr>
      <vt:lpstr>Office Theme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Artem Anisimov</dc:creator>
  <cp:lastModifiedBy>Roman Zavodskikh</cp:lastModifiedBy>
  <cp:revision>130</cp:revision>
  <cp:lastPrinted>2017-11-13T09:07:42Z</cp:lastPrinted>
  <dcterms:created xsi:type="dcterms:W3CDTF">2016-09-20T13:25:15Z</dcterms:created>
  <dcterms:modified xsi:type="dcterms:W3CDTF">2019-10-02T09:03:51Z</dcterms:modified>
</cp:coreProperties>
</file>