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80" r:id="rId3"/>
    <p:sldId id="367" r:id="rId4"/>
    <p:sldId id="368" r:id="rId5"/>
    <p:sldId id="372" r:id="rId6"/>
    <p:sldId id="371" r:id="rId7"/>
    <p:sldId id="376" r:id="rId8"/>
    <p:sldId id="375" r:id="rId9"/>
    <p:sldId id="374" r:id="rId10"/>
    <p:sldId id="377" r:id="rId11"/>
    <p:sldId id="373" r:id="rId12"/>
    <p:sldId id="379" r:id="rId13"/>
    <p:sldId id="378" r:id="rId14"/>
    <p:sldId id="370" r:id="rId15"/>
    <p:sldId id="381" r:id="rId16"/>
    <p:sldId id="369" r:id="rId17"/>
    <p:sldId id="3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1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61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03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322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2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0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5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8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3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35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4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4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0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75939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Трудности с </a:t>
                      </a:r>
                      <a:r>
                        <a:rPr lang="en-US" sz="2400" dirty="0" smtClean="0"/>
                        <a:t>NFS (</a:t>
                      </a:r>
                      <a:r>
                        <a:rPr lang="ru-RU" sz="2400" dirty="0" smtClean="0"/>
                        <a:t>очевидные</a:t>
                      </a:r>
                      <a:r>
                        <a:rPr lang="en-US" sz="2400" dirty="0" smtClean="0"/>
                        <a:t>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Открытые удалённые файлы (</a:t>
                      </a:r>
                      <a:r>
                        <a:rPr lang="en-US" dirty="0" smtClean="0"/>
                        <a:t>silly rename</a:t>
                      </a:r>
                      <a:r>
                        <a:rPr lang="ru-RU" dirty="0" smtClean="0"/>
                        <a:t>)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Разница во</a:t>
                      </a:r>
                      <a:r>
                        <a:rPr lang="ru-RU" baseline="0" dirty="0" smtClean="0"/>
                        <a:t> времени на клиенте и сервере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Права доступа и аутентификация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Блокироки файлов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Неидемпотентность операций </a:t>
                      </a:r>
                      <a:r>
                        <a:rPr lang="en-US" baseline="0" dirty="0" smtClean="0"/>
                        <a:t>delete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rename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12050"/>
              </p:ext>
            </p:extLst>
          </p:nvPr>
        </p:nvGraphicFramePr>
        <p:xfrm>
          <a:off x="0" y="365761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Трудности с </a:t>
                      </a:r>
                      <a:r>
                        <a:rPr lang="en-US" sz="2400" dirty="0" smtClean="0"/>
                        <a:t>NFS (</a:t>
                      </a:r>
                      <a:r>
                        <a:rPr lang="ru-RU" sz="2400" dirty="0" smtClean="0"/>
                        <a:t>неочевидные)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UDP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fragmentation:</a:t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чтение и запись ядро будет делать блоками по 4096 байт (или больше),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что больше </a:t>
                      </a:r>
                      <a:r>
                        <a:rPr lang="en-US" baseline="0" dirty="0" smtClean="0"/>
                        <a:t>MTU, </a:t>
                      </a:r>
                      <a:r>
                        <a:rPr lang="ru-RU" baseline="0" dirty="0" smtClean="0"/>
                        <a:t>поэтому пакеты с запросами будут разбиваться на несколько;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разрезанным пакетам присваивается 16-битный идентификатор, который используется для их сборки в правильном порядке; </a:t>
                      </a:r>
                      <a:r>
                        <a:rPr lang="en-US" baseline="0" dirty="0" smtClean="0"/>
                        <a:t>reassembly timeout </a:t>
                      </a: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UDP </a:t>
                      </a:r>
                      <a:r>
                        <a:rPr lang="ru-RU" baseline="0" dirty="0" smtClean="0"/>
                        <a:t>составляет 30 секунд, а 65536 пакетов на </a:t>
                      </a:r>
                      <a:r>
                        <a:rPr lang="en-US" baseline="0" dirty="0" smtClean="0"/>
                        <a:t>1Gbps </a:t>
                      </a:r>
                      <a:r>
                        <a:rPr lang="ru-RU" baseline="0" dirty="0" smtClean="0"/>
                        <a:t>интерфейсе можно отправить меньше, чем за 1 секунду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5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12154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Трудности с </a:t>
                      </a:r>
                      <a:r>
                        <a:rPr lang="en-US" sz="2400" dirty="0" smtClean="0"/>
                        <a:t>NFS (</a:t>
                      </a:r>
                      <a:r>
                        <a:rPr lang="ru-RU" sz="2400" dirty="0" smtClean="0"/>
                        <a:t>неочевидные)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UDP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fragmentation:</a:t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чтение и запись ядро будет делать блоками по 4096 байт (или больше),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что больше </a:t>
                      </a:r>
                      <a:r>
                        <a:rPr lang="en-US" baseline="0" dirty="0" smtClean="0"/>
                        <a:t>MTU, </a:t>
                      </a:r>
                      <a:r>
                        <a:rPr lang="ru-RU" baseline="0" dirty="0" smtClean="0"/>
                        <a:t>поэтому пакеты с запросами будут разбиваться на несколько;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разрезанным пакетам присваивается 16-битный идентификатор, который используется для их сборки в правильном порядке; </a:t>
                      </a:r>
                      <a:r>
                        <a:rPr lang="en-US" baseline="0" dirty="0" smtClean="0"/>
                        <a:t>reassembly timeout </a:t>
                      </a:r>
                      <a:r>
                        <a:rPr lang="ru-RU" baseline="0" dirty="0" smtClean="0"/>
                        <a:t>для </a:t>
                      </a:r>
                      <a:r>
                        <a:rPr lang="en-US" baseline="0" dirty="0" smtClean="0"/>
                        <a:t>UDP </a:t>
                      </a:r>
                      <a:r>
                        <a:rPr lang="ru-RU" baseline="0" dirty="0" smtClean="0"/>
                        <a:t>составляет 30 секунд, а 65536 пакетов на </a:t>
                      </a:r>
                      <a:r>
                        <a:rPr lang="en-US" baseline="0" dirty="0" smtClean="0"/>
                        <a:t>1Gbps </a:t>
                      </a:r>
                      <a:r>
                        <a:rPr lang="ru-RU" baseline="0" dirty="0" smtClean="0"/>
                        <a:t>интерфейсе можно отправить меньше, чем за 1 секунду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Ответ от </a:t>
                      </a:r>
                      <a:r>
                        <a:rPr lang="en-US" baseline="0" dirty="0" smtClean="0"/>
                        <a:t>Sun RPC </a:t>
                      </a:r>
                      <a:r>
                        <a:rPr lang="en-US" baseline="0" dirty="0" err="1" smtClean="0"/>
                        <a:t>portmapper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может быть 20 раз длиннее запроса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при использовании </a:t>
                      </a:r>
                      <a:r>
                        <a:rPr lang="en-US" baseline="0" dirty="0" smtClean="0"/>
                        <a:t>UDP </a:t>
                      </a:r>
                      <a:r>
                        <a:rPr lang="ru-RU" baseline="0" dirty="0" smtClean="0"/>
                        <a:t>ответ будет послен не туда, откуда пришёл пакет, а по адресу, указанному в пакете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Это даёт возможность проводить </a:t>
                      </a:r>
                      <a:r>
                        <a:rPr lang="en-US" baseline="0" dirty="0" smtClean="0"/>
                        <a:t>Bandwidth amplification attacks.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5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3755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703"/>
                <a:gridCol w="5725297"/>
              </a:tblGrid>
              <a:tr h="38151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NFSv4.1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Parallel NFS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94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NFS layouts: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file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block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object</a:t>
                      </a:r>
                      <a:r>
                        <a:rPr lang="en-US" baseline="0" dirty="0" smtClean="0"/>
                        <a:t>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File &amp; directory delegations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" y="950827"/>
            <a:ext cx="6276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03315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703"/>
                <a:gridCol w="5725297"/>
              </a:tblGrid>
              <a:tr h="38151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NFSv4.1 </a:t>
                      </a:r>
                      <a:r>
                        <a:rPr lang="ru-RU" sz="2400" dirty="0" smtClean="0"/>
                        <a:t>и </a:t>
                      </a:r>
                      <a:r>
                        <a:rPr lang="en-US" sz="2400" dirty="0" smtClean="0"/>
                        <a:t>Parallel NFS: network partitions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94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Network partition – </a:t>
                      </a:r>
                      <a:r>
                        <a:rPr lang="ru-RU" dirty="0" smtClean="0"/>
                        <a:t>ситуация, когда теряется связь между частью узлов в сети.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Layout</a:t>
                      </a:r>
                      <a:r>
                        <a:rPr lang="en-US" baseline="0" dirty="0" smtClean="0"/>
                        <a:t> recall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Stateids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mtClean="0"/>
                        <a:t>Client fencing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" y="943875"/>
            <a:ext cx="6238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2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48290"/>
              </p:ext>
            </p:extLst>
          </p:nvPr>
        </p:nvGraphicFramePr>
        <p:xfrm>
          <a:off x="2032000" y="1024466"/>
          <a:ext cx="8128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поговорим про </a:t>
                      </a:r>
                      <a:r>
                        <a:rPr lang="en-US" sz="3200" dirty="0" smtClean="0"/>
                        <a:t>NFS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NFS (Network </a:t>
                      </a:r>
                      <a:r>
                        <a:rPr lang="en-US" dirty="0" smtClean="0"/>
                        <a:t>File System) – </a:t>
                      </a:r>
                      <a:r>
                        <a:rPr lang="ru-RU" dirty="0" smtClean="0"/>
                        <a:t>механизм</a:t>
                      </a:r>
                      <a:r>
                        <a:rPr lang="ru-RU" baseline="0" dirty="0" smtClean="0"/>
                        <a:t> для того, чтобы локальную ФС одного компьютера сделать доступной по сети.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12671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Основные</a:t>
                      </a:r>
                      <a:r>
                        <a:rPr lang="ru-RU" sz="2400" baseline="0" dirty="0" smtClean="0"/>
                        <a:t> цели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Независимость от аппаратной платформы и операционной системы,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Восстановление после</a:t>
                      </a:r>
                      <a:r>
                        <a:rPr lang="ru-RU" baseline="0" dirty="0" smtClean="0"/>
                        <a:t> сбоев и падений,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Прозрачность: доступ к удалённой ФС должен быть неотличим от доступа к локальной,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Поддержка </a:t>
                      </a:r>
                      <a:r>
                        <a:rPr lang="en-US" baseline="0" dirty="0" smtClean="0"/>
                        <a:t>POSIX-</a:t>
                      </a:r>
                      <a:r>
                        <a:rPr lang="ru-RU" baseline="0" dirty="0" smtClean="0"/>
                        <a:t>семантики,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Достаточная производительность.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51715"/>
              </p:ext>
            </p:extLst>
          </p:nvPr>
        </p:nvGraphicFramePr>
        <p:xfrm>
          <a:off x="0" y="365761"/>
          <a:ext cx="12192000" cy="493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Null -&gt; 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Lookup(</a:t>
                      </a:r>
                      <a:r>
                        <a:rPr lang="en-US" dirty="0" err="1" smtClean="0"/>
                        <a:t>dirfh</a:t>
                      </a:r>
                      <a:r>
                        <a:rPr lang="en-US" dirty="0" smtClean="0"/>
                        <a:t>, name)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Create(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newfh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Remove(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name) -&gt; (status)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Getattr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Setattr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endParaRPr lang="en-US" baseline="0" dirty="0" smtClean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Read(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offset, count) -&gt;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Write(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offset, count, data) -&gt;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Rename(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tofh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toname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Link(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tofh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toname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Symlink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name, string) -&gt; (status)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Readlink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Mkdir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dirfh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name,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 -&gt; (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fh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baseline="0" dirty="0" err="1" smtClean="0">
                          <a:sym typeface="Wingdings" panose="05000000000000000000" pitchFamily="2" charset="2"/>
                        </a:rPr>
                        <a:t>newattr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dirfh</a:t>
                      </a:r>
                      <a:r>
                        <a:rPr lang="en-US" dirty="0" smtClean="0"/>
                        <a:t>, name) -&gt; (status)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Readdir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dirfh</a:t>
                      </a:r>
                      <a:r>
                        <a:rPr lang="en-US" dirty="0" smtClean="0"/>
                        <a:t>, cookie, count) -&gt; (</a:t>
                      </a:r>
                      <a:r>
                        <a:rPr lang="en-US" dirty="0" err="1" smtClean="0"/>
                        <a:t>direntries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Statfs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fh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-&gt; (</a:t>
                      </a:r>
                      <a:r>
                        <a:rPr lang="en-US" baseline="0" dirty="0" err="1" smtClean="0"/>
                        <a:t>fsstats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9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73909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открытия</a:t>
                      </a:r>
                      <a:r>
                        <a:rPr lang="ru-RU" baseline="0" dirty="0" smtClean="0"/>
                        <a:t> файла по имени – протокол подстроен под то, как ядро делает проход по пути.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Протокол не имеет состояния</a:t>
                      </a:r>
                      <a:r>
                        <a:rPr lang="ru-RU" baseline="0" dirty="0" smtClean="0"/>
                        <a:t> – все данные, нужные запросу, передаются в аргументах.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92661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открытия</a:t>
                      </a:r>
                      <a:r>
                        <a:rPr lang="ru-RU" baseline="0" dirty="0" smtClean="0"/>
                        <a:t> файла по имени – протокол подстроен под то, как ядро делает проход по пути.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Протокол не имеет состояния</a:t>
                      </a:r>
                      <a:r>
                        <a:rPr lang="ru-RU" baseline="0" dirty="0" smtClean="0"/>
                        <a:t> – все данные, нужные запросу, передаются в аргументах.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Упрощает восстановление после сбоев – его просто нет.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2753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открытия</a:t>
                      </a:r>
                      <a:r>
                        <a:rPr lang="ru-RU" baseline="0" dirty="0" smtClean="0"/>
                        <a:t> файла по имени – протокол подстроен под то, как ядро делает проход по пути.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Протокол не имеет состояния</a:t>
                      </a:r>
                      <a:r>
                        <a:rPr lang="ru-RU" baseline="0" dirty="0" smtClean="0"/>
                        <a:t> – все данные, нужные запросу, передаются в аргументах.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Упрощает восстановление после сбоев – его просто нет.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Записи должны быть синхронными.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22037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открытия</a:t>
                      </a:r>
                      <a:r>
                        <a:rPr lang="ru-RU" baseline="0" dirty="0" smtClean="0"/>
                        <a:t> файла по имени – протокол подстроен под то, как ядро делает проход по пути.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Протокол не имеет состояния</a:t>
                      </a:r>
                      <a:r>
                        <a:rPr lang="ru-RU" baseline="0" dirty="0" smtClean="0"/>
                        <a:t> – все данные, нужные запросу, передаются в аргументах.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Упрощает восстановление после сбоев – его просто нет.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Записи должны быть синхронными.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NFS</a:t>
                      </a:r>
                      <a:r>
                        <a:rPr lang="en-US" baseline="0" dirty="0" smtClean="0"/>
                        <a:t> file handles </a:t>
                      </a:r>
                      <a:r>
                        <a:rPr lang="ru-RU" baseline="0" dirty="0" smtClean="0"/>
                        <a:t>существенно зависят от того, что в </a:t>
                      </a:r>
                      <a:r>
                        <a:rPr lang="en-US" baseline="0" dirty="0" smtClean="0"/>
                        <a:t>Unix File System </a:t>
                      </a:r>
                      <a:r>
                        <a:rPr lang="ru-RU" baseline="0" dirty="0" smtClean="0"/>
                        <a:t>к содержимому файла можно получить не зная его пути, а только зная номер иноды.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09950"/>
              </p:ext>
            </p:extLst>
          </p:nvPr>
        </p:nvGraphicFramePr>
        <p:xfrm>
          <a:off x="0" y="365761"/>
          <a:ext cx="1219200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</a:t>
                      </a:r>
                      <a:r>
                        <a:rPr lang="en-US" sz="2400" baseline="0" dirty="0" smtClean="0"/>
                        <a:t>NFS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открытия</a:t>
                      </a:r>
                      <a:r>
                        <a:rPr lang="ru-RU" baseline="0" dirty="0" smtClean="0"/>
                        <a:t> файла по имени – протокол подстроен под то, как ядро делает проход по пути.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dirty="0" smtClean="0"/>
                        <a:t>Протокол не имеет состояния</a:t>
                      </a:r>
                      <a:r>
                        <a:rPr lang="ru-RU" baseline="0" dirty="0" smtClean="0"/>
                        <a:t> – все данные, нужные запросу, передаются в аргументах.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Упрощает восстановление после сбоев – его просто нет.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Записи должны быть синхронными.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NFS</a:t>
                      </a:r>
                      <a:r>
                        <a:rPr lang="en-US" baseline="0" dirty="0" smtClean="0"/>
                        <a:t> file handles </a:t>
                      </a:r>
                      <a:r>
                        <a:rPr lang="ru-RU" baseline="0" dirty="0" smtClean="0"/>
                        <a:t>существенно зависят от того, что в </a:t>
                      </a:r>
                      <a:r>
                        <a:rPr lang="en-US" baseline="0" dirty="0" smtClean="0"/>
                        <a:t>Unix File System </a:t>
                      </a:r>
                      <a:r>
                        <a:rPr lang="ru-RU" baseline="0" dirty="0" smtClean="0"/>
                        <a:t>к содержимому файла можно получить не зная его пути, а только зная номер иноды.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 локальных файловых системах тоже просочилось знание об </a:t>
                      </a:r>
                      <a:r>
                        <a:rPr lang="en-US" baseline="0" dirty="0" smtClean="0"/>
                        <a:t>NFS: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00400"/>
            <a:ext cx="8553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811</Words>
  <Application>Microsoft Office PowerPoint</Application>
  <PresentationFormat>Widescreen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172</cp:revision>
  <dcterms:created xsi:type="dcterms:W3CDTF">2016-09-20T13:25:15Z</dcterms:created>
  <dcterms:modified xsi:type="dcterms:W3CDTF">2016-11-30T09:28:15Z</dcterms:modified>
</cp:coreProperties>
</file>