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80" r:id="rId3"/>
    <p:sldId id="285" r:id="rId4"/>
    <p:sldId id="287" r:id="rId5"/>
    <p:sldId id="286" r:id="rId6"/>
    <p:sldId id="288" r:id="rId7"/>
    <p:sldId id="289" r:id="rId8"/>
    <p:sldId id="293" r:id="rId9"/>
    <p:sldId id="295" r:id="rId10"/>
    <p:sldId id="290" r:id="rId11"/>
    <p:sldId id="284" r:id="rId12"/>
    <p:sldId id="296" r:id="rId13"/>
    <p:sldId id="294" r:id="rId14"/>
    <p:sldId id="299" r:id="rId15"/>
    <p:sldId id="298" r:id="rId16"/>
    <p:sldId id="292" r:id="rId17"/>
    <p:sldId id="291" r:id="rId18"/>
    <p:sldId id="300" r:id="rId19"/>
    <p:sldId id="303" r:id="rId20"/>
    <p:sldId id="305" r:id="rId21"/>
    <p:sldId id="297" r:id="rId22"/>
    <p:sldId id="304" r:id="rId23"/>
    <p:sldId id="302" r:id="rId24"/>
    <p:sldId id="301" r:id="rId25"/>
    <p:sldId id="309" r:id="rId26"/>
    <p:sldId id="308" r:id="rId27"/>
    <p:sldId id="310" r:id="rId28"/>
    <p:sldId id="307" r:id="rId29"/>
    <p:sldId id="306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948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2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461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424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480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35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993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243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136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62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95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335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02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311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81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090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742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00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63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41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5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3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76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80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50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49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5/auto.mast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wn.net/Articles/689856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Documentation/binfmt_misc.t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documentation/en-US/Red_Hat_Storage/2.0/html/Administration_Guide/ch09s05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inux.die.net/man/5/nfs4_ac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38711"/>
              </p:ext>
            </p:extLst>
          </p:nvPr>
        </p:nvGraphicFramePr>
        <p:xfrm>
          <a:off x="0" y="365760"/>
          <a:ext cx="12192000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299034">
                <a:tc>
                  <a:txBody>
                    <a:bodyPr/>
                    <a:lstStyle/>
                    <a:p>
                      <a:r>
                        <a:rPr lang="ru-RU" dirty="0" smtClean="0"/>
                        <a:t>Что ФС не должна</a:t>
                      </a:r>
                      <a:r>
                        <a:rPr lang="ru-RU" baseline="0" dirty="0" smtClean="0"/>
                        <a:t> делать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990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Интерпретировать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изменять</a:t>
                      </a:r>
                      <a:r>
                        <a:rPr lang="ru-RU" baseline="0" dirty="0" smtClean="0"/>
                        <a:t> содержимое файлов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Интерпретировать</a:t>
                      </a:r>
                      <a:r>
                        <a:rPr lang="en-US" baseline="0" dirty="0" smtClean="0"/>
                        <a:t>/</a:t>
                      </a:r>
                      <a:r>
                        <a:rPr lang="ru-RU" baseline="0" dirty="0" smtClean="0"/>
                        <a:t>изменять имена файлов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1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03321"/>
              </p:ext>
            </p:extLst>
          </p:nvPr>
        </p:nvGraphicFramePr>
        <p:xfrm>
          <a:off x="0" y="365760"/>
          <a:ext cx="12192000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299034">
                <a:tc>
                  <a:txBody>
                    <a:bodyPr/>
                    <a:lstStyle/>
                    <a:p>
                      <a:r>
                        <a:rPr lang="ru-RU" dirty="0" smtClean="0"/>
                        <a:t>Что ФС не должна</a:t>
                      </a:r>
                      <a:r>
                        <a:rPr lang="ru-RU" baseline="0" dirty="0" smtClean="0"/>
                        <a:t> делать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 что делают </a:t>
                      </a:r>
                      <a:r>
                        <a:rPr lang="en-US" dirty="0" smtClean="0"/>
                        <a:t>Windows (VFAT,</a:t>
                      </a:r>
                      <a:r>
                        <a:rPr lang="en-US" baseline="0" dirty="0" smtClean="0"/>
                        <a:t> NTFS</a:t>
                      </a:r>
                      <a:r>
                        <a:rPr lang="en-US" dirty="0" smtClean="0"/>
                        <a:t>)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smtClean="0"/>
                        <a:t>Mac (HFS)</a:t>
                      </a:r>
                      <a:endParaRPr lang="ru-RU" dirty="0"/>
                    </a:p>
                  </a:txBody>
                  <a:tcPr/>
                </a:tc>
              </a:tr>
              <a:tr h="2990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Интерпретировать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изменять</a:t>
                      </a:r>
                      <a:r>
                        <a:rPr lang="ru-RU" baseline="0" dirty="0" smtClean="0"/>
                        <a:t> содержимое файлов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Интерпретировать</a:t>
                      </a:r>
                      <a:r>
                        <a:rPr lang="en-US" baseline="0" dirty="0" smtClean="0"/>
                        <a:t>/</a:t>
                      </a:r>
                      <a:r>
                        <a:rPr lang="ru-RU" baseline="0" dirty="0" smtClean="0"/>
                        <a:t>изменять имена файлов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Case-insensitive &amp; case-preserving FS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06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62106"/>
              </p:ext>
            </p:extLst>
          </p:nvPr>
        </p:nvGraphicFramePr>
        <p:xfrm>
          <a:off x="0" y="365760"/>
          <a:ext cx="12192000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9585">
                <a:tc>
                  <a:txBody>
                    <a:bodyPr/>
                    <a:lstStyle/>
                    <a:p>
                      <a:r>
                        <a:rPr lang="en-US" dirty="0" smtClean="0"/>
                        <a:t>Case-insensitivity: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почему так делать не надо</a:t>
                      </a: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Необходимо сравнивать строки без учёта регистра.</a:t>
                      </a:r>
                      <a:r>
                        <a:rPr lang="ru-RU" baseline="0" dirty="0" smtClean="0"/>
                        <a:t> Для этого требуется:</a:t>
                      </a:r>
                      <a:endParaRPr lang="ru-R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Знание всех языков из </a:t>
                      </a:r>
                      <a:r>
                        <a:rPr lang="en-US" dirty="0" smtClean="0"/>
                        <a:t>Unicode,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Разбираться</a:t>
                      </a:r>
                      <a:r>
                        <a:rPr lang="ru-RU" baseline="0" dirty="0" smtClean="0"/>
                        <a:t> с неоднозначностью записи букв: «</a:t>
                      </a:r>
                      <a:r>
                        <a:rPr lang="en-US" baseline="0" dirty="0" smtClean="0"/>
                        <a:t>á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может быть одним символом,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а может быть объединением символов «</a:t>
                      </a:r>
                      <a:r>
                        <a:rPr lang="en-US" baseline="0" dirty="0" smtClean="0"/>
                        <a:t>a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«</a:t>
                      </a:r>
                      <a:r>
                        <a:rPr lang="en-US" baseline="0" dirty="0" smtClean="0"/>
                        <a:t>′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Правило преобразования большой малых букв в заглавные зависит не от алфавита, а от региона в стране,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 новых версиях </a:t>
                      </a:r>
                      <a:r>
                        <a:rPr lang="en-US" baseline="0" dirty="0" smtClean="0"/>
                        <a:t>Unicode </a:t>
                      </a:r>
                      <a:r>
                        <a:rPr lang="ru-RU" baseline="0" dirty="0" smtClean="0"/>
                        <a:t>правила нормализации и приведения к заглавным буквам меняются.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75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62137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9585">
                <a:tc>
                  <a:txBody>
                    <a:bodyPr/>
                    <a:lstStyle/>
                    <a:p>
                      <a:r>
                        <a:rPr lang="en-US" dirty="0" smtClean="0"/>
                        <a:t>Case-insensitivity: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почему так делать не надо</a:t>
                      </a: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Необходимо сравнивать строки без учёта регистра.</a:t>
                      </a:r>
                      <a:r>
                        <a:rPr lang="ru-RU" baseline="0" dirty="0" smtClean="0"/>
                        <a:t> Для этого требуется:</a:t>
                      </a:r>
                      <a:endParaRPr lang="ru-R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Знание всех языков из </a:t>
                      </a:r>
                      <a:r>
                        <a:rPr lang="en-US" dirty="0" smtClean="0"/>
                        <a:t>Unicode,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Разбираться</a:t>
                      </a:r>
                      <a:r>
                        <a:rPr lang="ru-RU" baseline="0" dirty="0" smtClean="0"/>
                        <a:t> с неоднозначностью записи букв: «</a:t>
                      </a:r>
                      <a:r>
                        <a:rPr lang="en-US" baseline="0" dirty="0" smtClean="0"/>
                        <a:t>á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может быть одним символом,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а может быть объединением символов «</a:t>
                      </a:r>
                      <a:r>
                        <a:rPr lang="en-US" baseline="0" dirty="0" smtClean="0"/>
                        <a:t>a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«</a:t>
                      </a:r>
                      <a:r>
                        <a:rPr lang="en-US" baseline="0" dirty="0" smtClean="0"/>
                        <a:t>′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Правило преобразования большой малых букв в заглавные зависит не от алфавита, а от региона в стране,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 новых версиях </a:t>
                      </a:r>
                      <a:r>
                        <a:rPr lang="en-US" baseline="0" dirty="0" smtClean="0"/>
                        <a:t>Unicode </a:t>
                      </a:r>
                      <a:r>
                        <a:rPr lang="ru-RU" baseline="0" dirty="0" smtClean="0"/>
                        <a:t>правила нормализации и приведения к заглавным буквам меняются.</a:t>
                      </a:r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 </a:t>
                      </a:r>
                      <a:r>
                        <a:rPr lang="en-US" baseline="0" dirty="0" smtClean="0"/>
                        <a:t>Windows </a:t>
                      </a:r>
                      <a:r>
                        <a:rPr lang="ru-RU" baseline="0" dirty="0" smtClean="0"/>
                        <a:t>при создании раздела </a:t>
                      </a:r>
                      <a:r>
                        <a:rPr lang="en-US" baseline="0" dirty="0" smtClean="0"/>
                        <a:t>NTFS </a:t>
                      </a:r>
                      <a:r>
                        <a:rPr lang="ru-RU" baseline="0" dirty="0" smtClean="0"/>
                        <a:t>в него записываются таблицы нормализации и преобразования регистра.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97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38299"/>
              </p:ext>
            </p:extLst>
          </p:nvPr>
        </p:nvGraphicFramePr>
        <p:xfrm>
          <a:off x="0" y="365760"/>
          <a:ext cx="12192000" cy="304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9585">
                <a:tc>
                  <a:txBody>
                    <a:bodyPr/>
                    <a:lstStyle/>
                    <a:p>
                      <a:r>
                        <a:rPr lang="en-US" dirty="0" smtClean="0"/>
                        <a:t>Case-insensitivity: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почему так делать не надо</a:t>
                      </a: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Необходимо сравнивать строки без учёта регистра.</a:t>
                      </a:r>
                      <a:r>
                        <a:rPr lang="ru-RU" baseline="0" dirty="0" smtClean="0"/>
                        <a:t> Для этого требуется:</a:t>
                      </a:r>
                      <a:endParaRPr lang="ru-R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Знание всех языков из </a:t>
                      </a:r>
                      <a:r>
                        <a:rPr lang="en-US" dirty="0" smtClean="0"/>
                        <a:t>Unicode,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Разбираться</a:t>
                      </a:r>
                      <a:r>
                        <a:rPr lang="ru-RU" baseline="0" dirty="0" smtClean="0"/>
                        <a:t> с неоднозначностью записи букв: «</a:t>
                      </a:r>
                      <a:r>
                        <a:rPr lang="en-US" baseline="0" dirty="0" smtClean="0"/>
                        <a:t>á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может быть одним символом,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а может быть объединением символов «</a:t>
                      </a:r>
                      <a:r>
                        <a:rPr lang="en-US" baseline="0" dirty="0" smtClean="0"/>
                        <a:t>a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«</a:t>
                      </a:r>
                      <a:r>
                        <a:rPr lang="en-US" baseline="0" dirty="0" smtClean="0"/>
                        <a:t>′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Правило преобразования большой малых букв в заглавные зависит не от алфавита, а от региона в стране,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 новых версиях </a:t>
                      </a:r>
                      <a:r>
                        <a:rPr lang="en-US" baseline="0" dirty="0" smtClean="0"/>
                        <a:t>Unicode </a:t>
                      </a:r>
                      <a:r>
                        <a:rPr lang="ru-RU" baseline="0" dirty="0" smtClean="0"/>
                        <a:t>правила нормализации и приведения к заглавным буквам меняются.</a:t>
                      </a:r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baseline="0" dirty="0" smtClean="0"/>
                        <a:t>Правильное решение: не вмешиваться в именование файлов – пусть пользовательские программы заботятся об этом, если им надо</a:t>
                      </a:r>
                      <a:r>
                        <a:rPr lang="en-US" sz="2800" baseline="0" dirty="0" smtClean="0"/>
                        <a:t>.</a:t>
                      </a:r>
                      <a:endParaRPr lang="ru-RU" sz="28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27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33022"/>
              </p:ext>
            </p:extLst>
          </p:nvPr>
        </p:nvGraphicFramePr>
        <p:xfrm>
          <a:off x="0" y="365760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90796">
                <a:tc>
                  <a:txBody>
                    <a:bodyPr/>
                    <a:lstStyle/>
                    <a:p>
                      <a:r>
                        <a:rPr lang="ru-RU" dirty="0" smtClean="0"/>
                        <a:t>Как</a:t>
                      </a:r>
                      <a:r>
                        <a:rPr lang="ru-RU" baseline="0" dirty="0" smtClean="0"/>
                        <a:t> работать с </a:t>
                      </a:r>
                      <a:r>
                        <a:rPr lang="en-US" baseline="0" dirty="0" smtClean="0"/>
                        <a:t>Unicode-</a:t>
                      </a:r>
                      <a:r>
                        <a:rPr lang="ru-RU" baseline="0" dirty="0" smtClean="0"/>
                        <a:t>строками, будто это </a:t>
                      </a:r>
                      <a:r>
                        <a:rPr lang="en-US" baseline="0" dirty="0" smtClean="0"/>
                        <a:t>null-terminated ASCII</a:t>
                      </a:r>
                      <a:r>
                        <a:rPr lang="ru-RU" baseline="0" dirty="0" smtClean="0"/>
                        <a:t>-строки</a:t>
                      </a:r>
                      <a:r>
                        <a:rPr lang="en-US" baseline="0" dirty="0" smtClean="0"/>
                        <a:t>: UTF-8</a:t>
                      </a:r>
                      <a:endParaRPr lang="ru-RU" dirty="0"/>
                    </a:p>
                  </a:txBody>
                  <a:tcPr/>
                </a:tc>
              </a:tr>
              <a:tr h="29079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290796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Достоинства: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Запись английского языка не меняется,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Европейские языки</a:t>
                      </a:r>
                      <a:r>
                        <a:rPr lang="ru-RU" baseline="0" dirty="0" smtClean="0"/>
                        <a:t> требуют двух байт,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При ошибках потока однозначно находятся позиции начала символов.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38950"/>
              </p:ext>
            </p:extLst>
          </p:nvPr>
        </p:nvGraphicFramePr>
        <p:xfrm>
          <a:off x="189467" y="880624"/>
          <a:ext cx="11804826" cy="2834640"/>
        </p:xfrm>
        <a:graphic>
          <a:graphicData uri="http://schemas.openxmlformats.org/drawingml/2006/table">
            <a:tbl>
              <a:tblPr/>
              <a:tblGrid>
                <a:gridCol w="1180483"/>
                <a:gridCol w="1180483"/>
                <a:gridCol w="1288399"/>
                <a:gridCol w="1293341"/>
                <a:gridCol w="1095632"/>
                <a:gridCol w="1145060"/>
                <a:gridCol w="1153297"/>
                <a:gridCol w="1161535"/>
                <a:gridCol w="1126113"/>
                <a:gridCol w="118048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of bytes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Bits for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code point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First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code point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Last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code point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Byte 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Byte 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Byte 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Byte 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Byte 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Byte 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U+007F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0xxxxxxx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U+0080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U+07FF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110xxxxx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U+0800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U+FFFF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1110xxxx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U+10000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U+1FFFFF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11110xxx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U+200000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U+3FFFFFF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111110xx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U+4000000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U+7FFFFFFF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1111110x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10xxxxxx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16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08444"/>
              </p:ext>
            </p:extLst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04847">
                <a:tc>
                  <a:txBody>
                    <a:bodyPr/>
                    <a:lstStyle/>
                    <a:p>
                      <a:r>
                        <a:rPr lang="ru-RU" dirty="0" smtClean="0"/>
                        <a:t>Как уместить много разделов и ФС в одном дереве каталогов: точки монтирования</a:t>
                      </a:r>
                      <a:endParaRPr lang="ru-RU" dirty="0"/>
                    </a:p>
                  </a:txBody>
                  <a:tcPr/>
                </a:tc>
              </a:tr>
              <a:tr h="204847">
                <a:tc>
                  <a:txBody>
                    <a:bodyPr/>
                    <a:lstStyle/>
                    <a:p>
                      <a:r>
                        <a:rPr lang="ru-RU" dirty="0" smtClean="0"/>
                        <a:t>Все ФС, которые</a:t>
                      </a:r>
                      <a:r>
                        <a:rPr lang="ru-RU" baseline="0" dirty="0" smtClean="0"/>
                        <a:t> надо сделать видимыми пользовательским приложениям, «подсоединяются» к уже существующим каталогам в ФС, видной пользователю.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dirty="0" smtClean="0"/>
                        <a:t>Точка</a:t>
                      </a:r>
                      <a:r>
                        <a:rPr lang="ru-RU" baseline="0" dirty="0" smtClean="0"/>
                        <a:t> монтирования с точки зрения ядра ОС – это отметка на каталоге «начиная отсюда, поиск имени делается от корня такой-то ФС».</a:t>
                      </a:r>
                      <a:endParaRPr lang="ru-RU" dirty="0"/>
                    </a:p>
                  </a:txBody>
                  <a:tcPr/>
                </a:tc>
              </a:tr>
              <a:tr h="20484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2245482"/>
            <a:ext cx="58674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907630"/>
              </p:ext>
            </p:extLst>
          </p:nvPr>
        </p:nvGraphicFramePr>
        <p:xfrm>
          <a:off x="0" y="365762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04847">
                <a:tc>
                  <a:txBody>
                    <a:bodyPr/>
                    <a:lstStyle/>
                    <a:p>
                      <a:r>
                        <a:rPr lang="ru-RU" dirty="0" smtClean="0"/>
                        <a:t>Как уместить много разделов и ФС в одном дереве каталогов: точки монтирования</a:t>
                      </a:r>
                      <a:endParaRPr lang="ru-RU" dirty="0"/>
                    </a:p>
                  </a:txBody>
                  <a:tcPr/>
                </a:tc>
              </a:tr>
              <a:tr h="204847">
                <a:tc>
                  <a:txBody>
                    <a:bodyPr/>
                    <a:lstStyle/>
                    <a:p>
                      <a:r>
                        <a:rPr lang="ru-RU" dirty="0" smtClean="0"/>
                        <a:t>Все ФС, которые</a:t>
                      </a:r>
                      <a:r>
                        <a:rPr lang="ru-RU" baseline="0" dirty="0" smtClean="0"/>
                        <a:t> надо сделать видимыми пользовательским приложениям, «подсоединяются» к уже существующим каталогам в ФС, видной пользователю.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dirty="0" smtClean="0"/>
                        <a:t>Точка</a:t>
                      </a:r>
                      <a:r>
                        <a:rPr lang="ru-RU" baseline="0" dirty="0" smtClean="0"/>
                        <a:t> монтирования с точки зрения ядра ОС – это отметка на каталоге «начиная отсюда, поиск имени делается от корня такой-то ФС».</a:t>
                      </a:r>
                      <a:endParaRPr lang="ru-RU" dirty="0"/>
                    </a:p>
                  </a:txBody>
                  <a:tcPr/>
                </a:tc>
              </a:tr>
              <a:tr h="20484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204847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Посмотреть список точек монтирования можно так: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$ cat /proc/self/mounts</a:t>
                      </a:r>
                    </a:p>
                  </a:txBody>
                  <a:tcPr/>
                </a:tc>
              </a:tr>
              <a:tr h="20484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Монтировать</a:t>
                      </a:r>
                      <a:r>
                        <a:rPr lang="ru-RU" baseline="0" dirty="0" smtClean="0"/>
                        <a:t> ФС можно по требованию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smtClean="0">
                          <a:hlinkClick r:id="rId3"/>
                        </a:rPr>
                        <a:t>https://linux.die.net/man/5/auto.master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2245482"/>
            <a:ext cx="58674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0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76235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64936">
                <a:tc>
                  <a:txBody>
                    <a:bodyPr/>
                    <a:lstStyle/>
                    <a:p>
                      <a:r>
                        <a:rPr lang="ru-RU" dirty="0" smtClean="0"/>
                        <a:t>Ещё пример того, что </a:t>
                      </a:r>
                      <a:r>
                        <a:rPr lang="ru-RU" baseline="0" dirty="0" smtClean="0"/>
                        <a:t>объект ФС и его имя разделены</a:t>
                      </a:r>
                      <a:endParaRPr lang="ru-RU" dirty="0"/>
                    </a:p>
                  </a:txBody>
                  <a:tcPr/>
                </a:tc>
              </a:tr>
              <a:tr h="364936">
                <a:tc>
                  <a:txBody>
                    <a:bodyPr/>
                    <a:lstStyle/>
                    <a:p>
                      <a:r>
                        <a:rPr lang="ru-RU" dirty="0" smtClean="0"/>
                        <a:t>С помощью </a:t>
                      </a:r>
                      <a:r>
                        <a:rPr lang="en-US" dirty="0" smtClean="0"/>
                        <a:t>link()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smtClean="0"/>
                        <a:t>unlink() </a:t>
                      </a:r>
                      <a:r>
                        <a:rPr lang="ru-RU" dirty="0" smtClean="0"/>
                        <a:t>можно</a:t>
                      </a:r>
                      <a:r>
                        <a:rPr lang="ru-RU" baseline="0" dirty="0" smtClean="0"/>
                        <a:t> создавать файлы, у которых есть несколько имён, или нет имён вообще.</a:t>
                      </a:r>
                    </a:p>
                  </a:txBody>
                  <a:tcPr/>
                </a:tc>
              </a:tr>
              <a:tr h="364936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С каталогами похожая ситуация: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465562"/>
            <a:ext cx="81534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50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76235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64936">
                <a:tc>
                  <a:txBody>
                    <a:bodyPr/>
                    <a:lstStyle/>
                    <a:p>
                      <a:r>
                        <a:rPr lang="ru-RU" dirty="0" smtClean="0"/>
                        <a:t>Ещё пример того, что </a:t>
                      </a:r>
                      <a:r>
                        <a:rPr lang="ru-RU" baseline="0" dirty="0" smtClean="0"/>
                        <a:t>объект ФС и его имя разделены</a:t>
                      </a:r>
                      <a:endParaRPr lang="ru-RU" dirty="0"/>
                    </a:p>
                  </a:txBody>
                  <a:tcPr/>
                </a:tc>
              </a:tr>
              <a:tr h="364936">
                <a:tc>
                  <a:txBody>
                    <a:bodyPr/>
                    <a:lstStyle/>
                    <a:p>
                      <a:r>
                        <a:rPr lang="ru-RU" dirty="0" smtClean="0"/>
                        <a:t>С помощью </a:t>
                      </a:r>
                      <a:r>
                        <a:rPr lang="en-US" dirty="0" smtClean="0"/>
                        <a:t>link() </a:t>
                      </a:r>
                      <a:r>
                        <a:rPr lang="ru-RU" dirty="0" smtClean="0"/>
                        <a:t>и </a:t>
                      </a:r>
                      <a:r>
                        <a:rPr lang="en-US" dirty="0" smtClean="0"/>
                        <a:t>unlink() </a:t>
                      </a:r>
                      <a:r>
                        <a:rPr lang="ru-RU" dirty="0" smtClean="0"/>
                        <a:t>можно</a:t>
                      </a:r>
                      <a:r>
                        <a:rPr lang="ru-RU" baseline="0" dirty="0" smtClean="0"/>
                        <a:t> создавать файлы, у которых есть несколько имён, или нет имён вообще.</a:t>
                      </a:r>
                    </a:p>
                  </a:txBody>
                  <a:tcPr/>
                </a:tc>
              </a:tr>
              <a:tr h="364936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С каталогами похожая ситуация: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457325"/>
            <a:ext cx="81534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92833"/>
              </p:ext>
            </p:extLst>
          </p:nvPr>
        </p:nvGraphicFramePr>
        <p:xfrm>
          <a:off x="0" y="365762"/>
          <a:ext cx="12192000" cy="8683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UNIX – </a:t>
                      </a:r>
                      <a:r>
                        <a:rPr lang="ru-RU" dirty="0" smtClean="0"/>
                        <a:t>многопользовательская</a:t>
                      </a:r>
                      <a:r>
                        <a:rPr lang="ru-RU" baseline="0" dirty="0" smtClean="0"/>
                        <a:t> ОС, поэтому требуется разделение доступа к файлам.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8212"/>
              </p:ext>
            </p:extLst>
          </p:nvPr>
        </p:nvGraphicFramePr>
        <p:xfrm>
          <a:off x="0" y="365760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 smtClean="0"/>
                        <a:t>Bind-mounts</a:t>
                      </a:r>
                      <a:endParaRPr lang="ru-RU" dirty="0"/>
                    </a:p>
                  </a:txBody>
                  <a:tcPr/>
                </a:tc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 smtClean="0"/>
                        <a:t>В </a:t>
                      </a:r>
                      <a:r>
                        <a:rPr lang="en-US" dirty="0" smtClean="0"/>
                        <a:t>Linux </a:t>
                      </a:r>
                      <a:r>
                        <a:rPr lang="ru-RU" dirty="0" smtClean="0"/>
                        <a:t>есть расширение точек монтирования: каталоги, начиная с которых, поиск имени делается не от корня заданной ФС, а от другого каталога.</a:t>
                      </a:r>
                      <a:endParaRPr lang="ru-RU" dirty="0"/>
                    </a:p>
                  </a:txBody>
                  <a:tcPr/>
                </a:tc>
              </a:tr>
              <a:tr h="21665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5" y="1473183"/>
            <a:ext cx="4400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1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113441"/>
              </p:ext>
            </p:extLst>
          </p:nvPr>
        </p:nvGraphicFramePr>
        <p:xfrm>
          <a:off x="0" y="365760"/>
          <a:ext cx="12192000" cy="365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16655">
                <a:tc>
                  <a:txBody>
                    <a:bodyPr/>
                    <a:lstStyle/>
                    <a:p>
                      <a:r>
                        <a:rPr lang="en-US" dirty="0" smtClean="0"/>
                        <a:t>Bind-mounts</a:t>
                      </a:r>
                      <a:endParaRPr lang="ru-RU" dirty="0"/>
                    </a:p>
                  </a:txBody>
                  <a:tcPr/>
                </a:tc>
              </a:tr>
              <a:tr h="216655">
                <a:tc>
                  <a:txBody>
                    <a:bodyPr/>
                    <a:lstStyle/>
                    <a:p>
                      <a:r>
                        <a:rPr lang="ru-RU" dirty="0" smtClean="0"/>
                        <a:t>В </a:t>
                      </a:r>
                      <a:r>
                        <a:rPr lang="en-US" dirty="0" smtClean="0"/>
                        <a:t>Linux </a:t>
                      </a:r>
                      <a:r>
                        <a:rPr lang="ru-RU" dirty="0" smtClean="0"/>
                        <a:t>есть расширение точек монтирования: каталоги, начиная с которых, поиск имени делается не от корня заданной ФС, а от другого каталога.</a:t>
                      </a:r>
                      <a:endParaRPr lang="ru-RU" dirty="0"/>
                    </a:p>
                  </a:txBody>
                  <a:tcPr/>
                </a:tc>
              </a:tr>
              <a:tr h="21665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216655">
                <a:tc>
                  <a:txBody>
                    <a:bodyPr/>
                    <a:lstStyle/>
                    <a:p>
                      <a:r>
                        <a:rPr lang="en-US" dirty="0" smtClean="0"/>
                        <a:t>Bind mounts </a:t>
                      </a:r>
                      <a:r>
                        <a:rPr lang="ru-RU" dirty="0" smtClean="0"/>
                        <a:t>привносят</a:t>
                      </a:r>
                      <a:r>
                        <a:rPr lang="ru-RU" baseline="0" dirty="0" smtClean="0"/>
                        <a:t> много нетривиальных деталей: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>
                          <a:hlinkClick r:id="rId3"/>
                        </a:rPr>
                        <a:t>http://lwn.net/Articles/689856/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1473183"/>
            <a:ext cx="4400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6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234688"/>
              </p:ext>
            </p:extLst>
          </p:nvPr>
        </p:nvGraphicFramePr>
        <p:xfrm>
          <a:off x="-2" y="365761"/>
          <a:ext cx="12192002" cy="47697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1"/>
                <a:gridCol w="6096001"/>
              </a:tblGrid>
              <a:tr h="441621">
                <a:tc>
                  <a:txBody>
                    <a:bodyPr/>
                    <a:lstStyle/>
                    <a:p>
                      <a:r>
                        <a:rPr lang="en-US" dirty="0" smtClean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API</a:t>
                      </a:r>
                      <a:endParaRPr lang="ru-RU" dirty="0"/>
                    </a:p>
                  </a:txBody>
                  <a:tcPr/>
                </a:tc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 smtClean="0"/>
                        <a:t>open(</a:t>
                      </a:r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 char *path,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mode,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flags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WINAPI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CreateFile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LPCTSTR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lpFileName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dwDesiredAccess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dwShareMode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LPSECURITY_ATTRIBUTES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lpSecurityAttributes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dwCreationDisposition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dwFlagsAndAttributes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HANDLE  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hTemplateFile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 smtClean="0"/>
                        <a:t>read(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, void *</a:t>
                      </a:r>
                      <a:r>
                        <a:rPr lang="en-US" dirty="0" err="1" smtClean="0"/>
                        <a:t>buf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size_t</a:t>
                      </a:r>
                      <a:r>
                        <a:rPr lang="en-US" dirty="0" smtClean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ReadFile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HANDLE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_Out_          LPVOID 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nNumberOfBytesToRead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lpNumberOfBytesRead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 smtClean="0"/>
                        <a:t>write(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const</a:t>
                      </a:r>
                      <a:r>
                        <a:rPr lang="en-US" baseline="0" dirty="0" smtClean="0"/>
                        <a:t> void *</a:t>
                      </a:r>
                      <a:r>
                        <a:rPr lang="en-US" baseline="0" dirty="0" err="1" smtClean="0"/>
                        <a:t>buf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size_t</a:t>
                      </a:r>
                      <a:r>
                        <a:rPr lang="en-US" baseline="0" dirty="0" smtClean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WriteFile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HANDLE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LPCVOID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nNumberOfBytesToWrite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lpNumberOfBytesWritten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 smtClean="0"/>
                        <a:t>close(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CloseHandle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HANDLE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hObject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62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80990"/>
              </p:ext>
            </p:extLst>
          </p:nvPr>
        </p:nvGraphicFramePr>
        <p:xfrm>
          <a:off x="0" y="365762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169150">
                <a:tc>
                  <a:txBody>
                    <a:bodyPr/>
                    <a:lstStyle/>
                    <a:p>
                      <a:r>
                        <a:rPr lang="en-US" dirty="0" smtClean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API</a:t>
                      </a:r>
                      <a:endParaRPr lang="ru-RU" dirty="0"/>
                    </a:p>
                  </a:txBody>
                  <a:tcPr/>
                </a:tc>
              </a:tr>
              <a:tr h="169150">
                <a:tc>
                  <a:txBody>
                    <a:bodyPr/>
                    <a:lstStyle/>
                    <a:p>
                      <a:r>
                        <a:rPr lang="ru-RU" dirty="0" smtClean="0"/>
                        <a:t>Имя объекта</a:t>
                      </a:r>
                      <a:r>
                        <a:rPr lang="ru-RU" baseline="0" dirty="0" smtClean="0"/>
                        <a:t> в ФС отделено от него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Имя и файл (каталог) существуют только</a:t>
                      </a:r>
                      <a:r>
                        <a:rPr lang="ru-RU" baseline="0" dirty="0" smtClean="0"/>
                        <a:t> в паре</a:t>
                      </a:r>
                      <a:endParaRPr lang="ru-RU" dirty="0"/>
                    </a:p>
                  </a:txBody>
                  <a:tcPr/>
                </a:tc>
              </a:tr>
              <a:tr h="1691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Можно делать </a:t>
                      </a:r>
                      <a:r>
                        <a:rPr lang="en-US" dirty="0" err="1" smtClean="0"/>
                        <a:t>hardlinks</a:t>
                      </a:r>
                      <a:r>
                        <a:rPr lang="en-US" dirty="0" smtClean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Можно</a:t>
                      </a:r>
                      <a:r>
                        <a:rPr lang="ru-RU" baseline="0" dirty="0" smtClean="0"/>
                        <a:t> создавать файлы без имени.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Нельзя</a:t>
                      </a:r>
                      <a:r>
                        <a:rPr lang="ru-RU" baseline="0" dirty="0" smtClean="0"/>
                        <a:t> удалить открытый файл.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039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53647"/>
              </p:ext>
            </p:extLst>
          </p:nvPr>
        </p:nvGraphicFramePr>
        <p:xfrm>
          <a:off x="-2" y="365761"/>
          <a:ext cx="12192002" cy="48917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1"/>
                <a:gridCol w="6096001"/>
              </a:tblGrid>
              <a:tr h="441621">
                <a:tc>
                  <a:txBody>
                    <a:bodyPr/>
                    <a:lstStyle/>
                    <a:p>
                      <a:r>
                        <a:rPr lang="en-US" dirty="0" smtClean="0"/>
                        <a:t>POSIX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API</a:t>
                      </a:r>
                      <a:endParaRPr lang="ru-RU" dirty="0"/>
                    </a:p>
                  </a:txBody>
                  <a:tcPr/>
                </a:tc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 smtClean="0"/>
                        <a:t>open(</a:t>
                      </a:r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 char *path,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mode,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flags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WINAPI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CreateFile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LPCTSTR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lpFileName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dwDesiredAccess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dwShareMode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LPSECURITY_ATTRIBUTES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lpSecurityAttributes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dwCreationDisposition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DWORD  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dwFlagsAndAttributes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In_opt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HANDLE  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hTemplateFile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 smtClean="0"/>
                        <a:t>read(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, void *</a:t>
                      </a:r>
                      <a:r>
                        <a:rPr lang="en-US" dirty="0" err="1" smtClean="0"/>
                        <a:t>buf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size_t</a:t>
                      </a:r>
                      <a:r>
                        <a:rPr lang="en-US" dirty="0" smtClean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ReadFile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HANDLE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_Out_          LPVOID 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nNumberOfBytesToRead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lpNumberOfBytesRead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4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 smtClean="0"/>
                        <a:t>write(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const</a:t>
                      </a:r>
                      <a:r>
                        <a:rPr lang="en-US" baseline="0" dirty="0" smtClean="0"/>
                        <a:t> void *</a:t>
                      </a:r>
                      <a:r>
                        <a:rPr lang="en-US" baseline="0" dirty="0" err="1" smtClean="0"/>
                        <a:t>buf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size_t</a:t>
                      </a:r>
                      <a:r>
                        <a:rPr lang="en-US" baseline="0" dirty="0" smtClean="0"/>
                        <a:t> count)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WriteFile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HANDLE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hFile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LPCVOID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lpBuffer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            DWORD    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nNumberOfBytesToWrite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Out_opt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  LPDWORD           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lpNumberOfBytesWritten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Inout_opt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 LPOVERLAPPED 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lpOverlapped</a:t>
                      </a:r>
                      <a:endParaRPr lang="en-US" sz="14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41621">
                <a:tc>
                  <a:txBody>
                    <a:bodyPr/>
                    <a:lstStyle/>
                    <a:p>
                      <a:r>
                        <a:rPr lang="en-US" dirty="0" smtClean="0"/>
                        <a:t>close(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 WINAPI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CloseHandle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_In_ HANDLE </a:t>
                      </a:r>
                      <a:r>
                        <a:rPr lang="en-US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hObject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606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39969"/>
              </p:ext>
            </p:extLst>
          </p:nvPr>
        </p:nvGraphicFramePr>
        <p:xfrm>
          <a:off x="0" y="365762"/>
          <a:ext cx="12192000" cy="4937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 smtClean="0"/>
                        <a:t>Синхронный ввод-вывод</a:t>
                      </a:r>
                      <a:endParaRPr lang="ru-RU" dirty="0"/>
                    </a:p>
                  </a:txBody>
                  <a:tcPr/>
                </a:tc>
              </a:tr>
              <a:tr h="207593">
                <a:tc>
                  <a:txBody>
                    <a:bodyPr/>
                    <a:lstStyle/>
                    <a:p>
                      <a:r>
                        <a:rPr lang="ru-RU" dirty="0" smtClean="0"/>
                        <a:t>Диск,</a:t>
                      </a:r>
                      <a:r>
                        <a:rPr lang="ru-RU" baseline="0" dirty="0" smtClean="0"/>
                        <a:t> если начал операцию, не прерывает её до тех пор, пока она не завершится.</a:t>
                      </a:r>
                    </a:p>
                    <a:p>
                      <a:r>
                        <a:rPr lang="en-US" baseline="0" dirty="0" smtClean="0"/>
                        <a:t>API </a:t>
                      </a:r>
                      <a:r>
                        <a:rPr lang="ru-RU" baseline="0" dirty="0" smtClean="0"/>
                        <a:t>для работы с файлами сохранили это же свойство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ru-RU" baseline="0" dirty="0" smtClean="0"/>
                        <a:t>они не отдают управление, пока не завершатся.</a:t>
                      </a:r>
                      <a:endParaRPr lang="ru-RU" dirty="0"/>
                    </a:p>
                  </a:txBody>
                  <a:tcPr/>
                </a:tc>
              </a:tr>
              <a:tr h="207593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buf</a:t>
                      </a:r>
                      <a:r>
                        <a:rPr lang="en-US" baseline="0" dirty="0" smtClean="0"/>
                        <a:t>[128 * 1024];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fd_src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source_file</a:t>
                      </a:r>
                      <a:r>
                        <a:rPr lang="en-US" baseline="0" dirty="0" smtClean="0"/>
                        <a:t>”, O_RDONLY);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fd_dst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destination_file</a:t>
                      </a:r>
                      <a:r>
                        <a:rPr lang="en-US" baseline="0" dirty="0" smtClean="0"/>
                        <a:t>”, O_RDWR | O_CREAT | O_TRUNC, S_IRUSR | S_IWUSR);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for (;;) {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r = read(</a:t>
                      </a:r>
                      <a:r>
                        <a:rPr lang="en-US" baseline="0" dirty="0" err="1" smtClean="0"/>
                        <a:t>fd_src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buf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sizeof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buf</a:t>
                      </a:r>
                      <a:r>
                        <a:rPr lang="en-US" baseline="0" dirty="0" smtClean="0"/>
                        <a:t>));</a:t>
                      </a:r>
                    </a:p>
                    <a:p>
                      <a:r>
                        <a:rPr lang="en-US" baseline="0" dirty="0" smtClean="0"/>
                        <a:t>    write(</a:t>
                      </a:r>
                      <a:r>
                        <a:rPr lang="en-US" baseline="0" dirty="0" err="1" smtClean="0"/>
                        <a:t>fd_dst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buf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sizeof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buf</a:t>
                      </a:r>
                      <a:r>
                        <a:rPr lang="en-US" baseline="0" dirty="0" smtClean="0"/>
                        <a:t>));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if (r &lt; </a:t>
                      </a:r>
                      <a:r>
                        <a:rPr lang="en-US" baseline="0" dirty="0" err="1" smtClean="0"/>
                        <a:t>sizeof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buf</a:t>
                      </a:r>
                      <a:r>
                        <a:rPr lang="en-US" baseline="0" dirty="0" smtClean="0"/>
                        <a:t>))</a:t>
                      </a:r>
                    </a:p>
                    <a:p>
                      <a:r>
                        <a:rPr lang="en-US" baseline="0" dirty="0" smtClean="0"/>
                        <a:t>        break;</a:t>
                      </a:r>
                    </a:p>
                    <a:p>
                      <a:r>
                        <a:rPr lang="en-US" baseline="0" dirty="0" smtClean="0"/>
                        <a:t>}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close(</a:t>
                      </a:r>
                      <a:r>
                        <a:rPr lang="en-US" baseline="0" dirty="0" err="1" smtClean="0"/>
                        <a:t>fd_dst</a:t>
                      </a:r>
                      <a:r>
                        <a:rPr lang="en-US" baseline="0" dirty="0" smtClean="0"/>
                        <a:t>);</a:t>
                      </a:r>
                    </a:p>
                    <a:p>
                      <a:r>
                        <a:rPr lang="en-US" baseline="0" dirty="0" smtClean="0"/>
                        <a:t>close(</a:t>
                      </a:r>
                      <a:r>
                        <a:rPr lang="en-US" baseline="0" dirty="0" err="1" smtClean="0"/>
                        <a:t>fd_src</a:t>
                      </a:r>
                      <a:r>
                        <a:rPr lang="en-US" baseline="0" dirty="0" smtClean="0"/>
                        <a:t>);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64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489216"/>
              </p:ext>
            </p:extLst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07593">
                <a:tc>
                  <a:txBody>
                    <a:bodyPr/>
                    <a:lstStyle/>
                    <a:p>
                      <a:r>
                        <a:rPr lang="ru-RU" dirty="0" smtClean="0"/>
                        <a:t>Синхронный ввод-вывод</a:t>
                      </a:r>
                      <a:endParaRPr lang="ru-RU" dirty="0"/>
                    </a:p>
                  </a:txBody>
                  <a:tcPr/>
                </a:tc>
              </a:tr>
              <a:tr h="207593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for (;;) {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r = read(</a:t>
                      </a:r>
                      <a:r>
                        <a:rPr lang="en-US" baseline="0" dirty="0" err="1" smtClean="0"/>
                        <a:t>fd_src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buf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sizeof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buf</a:t>
                      </a:r>
                      <a:r>
                        <a:rPr lang="en-US" baseline="0" dirty="0" smtClean="0"/>
                        <a:t>));</a:t>
                      </a:r>
                    </a:p>
                    <a:p>
                      <a:r>
                        <a:rPr lang="en-US" baseline="0" dirty="0" smtClean="0"/>
                        <a:t>    write(</a:t>
                      </a:r>
                      <a:r>
                        <a:rPr lang="en-US" baseline="0" dirty="0" err="1" smtClean="0"/>
                        <a:t>fd_dst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buf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sizeof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buf</a:t>
                      </a:r>
                      <a:r>
                        <a:rPr lang="en-US" baseline="0" dirty="0" smtClean="0"/>
                        <a:t>));</a:t>
                      </a:r>
                    </a:p>
                    <a:p>
                      <a:r>
                        <a:rPr lang="en-US" baseline="0" dirty="0" smtClean="0"/>
                        <a:t>}</a:t>
                      </a:r>
                    </a:p>
                  </a:txBody>
                  <a:tcPr/>
                </a:tc>
              </a:tr>
              <a:tr h="207593">
                <a:tc>
                  <a:txBody>
                    <a:bodyPr/>
                    <a:lstStyle/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39308"/>
              </p:ext>
            </p:extLst>
          </p:nvPr>
        </p:nvGraphicFramePr>
        <p:xfrm>
          <a:off x="568411" y="2133599"/>
          <a:ext cx="1136821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643"/>
                <a:gridCol w="2273643"/>
                <a:gridCol w="2273643"/>
                <a:gridCol w="2273643"/>
                <a:gridCol w="2273643"/>
              </a:tblGrid>
              <a:tr h="50800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err="1" smtClean="0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lang="en-US" sz="1000" baseline="0" dirty="0" smtClean="0">
                          <a:solidFill>
                            <a:srgbClr val="00B050"/>
                          </a:solidFill>
                        </a:rPr>
                        <a:t> r = read(</a:t>
                      </a:r>
                      <a:r>
                        <a:rPr lang="en-US" sz="1000" baseline="0" dirty="0" err="1" smtClean="0">
                          <a:solidFill>
                            <a:srgbClr val="00B050"/>
                          </a:solidFill>
                        </a:rPr>
                        <a:t>fd_src</a:t>
                      </a:r>
                      <a:r>
                        <a:rPr lang="en-US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sz="1000" baseline="0" dirty="0" err="1" smtClean="0">
                          <a:solidFill>
                            <a:srgbClr val="00B050"/>
                          </a:solidFill>
                        </a:rPr>
                        <a:t>buf</a:t>
                      </a:r>
                      <a:r>
                        <a:rPr lang="en-US" sz="1000" baseline="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sz="1000" baseline="0" dirty="0" err="1" smtClean="0">
                          <a:solidFill>
                            <a:srgbClr val="00B050"/>
                          </a:solidFill>
                        </a:rPr>
                        <a:t>sizeof</a:t>
                      </a:r>
                      <a:r>
                        <a:rPr lang="en-US" sz="1000" baseline="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sz="1000" baseline="0" dirty="0" err="1" smtClean="0">
                          <a:solidFill>
                            <a:srgbClr val="00B050"/>
                          </a:solidFill>
                        </a:rPr>
                        <a:t>buf</a:t>
                      </a:r>
                      <a:r>
                        <a:rPr lang="en-US" sz="1000" baseline="0" dirty="0" smtClean="0">
                          <a:solidFill>
                            <a:srgbClr val="00B050"/>
                          </a:solidFill>
                        </a:rPr>
                        <a:t>));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write(</a:t>
                      </a:r>
                      <a:r>
                        <a:rPr lang="en-US" sz="1000" baseline="0" dirty="0" err="1" smtClean="0"/>
                        <a:t>fd_dst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buf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sizeof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buf</a:t>
                      </a:r>
                      <a:r>
                        <a:rPr lang="en-US" sz="1000" baseline="0" dirty="0" smtClean="0"/>
                        <a:t>));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 = read(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fd_src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b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write(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fd_dst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 = read(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fd_src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write(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fd_dst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 = read(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fd_src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b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write(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fd_dst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buf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r>
                        <a:rPr lang="en-US" baseline="0" dirty="0" smtClean="0"/>
                        <a:t> disk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active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active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disk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active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idle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active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189470" y="3657599"/>
            <a:ext cx="10799806" cy="164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989276" y="3515086"/>
            <a:ext cx="79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время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559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918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57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56800"/>
              </p:ext>
            </p:extLst>
          </p:nvPr>
        </p:nvGraphicFramePr>
        <p:xfrm>
          <a:off x="0" y="365762"/>
          <a:ext cx="12192000" cy="2057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UNIX – </a:t>
                      </a:r>
                      <a:r>
                        <a:rPr lang="ru-RU" dirty="0" smtClean="0"/>
                        <a:t>многопользовательская</a:t>
                      </a:r>
                      <a:r>
                        <a:rPr lang="ru-RU" baseline="0" dirty="0" smtClean="0"/>
                        <a:t> ОС, поэтому требуется разделение доступа к файлам.</a:t>
                      </a:r>
                      <a:endParaRPr lang="ru-RU" dirty="0"/>
                    </a:p>
                  </a:txBody>
                  <a:tcPr/>
                </a:tc>
              </a:tr>
              <a:tr h="1123655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r>
                        <a:rPr lang="ru-RU" baseline="0" dirty="0" smtClean="0"/>
                        <a:t> безопасности: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имеется множество пользователей и групп, в которых пользователи состоят,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каждый файл принадлежит одному пользователю и одной группе,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файл указывает, какой доступ разрешён пользователю-владельцу, группе-владельцу и всем остальным.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60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66529"/>
              </p:ext>
            </p:extLst>
          </p:nvPr>
        </p:nvGraphicFramePr>
        <p:xfrm>
          <a:off x="0" y="365762"/>
          <a:ext cx="12192000" cy="46173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UNIX – </a:t>
                      </a:r>
                      <a:r>
                        <a:rPr lang="ru-RU" dirty="0" smtClean="0"/>
                        <a:t>многопользовательская</a:t>
                      </a:r>
                      <a:r>
                        <a:rPr lang="ru-RU" baseline="0" dirty="0" smtClean="0"/>
                        <a:t> ОС, поэтому требуется разделение доступа к файлам.</a:t>
                      </a:r>
                      <a:endParaRPr lang="ru-RU" dirty="0"/>
                    </a:p>
                  </a:txBody>
                  <a:tcPr/>
                </a:tc>
              </a:tr>
              <a:tr h="1123655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r>
                        <a:rPr lang="ru-RU" baseline="0" dirty="0" smtClean="0"/>
                        <a:t> безопасности: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имеется множество пользователей и групп, в которых пользователи состоят,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каждый файл принадлежит одному пользователю и одной группе,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файл указывает, какой доступ разрешён пользователю-владельцу, группе-владельцу и всем остальным.</a:t>
                      </a:r>
                      <a:endParaRPr lang="ru-RU" dirty="0"/>
                    </a:p>
                  </a:txBody>
                  <a:tcPr/>
                </a:tc>
              </a:tr>
              <a:tr h="2420179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2548710"/>
            <a:ext cx="5857875" cy="1019175"/>
          </a:xfrm>
          <a:prstGeom prst="rect">
            <a:avLst/>
          </a:prstGeom>
        </p:spPr>
      </p:pic>
      <p:sp>
        <p:nvSpPr>
          <p:cNvPr id="4" name="Up Arrow 3"/>
          <p:cNvSpPr/>
          <p:nvPr/>
        </p:nvSpPr>
        <p:spPr>
          <a:xfrm>
            <a:off x="354227" y="3567884"/>
            <a:ext cx="222422" cy="10747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Up Arrow 6"/>
          <p:cNvSpPr/>
          <p:nvPr/>
        </p:nvSpPr>
        <p:spPr>
          <a:xfrm>
            <a:off x="930876" y="3567884"/>
            <a:ext cx="222421" cy="7548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5438" y="4642669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permissions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76649" y="4322744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permissions</a:t>
            </a:r>
            <a:endParaRPr lang="ru-RU" dirty="0"/>
          </a:p>
        </p:txBody>
      </p:sp>
      <p:sp>
        <p:nvSpPr>
          <p:cNvPr id="10" name="Up Arrow 9"/>
          <p:cNvSpPr/>
          <p:nvPr/>
        </p:nvSpPr>
        <p:spPr>
          <a:xfrm>
            <a:off x="1467197" y="3566020"/>
            <a:ext cx="181233" cy="3450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153297" y="3932260"/>
            <a:ext cx="22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Permissions for others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26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88585"/>
              </p:ext>
            </p:extLst>
          </p:nvPr>
        </p:nvGraphicFramePr>
        <p:xfrm>
          <a:off x="0" y="342613"/>
          <a:ext cx="12192000" cy="2057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 smtClean="0"/>
                        <a:t>Имеются</a:t>
                      </a:r>
                      <a:r>
                        <a:rPr lang="ru-RU" baseline="0" dirty="0" smtClean="0"/>
                        <a:t> «права доступа», которые меняют то, как запускаются программы:</a:t>
                      </a: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55" y="1340594"/>
            <a:ext cx="65246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5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1437"/>
              </p:ext>
            </p:extLst>
          </p:nvPr>
        </p:nvGraphicFramePr>
        <p:xfrm>
          <a:off x="0" y="365762"/>
          <a:ext cx="12192000" cy="26971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 smtClean="0"/>
                        <a:t>Имеются</a:t>
                      </a:r>
                      <a:r>
                        <a:rPr lang="ru-RU" baseline="0" dirty="0" smtClean="0"/>
                        <a:t> «права доступа», которые меняют то, как запускаются программы:</a:t>
                      </a: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 smtClean="0"/>
                        <a:t>При</a:t>
                      </a:r>
                      <a:r>
                        <a:rPr lang="ru-RU" baseline="0" dirty="0" smtClean="0"/>
                        <a:t> запуске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файла с установленным флагом </a:t>
                      </a:r>
                      <a:r>
                        <a:rPr lang="en-US" baseline="0" dirty="0" smtClean="0"/>
                        <a:t>set-</a:t>
                      </a:r>
                      <a:r>
                        <a:rPr lang="en-US" baseline="0" dirty="0" err="1" smtClean="0"/>
                        <a:t>uid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(соотв., </a:t>
                      </a:r>
                      <a:r>
                        <a:rPr lang="en-US" baseline="0" dirty="0" smtClean="0"/>
                        <a:t>set-</a:t>
                      </a:r>
                      <a:r>
                        <a:rPr lang="en-US" baseline="0" dirty="0" err="1" smtClean="0"/>
                        <a:t>gid</a:t>
                      </a:r>
                      <a:r>
                        <a:rPr lang="ru-RU" baseline="0" dirty="0" smtClean="0"/>
                        <a:t>) он будет запущен от имени пользователя-владельца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(соотв., группы-владельца).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55" y="1340594"/>
            <a:ext cx="65246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90850"/>
              </p:ext>
            </p:extLst>
          </p:nvPr>
        </p:nvGraphicFramePr>
        <p:xfrm>
          <a:off x="0" y="365762"/>
          <a:ext cx="12192000" cy="18920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88808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488808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Права доступа к файлу и файловому дескриптору</a:t>
                      </a:r>
                      <a:r>
                        <a:rPr lang="ru-RU" baseline="0" dirty="0" smtClean="0"/>
                        <a:t> разделены:</a:t>
                      </a:r>
                      <a:endParaRPr lang="ru-RU" dirty="0"/>
                    </a:p>
                  </a:txBody>
                  <a:tcPr/>
                </a:tc>
              </a:tr>
              <a:tr h="4888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 = open(“/path/to/a/file”, O_RDWR, S_IRUSR);</a:t>
                      </a:r>
                    </a:p>
                    <a:p>
                      <a:r>
                        <a:rPr lang="en-US" dirty="0" smtClean="0"/>
                        <a:t>write(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, buffer, size);</a:t>
                      </a:r>
                    </a:p>
                    <a:p>
                      <a:r>
                        <a:rPr lang="en-US" dirty="0" smtClean="0"/>
                        <a:t>close(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);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4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20227"/>
              </p:ext>
            </p:extLst>
          </p:nvPr>
        </p:nvGraphicFramePr>
        <p:xfrm>
          <a:off x="0" y="365762"/>
          <a:ext cx="12192000" cy="33550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88808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488808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Права доступа к файлу и файловому дескриптору</a:t>
                      </a:r>
                      <a:r>
                        <a:rPr lang="ru-RU" baseline="0" dirty="0" smtClean="0"/>
                        <a:t> разделены:</a:t>
                      </a:r>
                      <a:endParaRPr lang="ru-RU" dirty="0"/>
                    </a:p>
                  </a:txBody>
                  <a:tcPr/>
                </a:tc>
              </a:tr>
              <a:tr h="4888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 = open(“/path/to/a/file”, O_RDWR, S_IRUSR);</a:t>
                      </a:r>
                    </a:p>
                    <a:p>
                      <a:r>
                        <a:rPr lang="en-US" dirty="0" smtClean="0"/>
                        <a:t>write(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, buffer, size);</a:t>
                      </a:r>
                    </a:p>
                    <a:p>
                      <a:r>
                        <a:rPr lang="en-US" dirty="0" smtClean="0"/>
                        <a:t>close(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);</a:t>
                      </a:r>
                      <a:endParaRPr lang="ru-RU" dirty="0"/>
                    </a:p>
                  </a:txBody>
                  <a:tcPr/>
                </a:tc>
              </a:tr>
              <a:tr h="488808">
                <a:tc>
                  <a:txBody>
                    <a:bodyPr/>
                    <a:lstStyle/>
                    <a:p>
                      <a:r>
                        <a:rPr lang="ru-RU" dirty="0" smtClean="0"/>
                        <a:t>Где применяется: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Простая</a:t>
                      </a:r>
                      <a:r>
                        <a:rPr lang="ru-RU" baseline="0" dirty="0" smtClean="0"/>
                        <a:t> привилегированная программа проверяет права доступа и передаёт файловый дескриптор (сложной) непривилигерованной программе.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Помогает в реализации </a:t>
                      </a:r>
                      <a:r>
                        <a:rPr lang="en-US" dirty="0" err="1" smtClean="0"/>
                        <a:t>binfmt</a:t>
                      </a:r>
                      <a:r>
                        <a:rPr lang="en-US" dirty="0" smtClean="0"/>
                        <a:t>-</a:t>
                      </a:r>
                      <a:r>
                        <a:rPr lang="ru-RU" dirty="0" smtClean="0"/>
                        <a:t>обработчиков для файлов с правами доступа </a:t>
                      </a:r>
                      <a:r>
                        <a:rPr lang="en-US" dirty="0" smtClean="0"/>
                        <a:t>--x--x--x:</a:t>
                      </a:r>
                      <a:br>
                        <a:rPr lang="en-US" dirty="0" smtClean="0"/>
                      </a:br>
                      <a:r>
                        <a:rPr lang="en-US" dirty="0" smtClean="0">
                          <a:hlinkClick r:id="rId3"/>
                        </a:rPr>
                        <a:t>https://www.kernel.org/doc/Documentation/binfmt_misc.txt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0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5006"/>
              </p:ext>
            </p:extLst>
          </p:nvPr>
        </p:nvGraphicFramePr>
        <p:xfrm>
          <a:off x="0" y="365762"/>
          <a:ext cx="12192000" cy="24458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 smtClean="0"/>
                        <a:t>POSIX filesystem API</a:t>
                      </a:r>
                      <a:endParaRPr lang="ru-RU" dirty="0"/>
                    </a:p>
                  </a:txBody>
                  <a:tcPr/>
                </a:tc>
              </a:tr>
              <a:tr h="434175">
                <a:tc>
                  <a:txBody>
                    <a:bodyPr/>
                    <a:lstStyle/>
                    <a:p>
                      <a:r>
                        <a:rPr lang="ru-RU" dirty="0" smtClean="0"/>
                        <a:t>Есть более гибкое </a:t>
                      </a:r>
                      <a:r>
                        <a:rPr lang="en-US" dirty="0" smtClean="0"/>
                        <a:t>API </a:t>
                      </a:r>
                      <a:r>
                        <a:rPr lang="ru-RU" dirty="0" smtClean="0"/>
                        <a:t>для управления доступом: </a:t>
                      </a:r>
                      <a:r>
                        <a:rPr lang="en-US" dirty="0" smtClean="0"/>
                        <a:t>ACLs (Access Control Lists):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к файлу привязывается список пользователей и действий, разрешённых тем пользователям;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можно наследовать права доступа от родительского каталога.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См. </a:t>
                      </a:r>
                      <a:r>
                        <a:rPr lang="en-US" baseline="0" dirty="0" smtClean="0">
                          <a:hlinkClick r:id="rId3"/>
                        </a:rPr>
                        <a:t>https://access.redhat.com/documentation/en-US/Red_Hat_Storage/2.0/html/Administration_Guide/ch09s05.html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>
                          <a:hlinkClick r:id="rId4"/>
                        </a:rPr>
                        <a:t>https://linux.die.net/man/5/nfs4_acl</a:t>
                      </a:r>
                      <a:r>
                        <a:rPr lang="en-US" dirty="0" smtClean="0"/>
                        <a:t> 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80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1867</Words>
  <Application>Microsoft Office PowerPoint</Application>
  <PresentationFormat>Widescreen</PresentationFormat>
  <Paragraphs>441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43</cp:revision>
  <dcterms:created xsi:type="dcterms:W3CDTF">2016-09-20T13:25:15Z</dcterms:created>
  <dcterms:modified xsi:type="dcterms:W3CDTF">2016-09-28T09:28:54Z</dcterms:modified>
</cp:coreProperties>
</file>