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80" r:id="rId3"/>
    <p:sldId id="340" r:id="rId4"/>
    <p:sldId id="359" r:id="rId5"/>
    <p:sldId id="355" r:id="rId6"/>
    <p:sldId id="341" r:id="rId7"/>
    <p:sldId id="361" r:id="rId8"/>
    <p:sldId id="362" r:id="rId9"/>
    <p:sldId id="363" r:id="rId10"/>
    <p:sldId id="368" r:id="rId11"/>
    <p:sldId id="365" r:id="rId12"/>
    <p:sldId id="360" r:id="rId13"/>
    <p:sldId id="366" r:id="rId14"/>
    <p:sldId id="3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5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1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5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nstopford.com/2015/02/14/log-structured-merge-tre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30000" dirty="0" smtClean="0"/>
                        <a:t>link</a:t>
                      </a:r>
                      <a:r>
                        <a:rPr lang="en-US" sz="2400" dirty="0" smtClean="0"/>
                        <a:t>-</a:t>
                      </a:r>
                      <a:r>
                        <a:rPr lang="ru-RU" sz="2400" dirty="0" smtClean="0"/>
                        <a:t>деревья</a:t>
                      </a:r>
                      <a:r>
                        <a:rPr lang="en-US" sz="2400" dirty="0" smtClean="0"/>
                        <a:t> (Lehman, Yao)</a:t>
                      </a:r>
                      <a:r>
                        <a:rPr lang="en-US" sz="2400" baseline="30000" dirty="0" smtClean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расщеплении узла не обязательно модифицировать родителя</a:t>
                      </a:r>
                      <a:r>
                        <a:rPr lang="ru-RU" baseline="0" dirty="0" smtClean="0"/>
                        <a:t> – хватит проставить ссылку на правого соседа,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>
                          <a:hlinkClick r:id="rId3"/>
                        </a:rPr>
                        <a:t>https://www.csd.uoc.gr/~hy460/pdf/p650-lehman.pdf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99674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LSM-</a:t>
                      </a:r>
                      <a:r>
                        <a:rPr lang="ru-RU" dirty="0" smtClean="0"/>
                        <a:t>дерево – это иерархия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B-</a:t>
                      </a:r>
                      <a:r>
                        <a:rPr lang="ru-RU" baseline="0" dirty="0" smtClean="0"/>
                        <a:t>деревьев.</a:t>
                      </a:r>
                    </a:p>
                    <a:p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Дерево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возможно, несколько первых</a:t>
                      </a:r>
                      <a:r>
                        <a:rPr lang="en-US" baseline="0" dirty="0" smtClean="0"/>
                        <a:t>) </a:t>
                      </a:r>
                      <a:r>
                        <a:rPr lang="ru-RU" baseline="0" dirty="0" smtClean="0"/>
                        <a:t>располагается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</a:t>
                      </a:r>
                      <a:r>
                        <a:rPr lang="en-US" baseline="0" dirty="0" smtClean="0"/>
                        <a:t> RAM, </a:t>
                      </a:r>
                      <a:r>
                        <a:rPr lang="ru-RU" baseline="0" dirty="0" smtClean="0"/>
                        <a:t>гарантируя быструю вставку.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При переполнении дерева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оно сливается с деревом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i+1</a:t>
                      </a:r>
                      <a:r>
                        <a:rPr lang="ru-RU" baseline="0" dirty="0" smtClean="0"/>
                        <a:t>;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полученное дерево объявляется новым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i+1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Поиск элемента делается по очереди в деревьях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 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Удаление элемента реализуется как вставка элемента,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помеченного флагом «удалённый». Фактическое удаление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произойдёт при слиянии деревьев.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Преимущества</a:t>
                      </a:r>
                      <a:r>
                        <a:rPr lang="ru-RU" baseline="0" dirty="0" smtClean="0"/>
                        <a:t> такого подхода: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Деревья в </a:t>
                      </a:r>
                      <a:r>
                        <a:rPr lang="en-US" baseline="0" dirty="0" smtClean="0"/>
                        <a:t>RAM </a:t>
                      </a:r>
                      <a:r>
                        <a:rPr lang="ru-RU" baseline="0" dirty="0" smtClean="0"/>
                        <a:t>гарантируют очень быстрые вставки и удаления,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Процедура слияния деревьев генерирует последовательное </a:t>
                      </a:r>
                      <a:r>
                        <a:rPr lang="en-US" baseline="0" dirty="0" smtClean="0"/>
                        <a:t>IO.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Факт: оптимальная производительность вставок в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дерево (наименьшие накладные расходы на слияния)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достигается, если число элементов в деревьях </a:t>
                      </a:r>
                      <a:r>
                        <a:rPr lang="en-US" baseline="0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 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… </a:t>
                      </a:r>
                      <a:r>
                        <a:rPr lang="ru-RU" baseline="0" dirty="0" smtClean="0"/>
                        <a:t>образует геометрическую прогрессию.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778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Написать </a:t>
                      </a:r>
                      <a:r>
                        <a:rPr lang="en-US" dirty="0" smtClean="0"/>
                        <a:t>B-</a:t>
                      </a:r>
                      <a:r>
                        <a:rPr lang="ru-RU" dirty="0" smtClean="0"/>
                        <a:t>дерево,</a:t>
                      </a:r>
                      <a:r>
                        <a:rPr lang="ru-RU" baseline="0" dirty="0" smtClean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Написать функцию для слияния двух </a:t>
                      </a:r>
                      <a:r>
                        <a:rPr lang="en-US" baseline="0" dirty="0" smtClean="0"/>
                        <a:t>B-</a:t>
                      </a:r>
                      <a:r>
                        <a:rPr lang="ru-RU" baseline="0" dirty="0" smtClean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Померять скорость вставки элементов со случайными ключами.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Написать программу, которая обходит домашний каталог, режет файлы на куски по </a:t>
                      </a:r>
                      <a:r>
                        <a:rPr lang="en-US" baseline="0" dirty="0" smtClean="0"/>
                        <a:t>1Kb, </a:t>
                      </a:r>
                      <a:r>
                        <a:rPr lang="ru-RU" baseline="0" dirty="0" smtClean="0"/>
                        <a:t>и от этих кусков считает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CRC32 (</a:t>
                      </a:r>
                      <a:r>
                        <a:rPr lang="ru-RU" baseline="0" dirty="0" smtClean="0"/>
                        <a:t>можно взять в </a:t>
                      </a:r>
                      <a:r>
                        <a:rPr lang="en-US" baseline="0" dirty="0" err="1" smtClean="0"/>
                        <a:t>zlib</a:t>
                      </a:r>
                      <a:r>
                        <a:rPr lang="en-US" baseline="0" dirty="0" smtClean="0"/>
                        <a:t>),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Fletcher32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Adler32,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MD5 (</a:t>
                      </a:r>
                      <a:r>
                        <a:rPr lang="ru-RU" baseline="0" dirty="0" smtClean="0"/>
                        <a:t>см. документацию на </a:t>
                      </a:r>
                      <a:r>
                        <a:rPr lang="en-US" baseline="0" dirty="0" err="1" smtClean="0"/>
                        <a:t>openssl</a:t>
                      </a:r>
                      <a:r>
                        <a:rPr lang="en-US" baseline="0" dirty="0" smtClean="0"/>
                        <a:t>),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SHA-256.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Построить</a:t>
                      </a:r>
                      <a:r>
                        <a:rPr lang="ru-RU" baseline="0" dirty="0" smtClean="0"/>
                        <a:t> гистограмму распределения полученных значений контрольных сумм и хешей.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3780"/>
                  </p:ext>
                </p:extLst>
              </p:nvPr>
            </p:nvGraphicFramePr>
            <p:xfrm>
              <a:off x="0" y="365760"/>
              <a:ext cx="12192000" cy="3017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Рассмотрим сообщение как последовательность</a:t>
                          </a:r>
                          <a:r>
                            <a:rPr lang="ru-RU" baseline="0" dirty="0" smtClean="0"/>
                            <a:t> битов (элеметов </a:t>
                          </a:r>
                          <a:r>
                            <a:rPr lang="en-US" baseline="0" dirty="0" smtClean="0"/>
                            <a:t>GF(2)</a:t>
                          </a:r>
                          <a:r>
                            <a:rPr lang="ru-RU" baseline="0" dirty="0" smtClean="0"/>
                            <a:t>)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 сопоставим ему многочлен из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Возьмём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степени </a:t>
                          </a:r>
                          <a:r>
                            <a:rPr lang="en-US" dirty="0" smtClean="0"/>
                            <a:t>m, </a:t>
                          </a:r>
                          <a:r>
                            <a:rPr lang="ru-RU" dirty="0" smtClean="0"/>
                            <a:t>посчитаем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r(X) – </a:t>
                          </a:r>
                          <a:r>
                            <a:rPr lang="ru-RU" baseline="0" dirty="0" smtClean="0"/>
                            <a:t>остаток от деления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ru-RU" dirty="0" smtClean="0"/>
                            <a:t>Теперь построим многочлен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В чём отличие от построения кода Рида-Соломона?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3780"/>
                  </p:ext>
                </p:extLst>
              </p:nvPr>
            </p:nvGraphicFramePr>
            <p:xfrm>
              <a:off x="0" y="365760"/>
              <a:ext cx="12192000" cy="3017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9762" r="-100" b="-38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459114"/>
                  </p:ext>
                </p:extLst>
              </p:nvPr>
            </p:nvGraphicFramePr>
            <p:xfrm>
              <a:off x="0" y="365760"/>
              <a:ext cx="12192000" cy="466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Рассмотрим сообщение как последовательность</a:t>
                          </a:r>
                          <a:r>
                            <a:rPr lang="ru-RU" baseline="0" dirty="0" smtClean="0"/>
                            <a:t> битов (элеметов </a:t>
                          </a:r>
                          <a:r>
                            <a:rPr lang="en-US" baseline="0" dirty="0" smtClean="0"/>
                            <a:t>GF(2)</a:t>
                          </a:r>
                          <a:r>
                            <a:rPr lang="ru-RU" baseline="0" dirty="0" smtClean="0"/>
                            <a:t>)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 сопоставим ему многочлен из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Возьмём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степени </a:t>
                          </a:r>
                          <a:r>
                            <a:rPr lang="en-US" dirty="0" smtClean="0"/>
                            <a:t>m, </a:t>
                          </a:r>
                          <a:r>
                            <a:rPr lang="ru-RU" dirty="0" smtClean="0"/>
                            <a:t>посчитаем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r(X) – </a:t>
                          </a:r>
                          <a:r>
                            <a:rPr lang="ru-RU" baseline="0" dirty="0" smtClean="0"/>
                            <a:t>остаток от деления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ru-RU" dirty="0" smtClean="0"/>
                            <a:t>Теперь построим многочлен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В чём отличие от построения кода Рида-Соломона?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dirty="0" smtClean="0"/>
                            <a:t>Другая цель:</a:t>
                          </a:r>
                          <a:r>
                            <a:rPr lang="ru-RU" baseline="0" dirty="0" smtClean="0"/>
                            <a:t> проверить, что сообщение при передаче не было изменено,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aseline="0" dirty="0" smtClean="0"/>
                            <a:t>Более простые коэффициенты (</a:t>
                          </a:r>
                          <a:r>
                            <a:rPr lang="en-US" baseline="0" dirty="0" smtClean="0"/>
                            <a:t>GF(2) </a:t>
                          </a:r>
                          <a:r>
                            <a:rPr lang="ru-RU" baseline="0" dirty="0" smtClean="0"/>
                            <a:t>вместо </a:t>
                          </a:r>
                          <a:r>
                            <a:rPr lang="en-US" baseline="0" dirty="0" smtClean="0"/>
                            <a:t>GF(256)</a:t>
                          </a:r>
                          <a:r>
                            <a:rPr lang="ru-RU" baseline="0" dirty="0" smtClean="0"/>
                            <a:t>)</a:t>
                          </a:r>
                          <a:r>
                            <a:rPr lang="en-US" baseline="0" dirty="0" smtClean="0"/>
                            <a:t>, </a:t>
                          </a:r>
                          <a:r>
                            <a:rPr lang="ru-RU" baseline="0" dirty="0" smtClean="0"/>
                            <a:t>что упрощает аппаратную реализацию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ru-RU" baseline="0" dirty="0" smtClean="0"/>
                            <a:t>из арифметических операций остаётся только </a:t>
                          </a:r>
                          <a:r>
                            <a:rPr lang="en-US" baseline="0" dirty="0" smtClean="0"/>
                            <a:t>XOR)</a:t>
                          </a:r>
                          <a:r>
                            <a:rPr lang="ru-RU" baseline="0" dirty="0" smtClean="0"/>
                            <a:t>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ru-RU" baseline="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aseline="0" dirty="0" smtClean="0"/>
                            <a:t>Многочлен </a:t>
                          </a:r>
                          <a:r>
                            <a:rPr lang="en-US" baseline="0" dirty="0" smtClean="0"/>
                            <a:t>C(X) </a:t>
                          </a:r>
                          <a:r>
                            <a:rPr lang="ru-RU" baseline="0" dirty="0" smtClean="0"/>
                            <a:t>подбирается так, чтобы обеспечить обнаружение определённых типов ошибок.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459114"/>
                  </p:ext>
                </p:extLst>
              </p:nvPr>
            </p:nvGraphicFramePr>
            <p:xfrm>
              <a:off x="0" y="365760"/>
              <a:ext cx="12192000" cy="466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2062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2029" r="-100" b="-23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16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09323"/>
              </p:ext>
            </p:extLst>
          </p:nvPr>
        </p:nvGraphicFramePr>
        <p:xfrm>
          <a:off x="0" y="365760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54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Ошибки,</a:t>
                      </a:r>
                      <a:r>
                        <a:rPr lang="ru-RU" sz="2400" baseline="0" dirty="0" smtClean="0"/>
                        <a:t> которые находит </a:t>
                      </a:r>
                      <a:r>
                        <a:rPr lang="en-US" sz="2400" baseline="0" dirty="0" smtClean="0"/>
                        <a:t>CRC (</a:t>
                      </a:r>
                      <a:r>
                        <a:rPr lang="ru-RU" sz="2400" baseline="0" dirty="0" smtClean="0"/>
                        <a:t>упражнения</a:t>
                      </a:r>
                      <a:r>
                        <a:rPr lang="en-US" sz="2400" baseline="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17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</a:t>
                      </a:r>
                      <a:r>
                        <a:rPr lang="en-US" dirty="0" smtClean="0"/>
                        <a:t>C(X) </a:t>
                      </a:r>
                      <a:r>
                        <a:rPr lang="ru-RU" dirty="0" smtClean="0"/>
                        <a:t>имеет два и более ненулевых коэффициентов, то он определяет</a:t>
                      </a:r>
                      <a:r>
                        <a:rPr lang="ru-RU" baseline="0" dirty="0" smtClean="0"/>
                        <a:t> изменение любого одного бита.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Если в разложении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на неприводимые множители есть многочлен степени </a:t>
                      </a:r>
                      <a:r>
                        <a:rPr lang="en-US" baseline="0" dirty="0" smtClean="0"/>
                        <a:t>m,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определяет изменение любых двух бит, расположенных на расстоянии, меньшем </a:t>
                      </a:r>
                      <a:r>
                        <a:rPr lang="en-US" baseline="0" dirty="0" smtClean="0"/>
                        <a:t>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Если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делится на </a:t>
                      </a:r>
                      <a:r>
                        <a:rPr lang="en-US" baseline="0" dirty="0" smtClean="0"/>
                        <a:t>X+1, </a:t>
                      </a:r>
                      <a:r>
                        <a:rPr lang="ru-RU" baseline="0" dirty="0" smtClean="0"/>
                        <a:t>то он определяет любую ошибку, меняющую нечётное число бит.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36272"/>
              </p:ext>
            </p:extLst>
          </p:nvPr>
        </p:nvGraphicFramePr>
        <p:xfrm>
          <a:off x="-1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19850"/>
                <a:gridCol w="4808150"/>
                <a:gridCol w="4064000"/>
              </a:tblGrid>
              <a:tr h="26777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Примеры </a:t>
                      </a:r>
                      <a:r>
                        <a:rPr lang="en-US" sz="2400" dirty="0" smtClean="0"/>
                        <a:t>CRC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применяется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Порождающий</a:t>
                      </a:r>
                      <a:r>
                        <a:rPr lang="ru-RU" baseline="0" dirty="0" smtClean="0"/>
                        <a:t> многочлен</a:t>
                      </a:r>
                      <a:r>
                        <a:rPr lang="en-US" baseline="30000" dirty="0" smtClean="0"/>
                        <a:t>*</a:t>
                      </a:r>
                      <a:endParaRPr lang="ru-RU" baseline="30000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CRC-16-CCITT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0x1021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0x8005</a:t>
                      </a:r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Ethernet,</a:t>
                      </a:r>
                      <a:r>
                        <a:rPr lang="en-US" baseline="0" dirty="0" smtClean="0"/>
                        <a:t> SATA, MPEG-2, 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, bzip2, 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0x04C11DB7</a:t>
                      </a:r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CRC-32C (Castagnoli)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iSCSI, SCTP, SSE4.2, </a:t>
                      </a:r>
                      <a:r>
                        <a:rPr lang="en-US" dirty="0" err="1" smtClean="0"/>
                        <a:t>btrfs</a:t>
                      </a:r>
                      <a:r>
                        <a:rPr lang="en-US" dirty="0" smtClean="0"/>
                        <a:t>, ext4, </a:t>
                      </a:r>
                      <a:r>
                        <a:rPr lang="en-US" dirty="0" err="1" smtClean="0"/>
                        <a:t>Ceph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0x1EDC6F41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4238"/>
            <a:ext cx="859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Отдельные биты числа рассматриваются как коэффициенты порождающего многочлена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4019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Криптографические хеши</a:t>
                      </a:r>
                      <a:endParaRPr lang="ru-RU" sz="2400" dirty="0"/>
                    </a:p>
                  </a:txBody>
                  <a:tcPr/>
                </a:tc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 smtClean="0"/>
                        <a:t>CRC </a:t>
                      </a:r>
                      <a:r>
                        <a:rPr lang="ru-RU" dirty="0" smtClean="0"/>
                        <a:t>очень просты в вычислении</a:t>
                      </a:r>
                      <a:r>
                        <a:rPr lang="ru-RU" baseline="0" dirty="0" smtClean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надёжной проверки того, что блок данных не был повреждён или изменён, применяются криптографические хеши: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MD4, MD5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SHA1, SHA-256, SHA-384, SHA-512.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На них полагаются, поскольку сейчас не известно алгоритмов поиска коллизий этих хешей, кроме перебора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MD4, MD5 </a:t>
                      </a:r>
                      <a:r>
                        <a:rPr lang="ru-RU" baseline="0" dirty="0" smtClean="0"/>
                        <a:t>и</a:t>
                      </a:r>
                      <a:r>
                        <a:rPr lang="en-US" baseline="0" dirty="0" smtClean="0"/>
                        <a:t> SHA1 – </a:t>
                      </a:r>
                      <a:r>
                        <a:rPr lang="ru-RU" baseline="0" dirty="0" smtClean="0"/>
                        <a:t>большого числа вариантов,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SHA-256 </a:t>
                      </a:r>
                      <a:r>
                        <a:rPr lang="ru-RU" baseline="0" dirty="0" smtClean="0"/>
                        <a:t>и старше – полного перебора.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60285"/>
              </p:ext>
            </p:extLst>
          </p:nvPr>
        </p:nvGraphicFramePr>
        <p:xfrm>
          <a:off x="-1" y="365764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  <a:gridCol w="4064000"/>
              </a:tblGrid>
              <a:tr h="157406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Примерная скорость</a:t>
                      </a:r>
                      <a:r>
                        <a:rPr lang="ru-RU" sz="2400" baseline="0" dirty="0" smtClean="0"/>
                        <a:t> вычисления хешей и </a:t>
                      </a:r>
                      <a:r>
                        <a:rPr lang="en-US" sz="2400" baseline="0" dirty="0" smtClean="0"/>
                        <a:t>CRC</a:t>
                      </a:r>
                      <a:r>
                        <a:rPr lang="en-US" sz="2400" baseline="30000" dirty="0" smtClean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Cycles/byte</a:t>
                      </a:r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CRC32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 smtClean="0"/>
                        <a:t>Adler32</a:t>
                      </a:r>
                      <a:r>
                        <a:rPr lang="en-US" baseline="30000" dirty="0" smtClean="0"/>
                        <a:t>**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6.8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11.4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17.7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4757" y="5784902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Измерено на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Core 2 1.83GHz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757" y="6123456"/>
            <a:ext cx="3711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Не является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CRC;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используется в </a:t>
            </a:r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</a:rPr>
              <a:t>zlib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11509"/>
            <a:ext cx="1192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SSE4.2</a:t>
            </a:r>
            <a:r>
              <a:rPr lang="ru-RU" dirty="0" smtClean="0"/>
              <a:t> содержит инструкции для вычисления </a:t>
            </a:r>
            <a:r>
              <a:rPr lang="en-US" dirty="0" smtClean="0"/>
              <a:t>SHA. </a:t>
            </a:r>
            <a:r>
              <a:rPr lang="ru-RU" dirty="0" smtClean="0"/>
              <a:t>Одно ядро </a:t>
            </a:r>
            <a:r>
              <a:rPr lang="en-US" dirty="0" smtClean="0"/>
              <a:t>Haswell 2.2GHz</a:t>
            </a:r>
            <a:r>
              <a:rPr lang="ru-RU" dirty="0" smtClean="0"/>
              <a:t> считает </a:t>
            </a:r>
            <a:r>
              <a:rPr lang="en-US" dirty="0" smtClean="0"/>
              <a:t>SHA-512 </a:t>
            </a:r>
            <a:r>
              <a:rPr lang="ru-RU" dirty="0" smtClean="0"/>
              <a:t>со скоростью </a:t>
            </a:r>
            <a:r>
              <a:rPr lang="en-US" dirty="0" smtClean="0"/>
              <a:t>300MB/sec.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Оно же научилось быстрее считать </a:t>
            </a:r>
            <a:r>
              <a:rPr lang="en-US" dirty="0" smtClean="0"/>
              <a:t>CRC32: </a:t>
            </a:r>
            <a:r>
              <a:rPr lang="ru-RU" dirty="0" smtClean="0"/>
              <a:t>примерно </a:t>
            </a:r>
            <a:r>
              <a:rPr lang="en-US" dirty="0" smtClean="0"/>
              <a:t>2.5GB/sec.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84112"/>
              </p:ext>
            </p:extLst>
          </p:nvPr>
        </p:nvGraphicFramePr>
        <p:xfrm>
          <a:off x="0" y="365762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</a:t>
                      </a:r>
                      <a:r>
                        <a:rPr lang="ru-RU" sz="2400" dirty="0" smtClean="0"/>
                        <a:t>деревья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узлах хранятся массивы пар (ключ, ссылка),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Массивы имеют ограниченную длину:</a:t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k </a:t>
            </a:r>
            <a:r>
              <a:rPr lang="ru-RU" dirty="0" smtClean="0"/>
              <a:t>до </a:t>
            </a:r>
            <a:r>
              <a:rPr lang="en-US" dirty="0" smtClean="0"/>
              <a:t>2k </a:t>
            </a:r>
            <a:r>
              <a:rPr lang="ru-RU" dirty="0" smtClean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Указатели на страницы данных хранятся в листьях,</a:t>
            </a:r>
            <a:br>
              <a:rPr lang="ru-RU" dirty="0" smtClean="0"/>
            </a:br>
            <a:r>
              <a:rPr lang="ru-RU" dirty="0" smtClean="0"/>
              <a:t>во внутренних узлах – ссылки на страницы</a:t>
            </a:r>
            <a:br>
              <a:rPr lang="ru-RU" dirty="0" smtClean="0"/>
            </a:br>
            <a:r>
              <a:rPr lang="ru-RU" dirty="0" smtClean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ссылается на поддерево, все ключи</a:t>
            </a:r>
            <a:br>
              <a:rPr lang="ru-RU" dirty="0" smtClean="0"/>
            </a:br>
            <a:r>
              <a:rPr lang="ru-RU" dirty="0" smtClean="0"/>
              <a:t>которого</a:t>
            </a:r>
            <a:r>
              <a:rPr lang="ru-RU" dirty="0"/>
              <a:t> </a:t>
            </a:r>
            <a:r>
              <a:rPr lang="ru-RU" dirty="0" smtClean="0"/>
              <a:t>находятся в диапазоне </a:t>
            </a:r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smtClean="0"/>
              <a:t>, k</a:t>
            </a:r>
            <a:r>
              <a:rPr lang="en-US" baseline="-25000" dirty="0" smtClean="0"/>
              <a:t>i+1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при вставке происходит переполнение узла,</a:t>
            </a:r>
            <a:br>
              <a:rPr lang="ru-RU" dirty="0" smtClean="0"/>
            </a:br>
            <a:r>
              <a:rPr lang="ru-RU" dirty="0" smtClean="0"/>
              <a:t>то он разделяется на два узла длины </a:t>
            </a:r>
            <a:r>
              <a:rPr lang="en-US" dirty="0" smtClean="0"/>
              <a:t>k, </a:t>
            </a:r>
            <a:r>
              <a:rPr lang="ru-RU" dirty="0" smtClean="0"/>
              <a:t>а средний</a:t>
            </a:r>
            <a:br>
              <a:rPr lang="ru-RU" dirty="0" smtClean="0"/>
            </a:br>
            <a:r>
              <a:rPr lang="ru-RU" dirty="0" smtClean="0"/>
              <a:t>элемент перемещается в родительский узел.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87561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</a:t>
                      </a:r>
                      <a:r>
                        <a:rPr lang="ru-RU" sz="2400" dirty="0" smtClean="0"/>
                        <a:t>деревья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Вставки</a:t>
                      </a:r>
                      <a:r>
                        <a:rPr lang="ru-RU" baseline="0" dirty="0" smtClean="0"/>
                        <a:t> и удаления создают случайное </a:t>
                      </a:r>
                      <a:r>
                        <a:rPr lang="en-US" baseline="0" dirty="0" smtClean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многопоточной среде надо брать блокировки сразу на весь путь до листа.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/>
                <a:gridCol w="652162"/>
                <a:gridCol w="326081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узлах хранятся массивы пар (ключ, ссылка),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Массивы имеют ограниченную длину:</a:t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k </a:t>
            </a:r>
            <a:r>
              <a:rPr lang="ru-RU" dirty="0" smtClean="0"/>
              <a:t>до </a:t>
            </a:r>
            <a:r>
              <a:rPr lang="en-US" dirty="0" smtClean="0"/>
              <a:t>2k </a:t>
            </a:r>
            <a:r>
              <a:rPr lang="ru-RU" dirty="0" smtClean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Указатели на страницы данных хранятся в листьях,</a:t>
            </a:r>
            <a:br>
              <a:rPr lang="ru-RU" dirty="0" smtClean="0"/>
            </a:br>
            <a:r>
              <a:rPr lang="ru-RU" dirty="0" smtClean="0"/>
              <a:t>во внутренних узлах – ссылки на страницы</a:t>
            </a:r>
            <a:br>
              <a:rPr lang="ru-RU" dirty="0" smtClean="0"/>
            </a:br>
            <a:r>
              <a:rPr lang="ru-RU" dirty="0" smtClean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ссылается на поддерево, все ключи</a:t>
            </a:r>
            <a:br>
              <a:rPr lang="ru-RU" dirty="0" smtClean="0"/>
            </a:br>
            <a:r>
              <a:rPr lang="ru-RU" dirty="0" smtClean="0"/>
              <a:t>которого</a:t>
            </a:r>
            <a:r>
              <a:rPr lang="ru-RU" dirty="0"/>
              <a:t> </a:t>
            </a:r>
            <a:r>
              <a:rPr lang="ru-RU" dirty="0" smtClean="0"/>
              <a:t>находятся в диапазоне </a:t>
            </a:r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smtClean="0"/>
              <a:t>, k</a:t>
            </a:r>
            <a:r>
              <a:rPr lang="en-US" baseline="-25000" dirty="0" smtClean="0"/>
              <a:t>i+1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при вставке происходит переполнение узла,</a:t>
            </a:r>
            <a:br>
              <a:rPr lang="ru-RU" dirty="0" smtClean="0"/>
            </a:br>
            <a:r>
              <a:rPr lang="ru-RU" dirty="0" smtClean="0"/>
              <a:t>то он разделяется на два узла длины </a:t>
            </a:r>
            <a:r>
              <a:rPr lang="en-US" dirty="0" smtClean="0"/>
              <a:t>k, </a:t>
            </a:r>
            <a:r>
              <a:rPr lang="ru-RU" dirty="0" smtClean="0"/>
              <a:t>а средний</a:t>
            </a:r>
            <a:br>
              <a:rPr lang="ru-RU" dirty="0" smtClean="0"/>
            </a:br>
            <a:r>
              <a:rPr lang="ru-RU" dirty="0" smtClean="0"/>
              <a:t>элемент перемещается в родительский узел.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7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661</Words>
  <Application>Microsoft Office PowerPoint</Application>
  <PresentationFormat>Widescreen</PresentationFormat>
  <Paragraphs>251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149</cp:revision>
  <dcterms:created xsi:type="dcterms:W3CDTF">2016-09-20T13:25:15Z</dcterms:created>
  <dcterms:modified xsi:type="dcterms:W3CDTF">2016-11-02T09:42:07Z</dcterms:modified>
</cp:coreProperties>
</file>