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280" r:id="rId3"/>
    <p:sldId id="316" r:id="rId4"/>
    <p:sldId id="323" r:id="rId5"/>
    <p:sldId id="317" r:id="rId6"/>
    <p:sldId id="318" r:id="rId7"/>
    <p:sldId id="319" r:id="rId8"/>
    <p:sldId id="320" r:id="rId9"/>
    <p:sldId id="321" r:id="rId10"/>
    <p:sldId id="322" r:id="rId11"/>
    <p:sldId id="324" r:id="rId12"/>
    <p:sldId id="32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2" autoAdjust="0"/>
    <p:restoredTop sz="94712"/>
  </p:normalViewPr>
  <p:slideViewPr>
    <p:cSldViewPr snapToGrid="0">
      <p:cViewPr varScale="1">
        <p:scale>
          <a:sx n="113" d="100"/>
          <a:sy n="113" d="100"/>
        </p:scale>
        <p:origin x="20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935096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9398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532472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15353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957298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948108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712063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933540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947951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162041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Основы построения файловых систем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913457"/>
              </p:ext>
            </p:extLst>
          </p:nvPr>
        </p:nvGraphicFramePr>
        <p:xfrm>
          <a:off x="0" y="365760"/>
          <a:ext cx="12192000" cy="1280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9024213"/>
                    </a:ext>
                  </a:extLst>
                </a:gridCol>
              </a:tblGrid>
              <a:tr h="290796">
                <a:tc gridSpan="2">
                  <a:txBody>
                    <a:bodyPr/>
                    <a:lstStyle/>
                    <a:p>
                      <a:r>
                        <a:rPr lang="ru-RU" dirty="0"/>
                        <a:t>Разное о </a:t>
                      </a:r>
                      <a:r>
                        <a:rPr lang="en-US" dirty="0"/>
                        <a:t>C++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#define IS_SECOND_BYTE(x) (((x &gt;&gt; 7) &amp; 1) &amp;&amp; ((x &gt;&gt; 6) &amp; 1) &amp;&amp;\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          (((x &gt;&gt; 5) &amp; 1) == 0))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будет вычислен много раз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Подстановки в макросах выполняются текстуально. Чему равно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IS_SECOND_BYTE(0b11000000 | 0b00011111)?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404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713555"/>
              </p:ext>
            </p:extLst>
          </p:nvPr>
        </p:nvGraphicFramePr>
        <p:xfrm>
          <a:off x="0" y="365760"/>
          <a:ext cx="12192000" cy="1188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9024213"/>
                    </a:ext>
                  </a:extLst>
                </a:gridCol>
              </a:tblGrid>
              <a:tr h="290796">
                <a:tc gridSpan="2">
                  <a:txBody>
                    <a:bodyPr/>
                    <a:lstStyle/>
                    <a:p>
                      <a:r>
                        <a:rPr lang="ru-RU" dirty="0"/>
                        <a:t>Разное о </a:t>
                      </a:r>
                      <a:r>
                        <a:rPr lang="en-US" dirty="0"/>
                        <a:t>C++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#define IS_SECOND_BYTE(x) (((x &gt;&gt; 7) &amp; 1) &amp;&amp; ((x &gt;&gt; 6) &amp; 1) &amp;&amp;\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          (((x &gt;&gt; 5) &amp; 1) == 0))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static inline bool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is_second_byte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(uint8_t x)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return (x &amp; 0b11100000) == 0b11000000;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86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244810"/>
              </p:ext>
            </p:extLst>
          </p:nvPr>
        </p:nvGraphicFramePr>
        <p:xfrm>
          <a:off x="0" y="365760"/>
          <a:ext cx="12192000" cy="228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9024213"/>
                    </a:ext>
                  </a:extLst>
                </a:gridCol>
              </a:tblGrid>
              <a:tr h="290796">
                <a:tc gridSpan="2">
                  <a:txBody>
                    <a:bodyPr/>
                    <a:lstStyle/>
                    <a:p>
                      <a:r>
                        <a:rPr lang="ru-RU" dirty="0"/>
                        <a:t>Разное о </a:t>
                      </a:r>
                      <a:r>
                        <a:rPr lang="en-US" dirty="0"/>
                        <a:t>C++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::vector&lt;uint8_t&gt;</a:t>
                      </a:r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int_to_utf8(</a:t>
                      </a:r>
                      <a:r>
                        <a:rPr lang="en-US" sz="12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uint32_t symbol) {</a:t>
                      </a:r>
                    </a:p>
                    <a:p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2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::vector&lt;uint8_t&gt; utf8_char;</a:t>
                      </a:r>
                    </a:p>
                    <a:p>
                      <a:endParaRPr lang="en-US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if (symbol &lt; 1 &lt;&lt; PAYLOAD_BITS_IN_ONE_BYTE_UTF8_CHAR) {</a:t>
                      </a:r>
                    </a:p>
                    <a:p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....</a:t>
                      </a:r>
                    </a:p>
                    <a:p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} else {</a:t>
                      </a:r>
                    </a:p>
                    <a:p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assert(0);</a:t>
                      </a:r>
                    </a:p>
                    <a:p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}</a:t>
                      </a:r>
                    </a:p>
                    <a:p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....</a:t>
                      </a:r>
                    </a:p>
                    <a:p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17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0" y="365760"/>
          <a:ext cx="12192000" cy="228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9024213"/>
                    </a:ext>
                  </a:extLst>
                </a:gridCol>
              </a:tblGrid>
              <a:tr h="290796">
                <a:tc gridSpan="2">
                  <a:txBody>
                    <a:bodyPr/>
                    <a:lstStyle/>
                    <a:p>
                      <a:r>
                        <a:rPr lang="ru-RU" dirty="0"/>
                        <a:t>Разное о </a:t>
                      </a:r>
                      <a:r>
                        <a:rPr lang="en-US" dirty="0"/>
                        <a:t>C++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::vector&lt;uint8_t&gt;</a:t>
                      </a:r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int_to_utf8(</a:t>
                      </a:r>
                      <a:r>
                        <a:rPr lang="en-US" sz="12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uint32_t symbol) {</a:t>
                      </a:r>
                    </a:p>
                    <a:p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2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::vector&lt;uint8_t&gt; utf8_char;</a:t>
                      </a:r>
                    </a:p>
                    <a:p>
                      <a:endParaRPr lang="en-US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if (symbol &lt; 1 &lt;&lt; PAYLOAD_BITS_IN_ONE_BYTE_UTF8_CHAR) {</a:t>
                      </a:r>
                    </a:p>
                    <a:p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....</a:t>
                      </a:r>
                    </a:p>
                    <a:p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} else {</a:t>
                      </a:r>
                    </a:p>
                    <a:p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assert(0);</a:t>
                      </a:r>
                    </a:p>
                    <a:p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}</a:t>
                      </a:r>
                    </a:p>
                    <a:p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....</a:t>
                      </a:r>
                    </a:p>
                    <a:p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::vector&lt;uint8_t&gt;</a:t>
                      </a:r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int_to_utf8(</a:t>
                      </a:r>
                      <a:r>
                        <a:rPr lang="en-US" sz="12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uint32_t symbol) {</a:t>
                      </a:r>
                    </a:p>
                    <a:p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2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::vector&lt;uint8_t&gt; utf8_char;</a:t>
                      </a:r>
                    </a:p>
                    <a:p>
                      <a:endParaRPr lang="en-US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if (symbol &lt; 1 &lt;&lt; PAYLOAD_BITS_IN_ONE_BYTE_UTF8_CHAR) {</a:t>
                      </a:r>
                    </a:p>
                    <a:p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....</a:t>
                      </a:r>
                    </a:p>
                    <a:p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} else {</a:t>
                      </a:r>
                    </a:p>
                    <a:p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throw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runtime_error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(“bad input format”);</a:t>
                      </a:r>
                    </a:p>
                    <a:p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}</a:t>
                      </a:r>
                    </a:p>
                    <a:p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....</a:t>
                      </a:r>
                    </a:p>
                    <a:p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73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981571"/>
              </p:ext>
            </p:extLst>
          </p:nvPr>
        </p:nvGraphicFramePr>
        <p:xfrm>
          <a:off x="0" y="365760"/>
          <a:ext cx="12192000" cy="228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9024213"/>
                    </a:ext>
                  </a:extLst>
                </a:gridCol>
              </a:tblGrid>
              <a:tr h="290796">
                <a:tc gridSpan="2">
                  <a:txBody>
                    <a:bodyPr/>
                    <a:lstStyle/>
                    <a:p>
                      <a:r>
                        <a:rPr lang="ru-RU" dirty="0"/>
                        <a:t>Разное о </a:t>
                      </a:r>
                      <a:r>
                        <a:rPr lang="en-US" dirty="0"/>
                        <a:t>C++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::vector&lt;uint8_t&gt;</a:t>
                      </a:r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int_to_utf8(</a:t>
                      </a:r>
                      <a:r>
                        <a:rPr lang="en-US" sz="12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uint32_t symbol) {</a:t>
                      </a:r>
                    </a:p>
                    <a:p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2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::vector&lt;uint8_t&gt; utf8_char;</a:t>
                      </a:r>
                    </a:p>
                    <a:p>
                      <a:endParaRPr lang="en-US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if (symbol &lt; 1 &lt;&lt; PAYLOAD_BITS_IN_ONE_BYTE_UTF8_CHAR) {</a:t>
                      </a:r>
                    </a:p>
                    <a:p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....</a:t>
                      </a:r>
                    </a:p>
                    <a:p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} else {</a:t>
                      </a:r>
                    </a:p>
                    <a:p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assert(0);</a:t>
                      </a:r>
                    </a:p>
                    <a:p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}</a:t>
                      </a:r>
                    </a:p>
                    <a:p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....</a:t>
                      </a:r>
                    </a:p>
                    <a:p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optional&lt;vector&lt;uint8_t&gt;</a:t>
                      </a:r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int_to_utf8(</a:t>
                      </a:r>
                      <a:r>
                        <a:rPr lang="en-US" sz="12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uint32_t symbol) {</a:t>
                      </a:r>
                    </a:p>
                    <a:p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2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::vector&lt;uint8_t&gt; utf8_char;</a:t>
                      </a:r>
                    </a:p>
                    <a:p>
                      <a:endParaRPr lang="en-US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if (symbol &lt; 1 &lt;&lt; PAYLOAD_BITS_IN_ONE_BYTE_UTF8_CHAR) {</a:t>
                      </a:r>
                    </a:p>
                    <a:p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....</a:t>
                      </a:r>
                    </a:p>
                    <a:p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} else {</a:t>
                      </a:r>
                    </a:p>
                    <a:p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 optional&lt;vector&lt;uint8_t&gt;&gt;();</a:t>
                      </a:r>
                    </a:p>
                    <a:p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}</a:t>
                      </a:r>
                    </a:p>
                    <a:p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....</a:t>
                      </a:r>
                    </a:p>
                    <a:p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059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93276"/>
              </p:ext>
            </p:extLst>
          </p:nvPr>
        </p:nvGraphicFramePr>
        <p:xfrm>
          <a:off x="0" y="365760"/>
          <a:ext cx="12192000" cy="4846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9024213"/>
                    </a:ext>
                  </a:extLst>
                </a:gridCol>
              </a:tblGrid>
              <a:tr h="290796">
                <a:tc gridSpan="2">
                  <a:txBody>
                    <a:bodyPr/>
                    <a:lstStyle/>
                    <a:p>
                      <a:r>
                        <a:rPr lang="ru-RU" dirty="0"/>
                        <a:t>Разное о </a:t>
                      </a:r>
                      <a:r>
                        <a:rPr lang="en-US" dirty="0"/>
                        <a:t>C++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StrUtf8Iter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public: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StrUtf8Iter(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::vector&lt;uint8_t&gt;&amp; str_utf8) :</a:t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__str_utf8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(str_utf8)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{}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uint32_t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next_int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if (this-&gt;__str_utf8.size() &lt; this-&gt;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current_postion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throw "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StopIteration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....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 (1)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try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str_ints.push_back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(str_utf8_iterator.next_int());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catch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char*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msg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if (!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strcmp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msg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"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StopIteration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"))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return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str_ints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} else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assert (0);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821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859993"/>
              </p:ext>
            </p:extLst>
          </p:nvPr>
        </p:nvGraphicFramePr>
        <p:xfrm>
          <a:off x="0" y="365760"/>
          <a:ext cx="12192000" cy="4846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9024213"/>
                    </a:ext>
                  </a:extLst>
                </a:gridCol>
              </a:tblGrid>
              <a:tr h="290796">
                <a:tc gridSpan="2">
                  <a:txBody>
                    <a:bodyPr/>
                    <a:lstStyle/>
                    <a:p>
                      <a:r>
                        <a:rPr lang="ru-RU" dirty="0"/>
                        <a:t>Разное о </a:t>
                      </a:r>
                      <a:r>
                        <a:rPr lang="en-US" dirty="0"/>
                        <a:t>C++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StrUtf8Iter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public: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StrUtf8Iter(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::vector&lt;uint8_t&gt;&amp; str_utf8) :</a:t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__str_utf8(str_utf8)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{}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uint32_t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next_int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if (this-&gt;__str_utf8.size() &lt; this-&gt;__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current_postion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throw "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StopIteration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....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 (1)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try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str_ints.push_back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(str_utf8_iterator.next_int());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catch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char*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msg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 (!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strcmp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msg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"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StopIteration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"))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return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str_ints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} else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assert (0);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Исключения не надо использовать как замену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return.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Исключения заставляют компилятор </a:t>
                      </a:r>
                      <a:r>
                        <a:rPr lang="ru-RU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пессимизировать</a:t>
                      </a:r>
                      <a:r>
                        <a:rPr lang="ru-RU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код.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Исключения, не унаследованные от </a:t>
                      </a: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std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::exception, </a:t>
                      </a:r>
                      <a:r>
                        <a:rPr lang="ru-RU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будут сюрпризом для всех. Например,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throw </a:t>
                      </a: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std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::exception </a:t>
                      </a:r>
                      <a:r>
                        <a:rPr lang="ru-RU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внутри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atomic</a:t>
                      </a:r>
                      <a:r>
                        <a:rPr lang="ru-RU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_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cancel-</a:t>
                      </a:r>
                      <a:r>
                        <a:rPr lang="ru-RU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блока приводит к отмене транзакции, а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throw </a:t>
                      </a:r>
                      <a:r>
                        <a:rPr lang="ru-RU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чего угодно ещё – к вызову </a:t>
                      </a: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std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::abort (</a:t>
                      </a:r>
                      <a:r>
                        <a:rPr lang="ru-RU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см.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Transaction Memory 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10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089534"/>
              </p:ext>
            </p:extLst>
          </p:nvPr>
        </p:nvGraphicFramePr>
        <p:xfrm>
          <a:off x="0" y="365760"/>
          <a:ext cx="12192000" cy="502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9024213"/>
                    </a:ext>
                  </a:extLst>
                </a:gridCol>
              </a:tblGrid>
              <a:tr h="290796">
                <a:tc gridSpan="2">
                  <a:txBody>
                    <a:bodyPr/>
                    <a:lstStyle/>
                    <a:p>
                      <a:r>
                        <a:rPr lang="ru-RU" dirty="0"/>
                        <a:t>Разное о </a:t>
                      </a:r>
                      <a:r>
                        <a:rPr lang="en-US" dirty="0"/>
                        <a:t>C++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StrUtf8Iter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public: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StrUtf8Iter(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::vector&lt;uint8_t&gt;&amp; str_utf8) :</a:t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__str_utf8(str_utf8)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{}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uint32_t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next_int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if (this-&gt;__str_utf8.size() &lt; this-&gt;__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current_postion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throw "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StopIteration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....</a:t>
                      </a:r>
                    </a:p>
                    <a:p>
                      <a:r>
                        <a:rPr lang="en-US" sz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 (1)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try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str_ints.push_back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(str_utf8_iterator.next_int());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catch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char*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msg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 (!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strcmp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msg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"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StopIteration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"))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return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str_ints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} else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assert (0);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StrUtf8Iter {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bool </a:t>
                      </a:r>
                      <a:r>
                        <a:rPr lang="en-US" sz="12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hasNext</a:t>
                      </a:r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 </a:t>
                      </a:r>
                      <a:r>
                        <a:rPr lang="en-US" sz="12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{return cur_ != str_utf8_.cend();}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uint32_t </a:t>
                      </a:r>
                      <a:r>
                        <a:rPr lang="en-US" sz="12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getNext</a:t>
                      </a:r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 {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....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}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private: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en-US" sz="12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vector&lt;uin8_t&gt;&amp; str_utf8_;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vector&lt;uint8_t&gt;::</a:t>
                      </a:r>
                      <a:r>
                        <a:rPr lang="en-US" sz="12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const_iterator</a:t>
                      </a:r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cur_;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 (</a:t>
                      </a:r>
                      <a:r>
                        <a:rPr lang="en-US" sz="12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it.hasNext</a:t>
                      </a:r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en-US" sz="12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str_ints.push_back</a:t>
                      </a:r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it.getNext</a:t>
                      </a:r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());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82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596173"/>
              </p:ext>
            </p:extLst>
          </p:nvPr>
        </p:nvGraphicFramePr>
        <p:xfrm>
          <a:off x="0" y="365760"/>
          <a:ext cx="12192000" cy="3017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9024213"/>
                    </a:ext>
                  </a:extLst>
                </a:gridCol>
              </a:tblGrid>
              <a:tr h="290796">
                <a:tc gridSpan="2">
                  <a:txBody>
                    <a:bodyPr/>
                    <a:lstStyle/>
                    <a:p>
                      <a:r>
                        <a:rPr lang="ru-RU" dirty="0"/>
                        <a:t>Разное о </a:t>
                      </a:r>
                      <a:r>
                        <a:rPr lang="en-US" dirty="0"/>
                        <a:t>C++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Formatter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public: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Formatter() {}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~Formatter() {}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....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private: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stringstream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stream_;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Formatter(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Formatter &amp;);</a:t>
                      </a:r>
                    </a:p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Formatter &amp; operator = (Formatter &amp;);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516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123059"/>
              </p:ext>
            </p:extLst>
          </p:nvPr>
        </p:nvGraphicFramePr>
        <p:xfrm>
          <a:off x="0" y="365760"/>
          <a:ext cx="12192000" cy="3017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9024213"/>
                    </a:ext>
                  </a:extLst>
                </a:gridCol>
              </a:tblGrid>
              <a:tr h="290796">
                <a:tc gridSpan="2">
                  <a:txBody>
                    <a:bodyPr/>
                    <a:lstStyle/>
                    <a:p>
                      <a:r>
                        <a:rPr lang="ru-RU" dirty="0"/>
                        <a:t>Разное о </a:t>
                      </a:r>
                      <a:r>
                        <a:rPr lang="en-US" dirty="0"/>
                        <a:t>C++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Formatter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public: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Formatter() {}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~Formatter() {}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....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private: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stringstream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stream_;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Formatter(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Formatter &amp;);</a:t>
                      </a:r>
                    </a:p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Formatter &amp; operator = (Formatter &amp;);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Formatter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public: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Formatter() {}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Formatter(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Formatter &amp;)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delete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~Formatter() {}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....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Formatter &amp; operator = (Formatter &amp;)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delete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private: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stringstream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stream_;  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767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4761</TotalTime>
  <Words>1006</Words>
  <Application>Microsoft Macintosh PowerPoint</Application>
  <PresentationFormat>Widescreen</PresentationFormat>
  <Paragraphs>246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Artem Anisimov</cp:lastModifiedBy>
  <cp:revision>88</cp:revision>
  <cp:lastPrinted>2017-10-02T09:22:54Z</cp:lastPrinted>
  <dcterms:created xsi:type="dcterms:W3CDTF">2016-09-20T13:25:15Z</dcterms:created>
  <dcterms:modified xsi:type="dcterms:W3CDTF">2018-10-01T07:46:58Z</dcterms:modified>
</cp:coreProperties>
</file>