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6"/>
  </p:notesMasterIdLst>
  <p:handoutMasterIdLst>
    <p:handoutMasterId r:id="rId37"/>
  </p:handoutMasterIdLst>
  <p:sldIdLst>
    <p:sldId id="280" r:id="rId3"/>
    <p:sldId id="316" r:id="rId4"/>
    <p:sldId id="317" r:id="rId5"/>
    <p:sldId id="318" r:id="rId6"/>
    <p:sldId id="342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30" r:id="rId16"/>
    <p:sldId id="328" r:id="rId17"/>
    <p:sldId id="329" r:id="rId18"/>
    <p:sldId id="331" r:id="rId19"/>
    <p:sldId id="332" r:id="rId20"/>
    <p:sldId id="333" r:id="rId21"/>
    <p:sldId id="334" r:id="rId22"/>
    <p:sldId id="335" r:id="rId23"/>
    <p:sldId id="336" r:id="rId24"/>
    <p:sldId id="337" r:id="rId25"/>
    <p:sldId id="338" r:id="rId26"/>
    <p:sldId id="339" r:id="rId27"/>
    <p:sldId id="340" r:id="rId28"/>
    <p:sldId id="341" r:id="rId29"/>
    <p:sldId id="343" r:id="rId30"/>
    <p:sldId id="345" r:id="rId31"/>
    <p:sldId id="344" r:id="rId32"/>
    <p:sldId id="346" r:id="rId33"/>
    <p:sldId id="347" r:id="rId34"/>
    <p:sldId id="348" r:id="rId3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64" autoAdjust="0"/>
    <p:restoredTop sz="94712"/>
  </p:normalViewPr>
  <p:slideViewPr>
    <p:cSldViewPr snapToGrid="0">
      <p:cViewPr varScale="1">
        <p:scale>
          <a:sx n="114" d="100"/>
          <a:sy n="114" d="100"/>
        </p:scale>
        <p:origin x="18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Основы построения файловых систем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6788E-680A-49E5-BB93-D456A9D23A29}" type="datetimeFigureOut">
              <a:rPr lang="ru-RU" smtClean="0"/>
              <a:t>22.10.2018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61F6E-92FD-414D-9278-71772D358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73084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Основы построения файловых систем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F4945-C160-4CD5-B124-49B9BE14C0AB}" type="datetimeFigureOut">
              <a:rPr lang="ru-RU" smtClean="0"/>
              <a:t>22.10.2018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3120B-582B-4354-977D-A474A534F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56565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74511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711964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262859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160053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7310548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6624105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546271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7173288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6773900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2097112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975485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5324721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8873143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240728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0145167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7641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927733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5955601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9783000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2407769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5982516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216256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9699228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054429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83446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7883123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945557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169231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69058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219416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258980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587280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464455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22.10.2018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48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22.10.2018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92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22.10.2018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964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22.10.2018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585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22.10.2018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972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22.10.2018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057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22.10.2018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659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22.10.2018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538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22.10.2018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784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22.10.2018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505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22.10.2018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37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22.10.2018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140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22.10.2018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811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22.10.2018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352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22.10.2018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75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22.10.2018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98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22754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/>
              <a:t>Основы построения файловых систем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22.10.2018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05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22.10.2018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02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22.10.2018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91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22.10.2018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43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22.10.2018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64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22.10.2018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43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63722-5D9F-4E99-9720-9B6A0C7BB1C9}" type="datetimeFigureOut">
              <a:rPr lang="ru-RU" smtClean="0"/>
              <a:t>22.10.2018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47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18C88-2408-4CFC-B25C-07450930B282}" type="datetimeFigureOut">
              <a:rPr lang="ru-RU" smtClean="0"/>
              <a:t>22.10.2018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14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189499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098" name="Picture 2" descr="Image result for МФТ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869" y="2142418"/>
            <a:ext cx="5586197" cy="248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acron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563" y="2078936"/>
            <a:ext cx="2614568" cy="261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70869" y="900147"/>
            <a:ext cx="8450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060559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98235"/>
              </p:ext>
            </p:extLst>
          </p:nvPr>
        </p:nvGraphicFramePr>
        <p:xfrm>
          <a:off x="0" y="365760"/>
          <a:ext cx="12192000" cy="4480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89024213"/>
                    </a:ext>
                  </a:extLst>
                </a:gridCol>
              </a:tblGrid>
              <a:tr h="290796">
                <a:tc gridSpan="2">
                  <a:txBody>
                    <a:bodyPr/>
                    <a:lstStyle/>
                    <a:p>
                      <a:r>
                        <a:rPr lang="ru-RU" dirty="0"/>
                        <a:t>Разное о </a:t>
                      </a:r>
                      <a:r>
                        <a:rPr lang="en-US" dirty="0"/>
                        <a:t>C++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79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Process {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public: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explicit Process(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: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{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::string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fPath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"/proc/" +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to_string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+ "/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";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ifstream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file(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fPath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file &gt;&gt; Name;</a:t>
                      </a:r>
                    </a:p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file.close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}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void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print_pid_name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(){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cout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&lt;&lt;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&lt;&lt; "\t\t\t" &lt;&lt; Name &lt;&lt;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endl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}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private: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::string Name;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IO 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в конструкторе: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Может зависать на длительное время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как отменить вызов конструктора?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ru-RU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8326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287140"/>
              </p:ext>
            </p:extLst>
          </p:nvPr>
        </p:nvGraphicFramePr>
        <p:xfrm>
          <a:off x="0" y="365760"/>
          <a:ext cx="12192000" cy="4480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89024213"/>
                    </a:ext>
                  </a:extLst>
                </a:gridCol>
              </a:tblGrid>
              <a:tr h="290796">
                <a:tc gridSpan="2">
                  <a:txBody>
                    <a:bodyPr/>
                    <a:lstStyle/>
                    <a:p>
                      <a:r>
                        <a:rPr lang="ru-RU" dirty="0"/>
                        <a:t>Разное о </a:t>
                      </a:r>
                      <a:r>
                        <a:rPr lang="en-US" dirty="0"/>
                        <a:t>C++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79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Process {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public: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explicit Process(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: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{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::string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fPath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"/proc/" +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to_string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+ "/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";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ifstream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file(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fPath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file &gt;&gt; Name;</a:t>
                      </a:r>
                    </a:p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file.close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}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void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print_pid_name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(){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cout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&lt;&lt;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&lt;&lt; "\t\t\t" &lt;&lt; Name &lt;&lt;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endl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}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private: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::string Name;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IO 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в конструкторе: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Может зависать на длительное время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как отменить вызов конструктора?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Нет разумного способа сообщить об ошибке (нет, исключения не годятся, поскольку конструкторы могут неявно зваться из многих мест, которые попробуй отследить),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2649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821459"/>
              </p:ext>
            </p:extLst>
          </p:nvPr>
        </p:nvGraphicFramePr>
        <p:xfrm>
          <a:off x="0" y="365760"/>
          <a:ext cx="12192000" cy="4480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89024213"/>
                    </a:ext>
                  </a:extLst>
                </a:gridCol>
              </a:tblGrid>
              <a:tr h="290796">
                <a:tc gridSpan="2">
                  <a:txBody>
                    <a:bodyPr/>
                    <a:lstStyle/>
                    <a:p>
                      <a:r>
                        <a:rPr lang="ru-RU" dirty="0"/>
                        <a:t>Разное о </a:t>
                      </a:r>
                      <a:r>
                        <a:rPr lang="en-US" dirty="0"/>
                        <a:t>C++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79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Process {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public: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explicit Process(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: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{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::string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fPath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"/proc/" +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to_string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+ "/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";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ifstream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file(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fPath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file &gt;&gt; Name;</a:t>
                      </a:r>
                    </a:p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file.close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}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void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print_pid_name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(){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cout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&lt;&lt;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&lt;&lt; "\t\t\t" &lt;&lt; Name &lt;&lt;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endl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}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private: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::string Name;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IO 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в конструкторе: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Может зависать на длительное время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как отменить вызов конструктора?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Нет разумного способа сообщить об ошибке (нет, исключения не годятся, поскольку конструкторы могут неявно зваться из многих мест, которые попробуй отследить),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Нет разумного способа сообщить об ошибке вида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“IO 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выполнилось частично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”,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8000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0" y="365760"/>
          <a:ext cx="12192000" cy="4480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89024213"/>
                    </a:ext>
                  </a:extLst>
                </a:gridCol>
              </a:tblGrid>
              <a:tr h="290796">
                <a:tc gridSpan="2">
                  <a:txBody>
                    <a:bodyPr/>
                    <a:lstStyle/>
                    <a:p>
                      <a:r>
                        <a:rPr lang="ru-RU" dirty="0"/>
                        <a:t>Разное о </a:t>
                      </a:r>
                      <a:r>
                        <a:rPr lang="en-US" dirty="0"/>
                        <a:t>C++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79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Process {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public: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explicit Process(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: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{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::string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fPath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"/proc/" +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to_string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+ "/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";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ifstream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file(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fPath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file &gt;&gt; Name;</a:t>
                      </a:r>
                    </a:p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file.close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}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void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print_pid_name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(){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cout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&lt;&lt;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&lt;&lt; "\t\t\t" &lt;&lt; Name &lt;&lt;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endl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}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private: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::string Name;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IO 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в конструкторе: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Может зависать на длительное время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как отменить вызов конструктора?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Нет разумного способа сообщить об ошибке (нет, исключения не годятся, поскольку конструкторы могут неявно зваться из многих мест, которые попробуй отследить),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Нет разумного способа сообщить об ошибке вида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“IO 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выполнилось частично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”,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Проблемы для компилятора: конструктор не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noexcept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такой код тяжелее оптимизировать.</a:t>
                      </a:r>
                      <a:endParaRPr 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9345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988720"/>
              </p:ext>
            </p:extLst>
          </p:nvPr>
        </p:nvGraphicFramePr>
        <p:xfrm>
          <a:off x="0" y="365760"/>
          <a:ext cx="12192000" cy="4480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89024213"/>
                    </a:ext>
                  </a:extLst>
                </a:gridCol>
              </a:tblGrid>
              <a:tr h="290796">
                <a:tc gridSpan="2">
                  <a:txBody>
                    <a:bodyPr/>
                    <a:lstStyle/>
                    <a:p>
                      <a:r>
                        <a:rPr lang="ru-RU" dirty="0"/>
                        <a:t>Разное о </a:t>
                      </a:r>
                      <a:r>
                        <a:rPr lang="en-US" dirty="0"/>
                        <a:t>C++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79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Process {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public: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explicit Process(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: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{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::string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fPath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"/proc/" +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to_string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+ "/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";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ifstream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file(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fPath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file &gt;&gt; Name;</a:t>
                      </a:r>
                    </a:p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file.close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}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void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print_pid_name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(){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cout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&lt;&lt;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&lt;&lt; "\t\t\t" &lt;&lt; Name &lt;&lt;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endl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}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private: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::string Name;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IO 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в деструкторе: эта затея ещё хуже, чем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IO 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в конструкторе, поскольку из деструктора бросать исключения нельзя.</a:t>
                      </a:r>
                      <a:endParaRPr 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0792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801084"/>
              </p:ext>
            </p:extLst>
          </p:nvPr>
        </p:nvGraphicFramePr>
        <p:xfrm>
          <a:off x="0" y="365760"/>
          <a:ext cx="12192000" cy="4846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89024213"/>
                    </a:ext>
                  </a:extLst>
                </a:gridCol>
              </a:tblGrid>
              <a:tr h="290796">
                <a:tc gridSpan="2">
                  <a:txBody>
                    <a:bodyPr/>
                    <a:lstStyle/>
                    <a:p>
                      <a:r>
                        <a:rPr lang="ru-RU" dirty="0"/>
                        <a:t>Разное о </a:t>
                      </a:r>
                      <a:r>
                        <a:rPr lang="en-US" dirty="0"/>
                        <a:t>C++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79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Process {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public: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explicit Process(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: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{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...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}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void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print_pid_name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(){...}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private: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::string Name;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...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main()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::vector&lt;Process&gt; processes;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...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Что делает конструктор по умолчанию?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Что произойдёт после вызова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processes.resize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(10)?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5984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710692"/>
              </p:ext>
            </p:extLst>
          </p:nvPr>
        </p:nvGraphicFramePr>
        <p:xfrm>
          <a:off x="0" y="365760"/>
          <a:ext cx="12192000" cy="4846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89024213"/>
                    </a:ext>
                  </a:extLst>
                </a:gridCol>
              </a:tblGrid>
              <a:tr h="290796">
                <a:tc gridSpan="2">
                  <a:txBody>
                    <a:bodyPr/>
                    <a:lstStyle/>
                    <a:p>
                      <a:r>
                        <a:rPr lang="ru-RU" dirty="0"/>
                        <a:t>Разное о </a:t>
                      </a:r>
                      <a:r>
                        <a:rPr lang="en-US" dirty="0"/>
                        <a:t>C++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79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Process {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public: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explicit Process(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: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{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...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}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void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print_pid_name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(){...}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private: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::string Name;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...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main()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::vector&lt;Process&gt; processes;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...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Что делает конструктор по умолчанию?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Что произойдёт после вызова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processes.resize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(10)?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Эксперимент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aligned_storage_t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(Process)&gt;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memset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(&amp;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0x55,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));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Process *p = new (&amp;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Process();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p-&gt;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print_pid_name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4212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288295"/>
              </p:ext>
            </p:extLst>
          </p:nvPr>
        </p:nvGraphicFramePr>
        <p:xfrm>
          <a:off x="0" y="365760"/>
          <a:ext cx="12192000" cy="4846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89024213"/>
                    </a:ext>
                  </a:extLst>
                </a:gridCol>
              </a:tblGrid>
              <a:tr h="290796">
                <a:tc gridSpan="2">
                  <a:txBody>
                    <a:bodyPr/>
                    <a:lstStyle/>
                    <a:p>
                      <a:r>
                        <a:rPr lang="ru-RU" dirty="0"/>
                        <a:t>Разное о </a:t>
                      </a:r>
                      <a:r>
                        <a:rPr lang="en-US" dirty="0"/>
                        <a:t>C++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79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Process {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public: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explicit Process(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: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{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...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}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void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print_pid_name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(){...}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private: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::string Name;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...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main()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::vector&lt;Process&gt; processes;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...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Что делает конструктор по умолчанию?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Что произойдёт после вызова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processes.resize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(10)?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Эксперимент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aligned_storage_t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(Process)&gt;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memset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(&amp;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0x55,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));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Process *p = new (&amp;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Process();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p-&gt;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print_pid_name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~~~~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p-&gt;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0x55555555;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668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110299"/>
              </p:ext>
            </p:extLst>
          </p:nvPr>
        </p:nvGraphicFramePr>
        <p:xfrm>
          <a:off x="0" y="365760"/>
          <a:ext cx="12192000" cy="4480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89024213"/>
                    </a:ext>
                  </a:extLst>
                </a:gridCol>
              </a:tblGrid>
              <a:tr h="290796">
                <a:tc gridSpan="2">
                  <a:txBody>
                    <a:bodyPr/>
                    <a:lstStyle/>
                    <a:p>
                      <a:r>
                        <a:rPr lang="ru-RU" dirty="0"/>
                        <a:t>Разное о </a:t>
                      </a:r>
                      <a:r>
                        <a:rPr lang="en-US" dirty="0"/>
                        <a:t>C++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79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Process {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public: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explicit Process(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: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{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::string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fPath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"/proc/" +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to_string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+ "/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";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ifstream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file(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fPath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file &gt;&gt; Name;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file.close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}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print_pid_name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cout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&lt;&lt;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&lt;&lt; "\t\t\t" &lt;&lt; Name &lt;&lt;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endl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}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private: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::string Name;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Const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-correctness: 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методы, которые не меняют состояние объекта, должны быть помечены как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const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print_pid_name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{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...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947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173195"/>
              </p:ext>
            </p:extLst>
          </p:nvPr>
        </p:nvGraphicFramePr>
        <p:xfrm>
          <a:off x="0" y="365760"/>
          <a:ext cx="12192000" cy="4480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89024213"/>
                    </a:ext>
                  </a:extLst>
                </a:gridCol>
              </a:tblGrid>
              <a:tr h="290796">
                <a:tc gridSpan="2">
                  <a:txBody>
                    <a:bodyPr/>
                    <a:lstStyle/>
                    <a:p>
                      <a:r>
                        <a:rPr lang="ru-RU" dirty="0"/>
                        <a:t>Разное о </a:t>
                      </a:r>
                      <a:r>
                        <a:rPr lang="en-US" dirty="0"/>
                        <a:t>C++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79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Process {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public: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explicit Process(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: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{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::string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fPath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"/proc/" +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to_string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+ "/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";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ifstream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file(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fPath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file &gt;&gt; Name;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file.close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}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void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print_pid_name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cout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&lt;&lt;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&lt;&lt; "\t\t\t" &lt;&lt; Name &lt;&lt;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endl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private: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::string Name;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172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124410"/>
              </p:ext>
            </p:extLst>
          </p:nvPr>
        </p:nvGraphicFramePr>
        <p:xfrm>
          <a:off x="0" y="365760"/>
          <a:ext cx="12192000" cy="2286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89024213"/>
                    </a:ext>
                  </a:extLst>
                </a:gridCol>
              </a:tblGrid>
              <a:tr h="290796">
                <a:tc gridSpan="2">
                  <a:txBody>
                    <a:bodyPr/>
                    <a:lstStyle/>
                    <a:p>
                      <a:r>
                        <a:rPr lang="ru-RU" dirty="0"/>
                        <a:t>Разное о </a:t>
                      </a:r>
                      <a:r>
                        <a:rPr lang="en-US" dirty="0"/>
                        <a:t>C++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79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*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tmp_proc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=malloc(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(char)*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directory_proc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));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*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tmp_stat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=malloc(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(char)*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(stat));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strcpy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tmp_proc,directory_proc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strcpy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tmp_stat,stat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*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partly_way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strcat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tmp_proc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entry-&gt;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d_name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*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way_to_stat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strcat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partly_way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tmp_stat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file_status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fopen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way_to_stat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"r");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Функция </a:t>
                      </a: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strcat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 </a:t>
                      </a:r>
                      <a:r>
                        <a:rPr lang="ru-RU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считает, что за первой строкой достаточно места, чтобы дописать вторую.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173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727978"/>
              </p:ext>
            </p:extLst>
          </p:nvPr>
        </p:nvGraphicFramePr>
        <p:xfrm>
          <a:off x="0" y="365760"/>
          <a:ext cx="12192000" cy="4480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89024213"/>
                    </a:ext>
                  </a:extLst>
                </a:gridCol>
              </a:tblGrid>
              <a:tr h="290796">
                <a:tc gridSpan="2">
                  <a:txBody>
                    <a:bodyPr/>
                    <a:lstStyle/>
                    <a:p>
                      <a:r>
                        <a:rPr lang="ru-RU" dirty="0"/>
                        <a:t>Разное о </a:t>
                      </a:r>
                      <a:r>
                        <a:rPr lang="en-US" dirty="0"/>
                        <a:t>C++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79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Process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{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public: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explicit Process(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: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{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::string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fPath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"/proc/" +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to_string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+ "/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";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ifstream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file(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fPath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file &gt;&gt; Name;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file.close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}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print_pid_name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cout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&lt;&lt;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&lt;&lt; "\t\t\t" &lt;&lt; Name &lt;&lt;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endl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}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private: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::string Name;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Не надо смешивать в одном классе модель данных (в данном случае, сведения о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PID 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и имени процесса) и способ их представления пользователю.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ru-RU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См.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Model-View-Controller.</a:t>
                      </a:r>
                      <a:endParaRPr 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6398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410467"/>
              </p:ext>
            </p:extLst>
          </p:nvPr>
        </p:nvGraphicFramePr>
        <p:xfrm>
          <a:off x="0" y="365760"/>
          <a:ext cx="12192000" cy="3931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89024213"/>
                    </a:ext>
                  </a:extLst>
                </a:gridCol>
              </a:tblGrid>
              <a:tr h="290796">
                <a:tc gridSpan="2">
                  <a:txBody>
                    <a:bodyPr/>
                    <a:lstStyle/>
                    <a:p>
                      <a:r>
                        <a:rPr lang="ru-RU" dirty="0"/>
                        <a:t>Разное о </a:t>
                      </a:r>
                      <a:r>
                        <a:rPr lang="en-US" dirty="0"/>
                        <a:t>C++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79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Process {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public: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explicit Process(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...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...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main()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::vector&lt;Process&gt; processes;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...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while ((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ent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readdir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dir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)) !=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nullptr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ent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d_name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pid_int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stoi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processes.emplace_back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Process(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pid_int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}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В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C++11 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у контейнеров появились методы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emplace_*(). 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Их цель – создавать объекты-элементы контейнера сразу в том месте памяти, где контейнер их будет хранить, а не копировать эти объекты в контейнер.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ru-RU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while (( ... )) {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processes.emplace_back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pid_int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535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712706"/>
              </p:ext>
            </p:extLst>
          </p:nvPr>
        </p:nvGraphicFramePr>
        <p:xfrm>
          <a:off x="0" y="365760"/>
          <a:ext cx="12192000" cy="2468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89024213"/>
                    </a:ext>
                  </a:extLst>
                </a:gridCol>
              </a:tblGrid>
              <a:tr h="290796">
                <a:tc gridSpan="2">
                  <a:txBody>
                    <a:bodyPr/>
                    <a:lstStyle/>
                    <a:p>
                      <a:r>
                        <a:rPr lang="ru-RU" dirty="0"/>
                        <a:t>Разное о </a:t>
                      </a:r>
                      <a:r>
                        <a:rPr lang="en-US" dirty="0"/>
                        <a:t>C++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796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main(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argc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char**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argv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DIR*          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proc_dir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opendir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proc_dir_name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struct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dirent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dir_entry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NULL;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while((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dir_entry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readdir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proc_dir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!= NULL)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{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if(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check_if_name_is_pid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dir_entry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d_name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))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print_openned_files_info_for_pid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dir_entry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d_name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}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Ввод-вывод может завершаться неудачей. Следить за этим надо обязательно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endParaRPr 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0766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777719"/>
              </p:ext>
            </p:extLst>
          </p:nvPr>
        </p:nvGraphicFramePr>
        <p:xfrm>
          <a:off x="0" y="365760"/>
          <a:ext cx="12192000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092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9824">
                  <a:extLst>
                    <a:ext uri="{9D8B030D-6E8A-4147-A177-3AD203B41FA5}">
                      <a16:colId xmlns:a16="http://schemas.microsoft.com/office/drawing/2014/main" val="189024213"/>
                    </a:ext>
                  </a:extLst>
                </a:gridCol>
              </a:tblGrid>
              <a:tr h="290796">
                <a:tc gridSpan="2">
                  <a:txBody>
                    <a:bodyPr/>
                    <a:lstStyle/>
                    <a:p>
                      <a:r>
                        <a:rPr lang="ru-RU" dirty="0"/>
                        <a:t>Разное о </a:t>
                      </a:r>
                      <a:r>
                        <a:rPr lang="en-US" dirty="0"/>
                        <a:t>C++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796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size_t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fd_file_path_size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1024;</a:t>
                      </a:r>
                    </a:p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size_t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fd_name_size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16;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struct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fd_info</a:t>
                      </a:r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struct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stat_info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pid_stat_info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char*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file_path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char*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struct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fd_info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allocate_fd_info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struct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fd_info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fd_info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(struct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fd_info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*)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calloc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(1,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(struct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fd_info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fd_info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file_path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(char*)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calloc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fd_file_path_size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(char));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fd_info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(char*)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calloc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fd_name_size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(char));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return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fd_info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free_fd_info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...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fill_fd_info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(struct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fd_info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fd_info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...)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...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struct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fd_info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allocate_fd_info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struct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fd_info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malloc(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(*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file_path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malloc(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fd_file_path_size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malloc(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fd_name_size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return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b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В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C, 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в отличие от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C++, 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в присваиваниях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void * 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автоматически преобразуется к любому указателю.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Вместо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calloc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(), 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если уж требуется заполнить память нулями, заведите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zmalloc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 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или, что лучше,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xzmalloc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(), 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который ещё и будет убивать программу в случае неудачи.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5981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354085"/>
              </p:ext>
            </p:extLst>
          </p:nvPr>
        </p:nvGraphicFramePr>
        <p:xfrm>
          <a:off x="0" y="365760"/>
          <a:ext cx="12192000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092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9824">
                  <a:extLst>
                    <a:ext uri="{9D8B030D-6E8A-4147-A177-3AD203B41FA5}">
                      <a16:colId xmlns:a16="http://schemas.microsoft.com/office/drawing/2014/main" val="189024213"/>
                    </a:ext>
                  </a:extLst>
                </a:gridCol>
              </a:tblGrid>
              <a:tr h="290796">
                <a:tc gridSpan="2">
                  <a:txBody>
                    <a:bodyPr/>
                    <a:lstStyle/>
                    <a:p>
                      <a:r>
                        <a:rPr lang="ru-RU" dirty="0"/>
                        <a:t>Разное о </a:t>
                      </a:r>
                      <a:r>
                        <a:rPr lang="en-US" dirty="0"/>
                        <a:t>C++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796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size_t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fd_file_path_size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1024;</a:t>
                      </a:r>
                    </a:p>
                    <a:p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size_t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fd_name_size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16;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struct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fd_info</a:t>
                      </a:r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struct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stat_info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pid_stat_info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char*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file_path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char*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struct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fd_info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allocate_fd_info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struct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fd_info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fd_info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(struct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fd_info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*)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calloc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(1,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(struct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fd_info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));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fd_info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file_path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(char*)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calloc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fd_file_path_size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(char));</a:t>
                      </a:r>
                    </a:p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fd_info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(char*)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calloc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fd_name_size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(char));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return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fd_info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free_fd_info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(struct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fd_info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...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fill_fd_info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(struct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fd_info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fd_info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...)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...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struct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fd_info</a:t>
                      </a:r>
                      <a:endParaRPr 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struct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stat_info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pid_stat_info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char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file_path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[1024]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char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[16]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struct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fd_info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allocate_fd_info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/* no longer needed */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/* let us keep it just for now */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struct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fd_info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malloc(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(*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));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return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free_fd_info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(struct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fd_info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/* no longer needed */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55454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616585"/>
              </p:ext>
            </p:extLst>
          </p:nvPr>
        </p:nvGraphicFramePr>
        <p:xfrm>
          <a:off x="0" y="365760"/>
          <a:ext cx="12192000" cy="4663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092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9824">
                  <a:extLst>
                    <a:ext uri="{9D8B030D-6E8A-4147-A177-3AD203B41FA5}">
                      <a16:colId xmlns:a16="http://schemas.microsoft.com/office/drawing/2014/main" val="189024213"/>
                    </a:ext>
                  </a:extLst>
                </a:gridCol>
              </a:tblGrid>
              <a:tr h="290796">
                <a:tc gridSpan="2">
                  <a:txBody>
                    <a:bodyPr/>
                    <a:lstStyle/>
                    <a:p>
                      <a:r>
                        <a:rPr lang="ru-RU" dirty="0"/>
                        <a:t>Разное о </a:t>
                      </a:r>
                      <a:r>
                        <a:rPr lang="en-US" dirty="0"/>
                        <a:t>C++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79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struct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fd_info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{...};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struct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fd_info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allocate_fd_info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 {...}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free_fd_info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(struct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fd_info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{...}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fill_fd_info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(struct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fd_info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fd_info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...) {...}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print_openned_files_info_for_pid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char*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struct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fd_info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fd_info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allocate_fd_info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();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...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while((e =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readdir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fd_dir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)) != NULL)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{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if((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strcmp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(".", e-&gt;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d_name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&amp;&amp;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strcmp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("..", e-&gt;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d_name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)))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{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fill_fd_info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fd_info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e,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fd_dir_path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print_fd_info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fd_info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}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}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...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print_opened_file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char *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...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while((e =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readdir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fd_dir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)) != NULL) {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struct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fd_info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fill_fd_info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(&amp;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e,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fd_dir_path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print_fd_info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(&amp;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}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...</a:t>
                      </a:r>
                      <a:b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11911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05795"/>
              </p:ext>
            </p:extLst>
          </p:nvPr>
        </p:nvGraphicFramePr>
        <p:xfrm>
          <a:off x="0" y="365760"/>
          <a:ext cx="12192000" cy="4114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092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9824">
                  <a:extLst>
                    <a:ext uri="{9D8B030D-6E8A-4147-A177-3AD203B41FA5}">
                      <a16:colId xmlns:a16="http://schemas.microsoft.com/office/drawing/2014/main" val="189024213"/>
                    </a:ext>
                  </a:extLst>
                </a:gridCol>
              </a:tblGrid>
              <a:tr h="290796">
                <a:tc gridSpan="2">
                  <a:txBody>
                    <a:bodyPr/>
                    <a:lstStyle/>
                    <a:p>
                      <a:r>
                        <a:rPr lang="ru-RU" dirty="0"/>
                        <a:t>Разное о </a:t>
                      </a:r>
                      <a:r>
                        <a:rPr lang="en-US" dirty="0"/>
                        <a:t>C++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79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while ((entry =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readdir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dir_ptr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)) != NULL) {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lstat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(entry-&gt;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d_name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&amp;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status_buffer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if(S_ISDIR(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status_buffer.st_mode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)) {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...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if 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status_buffer.st_uid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==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getuid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()) {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strcpy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(path, PROC_DIR);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strcat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(path, entry-&gt;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d_name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strcat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(path, "/status");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file_ptr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fopen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(path, "r");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if(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file_ptr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== NULL)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{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("Error opening file %s\n", path);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   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return ERROR;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}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...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}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}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Проверка ошибок.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Утечка открытого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dir_ptr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0980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801811"/>
              </p:ext>
            </p:extLst>
          </p:nvPr>
        </p:nvGraphicFramePr>
        <p:xfrm>
          <a:off x="0" y="365760"/>
          <a:ext cx="12192000" cy="5151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97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2283">
                  <a:extLst>
                    <a:ext uri="{9D8B030D-6E8A-4147-A177-3AD203B41FA5}">
                      <a16:colId xmlns:a16="http://schemas.microsoft.com/office/drawing/2014/main" val="189024213"/>
                    </a:ext>
                  </a:extLst>
                </a:gridCol>
              </a:tblGrid>
              <a:tr h="290796">
                <a:tc gridSpan="2">
                  <a:txBody>
                    <a:bodyPr/>
                    <a:lstStyle/>
                    <a:p>
                      <a:r>
                        <a:rPr lang="ru-RU" dirty="0"/>
                        <a:t>Разное о </a:t>
                      </a:r>
                      <a:r>
                        <a:rPr lang="en-US" dirty="0"/>
                        <a:t>C++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79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while ((entry =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readdir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dir_ptr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)) != NULL) {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lstat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(entry-&gt;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d_name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&amp;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status_buffer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(S_ISDIR(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status_buffer.st_mode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))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...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status_buffer.st_uid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==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getuid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())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...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}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}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while ((e =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readdir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dir_ptr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)) != NULL) {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 =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lstat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(e-&gt;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d_name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&amp;stat);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if (r &lt; 0) {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fprintf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(stderr, “failed to stat %s”, e-&gt;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d_name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continue;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}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if (!S_ISDIR(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stat.st_mode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))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continue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if (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stat.st_uid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!=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getuid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())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continue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...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if (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file_ptr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== NULL) {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fprintf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(stderr, “blah-blah-blah”);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goto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out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}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out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closedir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dir_ptr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82029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912962"/>
              </p:ext>
            </p:extLst>
          </p:nvPr>
        </p:nvGraphicFramePr>
        <p:xfrm>
          <a:off x="0" y="365760"/>
          <a:ext cx="12192000" cy="2834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97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2283">
                  <a:extLst>
                    <a:ext uri="{9D8B030D-6E8A-4147-A177-3AD203B41FA5}">
                      <a16:colId xmlns:a16="http://schemas.microsoft.com/office/drawing/2014/main" val="189024213"/>
                    </a:ext>
                  </a:extLst>
                </a:gridCol>
              </a:tblGrid>
              <a:tr h="290796">
                <a:tc gridSpan="2">
                  <a:txBody>
                    <a:bodyPr/>
                    <a:lstStyle/>
                    <a:p>
                      <a:r>
                        <a:rPr lang="ru-RU" dirty="0"/>
                        <a:t>Разное о </a:t>
                      </a:r>
                      <a:r>
                        <a:rPr lang="en-US" dirty="0"/>
                        <a:t>C++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79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path[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("/proc/") + 5 + //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max -- 5-digit number,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("/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/") + 10];  //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inode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max number is 10-digit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                     //number on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2/3/4</a:t>
                      </a:r>
                    </a:p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snprintf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(path,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(path), "/proc/%s/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/%s",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proc_entry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d_name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fd_entry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d_name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lstat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(path, &amp;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buffer_size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st.st_size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+ 1;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*buffer =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calloc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buffer_size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(char));</a:t>
                      </a:r>
                    </a:p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readlink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(path, buffer,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buffer_size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("[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 - %s, opened file - %s\n",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proc_entry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d_name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buffer);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free(buffer);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PID 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может быть больше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65535. 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Это настраивается с помощью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sysctl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”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kernel.pid_max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”.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3620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867898"/>
              </p:ext>
            </p:extLst>
          </p:nvPr>
        </p:nvGraphicFramePr>
        <p:xfrm>
          <a:off x="0" y="365760"/>
          <a:ext cx="12192000" cy="2834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97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2283">
                  <a:extLst>
                    <a:ext uri="{9D8B030D-6E8A-4147-A177-3AD203B41FA5}">
                      <a16:colId xmlns:a16="http://schemas.microsoft.com/office/drawing/2014/main" val="189024213"/>
                    </a:ext>
                  </a:extLst>
                </a:gridCol>
              </a:tblGrid>
              <a:tr h="290796">
                <a:tc gridSpan="2">
                  <a:txBody>
                    <a:bodyPr/>
                    <a:lstStyle/>
                    <a:p>
                      <a:r>
                        <a:rPr lang="ru-RU" dirty="0"/>
                        <a:t>Разное о </a:t>
                      </a:r>
                      <a:r>
                        <a:rPr lang="en-US" dirty="0"/>
                        <a:t>C++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79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path[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("/proc/") + 5 +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//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max -- 5-digit number,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("/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/") + 10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];  //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inode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max number is 10-digit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                     //number on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2/3/4</a:t>
                      </a:r>
                    </a:p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snprintf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(path,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(path), "/proc/%s/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/%s",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proc_entry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d_name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fd_entry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d_name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lstat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(path, &amp;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buffer_size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st.st_size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+ 1;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*buffer =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calloc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buffer_size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(char));</a:t>
                      </a:r>
                    </a:p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readlink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(path, buffer,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buffer_size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("[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 - %s, opened file - %s\n",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proc_entry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d_name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buffer);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free(buffer);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PID 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может быть больше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65535. 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Это настраивается с помощью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sysctl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”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kernel.pid_max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”.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Слишком сложно, хватит так:</a:t>
                      </a:r>
                      <a:b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char path[64];</a:t>
                      </a:r>
                      <a:endParaRPr lang="ru-RU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1559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036819"/>
              </p:ext>
            </p:extLst>
          </p:nvPr>
        </p:nvGraphicFramePr>
        <p:xfrm>
          <a:off x="0" y="365760"/>
          <a:ext cx="12192000" cy="2286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89024213"/>
                    </a:ext>
                  </a:extLst>
                </a:gridCol>
              </a:tblGrid>
              <a:tr h="290796">
                <a:tc gridSpan="2">
                  <a:txBody>
                    <a:bodyPr/>
                    <a:lstStyle/>
                    <a:p>
                      <a:r>
                        <a:rPr lang="ru-RU" dirty="0"/>
                        <a:t>Разное о </a:t>
                      </a:r>
                      <a:r>
                        <a:rPr lang="en-US" dirty="0"/>
                        <a:t>C++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79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*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tmp_proc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=malloc(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(char)*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directory_proc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));</a:t>
                      </a:r>
                    </a:p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*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tmp_stat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=malloc(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(char)*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(stat));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strcpy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tmp_proc,directory_proc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strcpy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tmp_stat,stat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*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partly_way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strcat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tmp_proc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entry-&gt;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d_name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*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way_to_stat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strcat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partly_way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tmp_stat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file_status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fopen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way_to_stat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"r");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Функция </a:t>
                      </a: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strcat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 </a:t>
                      </a:r>
                      <a:r>
                        <a:rPr lang="ru-RU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считает, что за первой строкой достаточно места, чтобы дописать вторую.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sizeof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(char) = 1 </a:t>
                      </a:r>
                      <a:r>
                        <a:rPr lang="ru-RU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согласно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C99, section 6.5.3.4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35878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897079"/>
              </p:ext>
            </p:extLst>
          </p:nvPr>
        </p:nvGraphicFramePr>
        <p:xfrm>
          <a:off x="0" y="365760"/>
          <a:ext cx="12192000" cy="402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97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2283">
                  <a:extLst>
                    <a:ext uri="{9D8B030D-6E8A-4147-A177-3AD203B41FA5}">
                      <a16:colId xmlns:a16="http://schemas.microsoft.com/office/drawing/2014/main" val="189024213"/>
                    </a:ext>
                  </a:extLst>
                </a:gridCol>
              </a:tblGrid>
              <a:tr h="290796">
                <a:tc gridSpan="2">
                  <a:txBody>
                    <a:bodyPr/>
                    <a:lstStyle/>
                    <a:p>
                      <a:r>
                        <a:rPr lang="ru-RU" dirty="0"/>
                        <a:t>Разное о </a:t>
                      </a:r>
                      <a:r>
                        <a:rPr lang="en-US" dirty="0"/>
                        <a:t>C++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79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path[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("/proc/") + 5 + //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max -- 5-digit number,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("/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/") + 10];  //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inode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max number is 10-digit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                     //number on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2/3/4</a:t>
                      </a:r>
                    </a:p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snprintf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(path,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(path), "/proc/%s/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/%s",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proc_entry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d_name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fd_entry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d_name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lstat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(path, &amp;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buffer_size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st.st_size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+ 1;</a:t>
                      </a:r>
                    </a:p>
                    <a:p>
                      <a:endParaRPr lang="en-US" sz="12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*buffer =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calloc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buffer_size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(char));</a:t>
                      </a:r>
                    </a:p>
                    <a:p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readlink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(path, buffer,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buffer_size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("[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 - %s, opened file - %s\n",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proc_entry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d_name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buffer);</a:t>
                      </a:r>
                    </a:p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free(buffer);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PID 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может быть больше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65535. 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Это настраивается с помощью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sysctl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”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kernel.pid_max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”.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Слишком сложно, хватит так:</a:t>
                      </a:r>
                      <a:b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char path[64];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Здесь есть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“race condition”</a:t>
                      </a:r>
                      <a:endParaRPr lang="ru-RU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ru-RU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ru-RU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ru-RU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ru-RU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ru-RU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ru-RU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ru-RU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47622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913555"/>
              </p:ext>
            </p:extLst>
          </p:nvPr>
        </p:nvGraphicFramePr>
        <p:xfrm>
          <a:off x="0" y="365760"/>
          <a:ext cx="12192000" cy="402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97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2283">
                  <a:extLst>
                    <a:ext uri="{9D8B030D-6E8A-4147-A177-3AD203B41FA5}">
                      <a16:colId xmlns:a16="http://schemas.microsoft.com/office/drawing/2014/main" val="189024213"/>
                    </a:ext>
                  </a:extLst>
                </a:gridCol>
              </a:tblGrid>
              <a:tr h="290796">
                <a:tc gridSpan="2">
                  <a:txBody>
                    <a:bodyPr/>
                    <a:lstStyle/>
                    <a:p>
                      <a:r>
                        <a:rPr lang="ru-RU" dirty="0"/>
                        <a:t>Разное о </a:t>
                      </a:r>
                      <a:r>
                        <a:rPr lang="en-US" dirty="0"/>
                        <a:t>C++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79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path[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("/proc/") + 5 + //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max -- 5-digit number,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("/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/") + 10];  //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inode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max number is 10-digit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                     //number on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2/3/4</a:t>
                      </a:r>
                    </a:p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snprintf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(path,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(path), "/proc/%s/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/%s",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proc_entry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d_name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fd_entry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d_name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lstat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(path, &amp;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buffer_size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st.st_size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+ 1;</a:t>
                      </a:r>
                    </a:p>
                    <a:p>
                      <a:endParaRPr lang="en-US" sz="12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*buffer =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calloc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buffer_size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(char));</a:t>
                      </a:r>
                    </a:p>
                    <a:p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readlink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(path, buffer,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buffer_size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("[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 - %s, opened file - %s\n",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proc_entry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d_name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buffer);</a:t>
                      </a:r>
                    </a:p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free(buffer);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PID 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может быть больше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65535. 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Это настраивается с помощью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sysctl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”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kernel.pid_max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”.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Слишком сложно, хватит так:</a:t>
                      </a:r>
                      <a:b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char path[64];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Здесь есть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“race condition”: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lsof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обнаруживает символическую ссылку на открытый файл и узнаёт её длину,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процесс, состояние которого изучает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lsof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закрывает файл и открывает другой, а номер файлового дескриптора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переиспользуется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lsof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делает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readlink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 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на ссылку, длина которой поменялась.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08758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525106"/>
              </p:ext>
            </p:extLst>
          </p:nvPr>
        </p:nvGraphicFramePr>
        <p:xfrm>
          <a:off x="0" y="365760"/>
          <a:ext cx="12192000" cy="2834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97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2283">
                  <a:extLst>
                    <a:ext uri="{9D8B030D-6E8A-4147-A177-3AD203B41FA5}">
                      <a16:colId xmlns:a16="http://schemas.microsoft.com/office/drawing/2014/main" val="189024213"/>
                    </a:ext>
                  </a:extLst>
                </a:gridCol>
              </a:tblGrid>
              <a:tr h="290796">
                <a:tc gridSpan="2">
                  <a:txBody>
                    <a:bodyPr/>
                    <a:lstStyle/>
                    <a:p>
                      <a:r>
                        <a:rPr lang="ru-RU" dirty="0"/>
                        <a:t>Разное о </a:t>
                      </a:r>
                      <a:r>
                        <a:rPr lang="en-US" dirty="0"/>
                        <a:t>C++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79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path[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("/proc/") + 5 + //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max -- 5-digit number,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("/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/") + 10];  //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inode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max number is 10-digit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                     //number on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2/3/4</a:t>
                      </a:r>
                    </a:p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snprintf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(path,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(path), "/proc/%s/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/%s",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proc_entry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d_name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fd_entry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d_name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lstat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(path, &amp;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buffer_size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st.st_size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+ 1;</a:t>
                      </a:r>
                    </a:p>
                    <a:p>
                      <a:endParaRPr lang="en-US" sz="12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*buffer =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calloc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buffer_size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(char));</a:t>
                      </a:r>
                    </a:p>
                    <a:p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readlink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(path, buffer,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buffer_size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("[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 - %s, opened file - %s\n",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proc_entry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d_name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buffer);</a:t>
                      </a:r>
                    </a:p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free(buffer);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PID 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может быть больше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65535. 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Это настраивается с помощью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sysctl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”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kernel.pid_max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”.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Слишком сложно, хватит так:</a:t>
                      </a:r>
                      <a:b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char path[64];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На самом деле, тут другая проблема: размер символических ссылок в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/proc 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не имеет никакого отношения к их содержимому. Он всегда равен 64.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63980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125891"/>
              </p:ext>
            </p:extLst>
          </p:nvPr>
        </p:nvGraphicFramePr>
        <p:xfrm>
          <a:off x="0" y="365760"/>
          <a:ext cx="12192000" cy="5364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796">
                <a:tc>
                  <a:txBody>
                    <a:bodyPr/>
                    <a:lstStyle/>
                    <a:p>
                      <a:r>
                        <a:rPr lang="ru-RU" dirty="0"/>
                        <a:t>Пример использования </a:t>
                      </a:r>
                      <a:r>
                        <a:rPr lang="en-US" dirty="0" err="1"/>
                        <a:t>valgrind</a:t>
                      </a:r>
                      <a:r>
                        <a:rPr lang="en-US" dirty="0"/>
                        <a:t>: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79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valgrind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--tool=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memcheck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--leak-check=full --show-leak-kinds=all --track-origins=yes --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-callers=32 ./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a.out</a:t>
                      </a:r>
                      <a:endParaRPr 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==2628==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Memcheck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a memory error detector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==2628== Copyright (C) 2002-2017, and GNU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GPL'd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by Julian Seward et al.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==2628== Using Valgrind-3.13.0 and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LibVEX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rerun with -h for copyright info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==2628== Command: ./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a.out</a:t>
                      </a:r>
                      <a:endParaRPr 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==2628==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==2628== Invalid read of size 1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==2628==    at 0x4E82EA9: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vfprintf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(vfprintf.c:1635)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==2628==    by 0x4E892C8: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(printf.c:34)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==2628==    by 0x4009E1: main (main.c:45)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==2628==  Address 0x5213129 is 0 bytes after a block of size 9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alloc'd</a:t>
                      </a:r>
                      <a:endParaRPr 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==2628==    at 0x4C2B955: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calloc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(vg_replace_malloc.c:711)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==2628==    by 0x4009A6: main (main.c:43)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==2628==</a:t>
                      </a:r>
                    </a:p>
                    <a:p>
                      <a:endParaRPr 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~~~~</a:t>
                      </a:r>
                    </a:p>
                    <a:p>
                      <a:endParaRPr 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42                 unsigned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buffer_size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status_buffer.st_size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+ 1; // one for null-terminate symbol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43                 char *buffer =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calloc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buffer_size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(char));//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calloc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makes string null-terminated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44                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readlink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directory_fd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buffer,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buffer_size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45                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("[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 - %s, opened file - %s\n",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proc_entry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d_name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buffer);</a:t>
                      </a:r>
                    </a:p>
                    <a:p>
                      <a:endParaRPr 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105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65958"/>
              </p:ext>
            </p:extLst>
          </p:nvPr>
        </p:nvGraphicFramePr>
        <p:xfrm>
          <a:off x="0" y="365760"/>
          <a:ext cx="12192000" cy="2286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89024213"/>
                    </a:ext>
                  </a:extLst>
                </a:gridCol>
              </a:tblGrid>
              <a:tr h="290796">
                <a:tc gridSpan="2">
                  <a:txBody>
                    <a:bodyPr/>
                    <a:lstStyle/>
                    <a:p>
                      <a:r>
                        <a:rPr lang="ru-RU" dirty="0"/>
                        <a:t>Разное о </a:t>
                      </a:r>
                      <a:r>
                        <a:rPr lang="en-US" dirty="0"/>
                        <a:t>C++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79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*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tmp_proc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=malloc(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(char)*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directory_proc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));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*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tmp_stat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=malloc(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(char)*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(stat));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strcpy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tmp_proc,directory_proc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strcpy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tmp_stat,stat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*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partly_way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strcat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tmp_proc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entry-&gt;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d_name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*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way_to_stat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strcat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partly_way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tmp_stat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file_status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fopen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way_to_stat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"r");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Правильный и простой способ собрать строку: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indent="0">
                        <a:buNone/>
                      </a:pP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path[64];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snprintf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(path,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(path), “/proc/%u/stat”,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3700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665287"/>
              </p:ext>
            </p:extLst>
          </p:nvPr>
        </p:nvGraphicFramePr>
        <p:xfrm>
          <a:off x="0" y="365760"/>
          <a:ext cx="12192000" cy="1920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89024213"/>
                    </a:ext>
                  </a:extLst>
                </a:gridCol>
              </a:tblGrid>
              <a:tr h="290796">
                <a:tc gridSpan="2">
                  <a:txBody>
                    <a:bodyPr/>
                    <a:lstStyle/>
                    <a:p>
                      <a:r>
                        <a:rPr lang="ru-RU" dirty="0"/>
                        <a:t>Разное о </a:t>
                      </a:r>
                      <a:r>
                        <a:rPr lang="en-US" dirty="0"/>
                        <a:t>C++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79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...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tmp_proc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[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256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];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snprintf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tmp_proc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256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"%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s%s%s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",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directory_proc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entry-&gt;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d_name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stat);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Правильный и простой способ собрать строку: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indent="0">
                        <a:buNone/>
                      </a:pP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path[64];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snprintf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(path,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(path), “/proc/%u/stat”,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8507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923170"/>
              </p:ext>
            </p:extLst>
          </p:nvPr>
        </p:nvGraphicFramePr>
        <p:xfrm>
          <a:off x="0" y="365760"/>
          <a:ext cx="12192000" cy="5699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89024213"/>
                    </a:ext>
                  </a:extLst>
                </a:gridCol>
              </a:tblGrid>
              <a:tr h="290796">
                <a:tc gridSpan="2">
                  <a:txBody>
                    <a:bodyPr/>
                    <a:lstStyle/>
                    <a:p>
                      <a:r>
                        <a:rPr lang="ru-RU" dirty="0"/>
                        <a:t>Разное о </a:t>
                      </a:r>
                      <a:r>
                        <a:rPr lang="en-US" dirty="0"/>
                        <a:t>C++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79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*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tmp_proc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=malloc(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(char)*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directory_proc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));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*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tmp_stat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=malloc(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(char)*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(stat));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strcpy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tmp_proc,directory_proc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strcpy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tmp_stat,stat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*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partly_way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strcat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tmp_proc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entry-&gt;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d_name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*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way_to_stat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strcat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partly_way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tmp_stat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file_status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fopen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way_to_stat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"r");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Правильный и простой способ собрать строку: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indent="0">
                        <a:buNone/>
                      </a:pP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path[64];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snprintf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(path,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(path), “/proc/%u/stat”,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796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Что делать, если длина строки наперёд неизвестна?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indent="0">
                        <a:buNone/>
                      </a:pP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va_list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va0;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len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*res;</a:t>
                      </a:r>
                    </a:p>
                    <a:p>
                      <a:pPr marL="0" indent="0">
                        <a:buNone/>
                      </a:pPr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va_copy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(va0,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len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vsnprintf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(NULL, 0,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fmt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va0);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va_end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(va0);</a:t>
                      </a:r>
                    </a:p>
                    <a:p>
                      <a:pPr marL="0" indent="0">
                        <a:buNone/>
                      </a:pPr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res = malloc(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len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+ 1);</a:t>
                      </a:r>
                    </a:p>
                    <a:p>
                      <a:pPr marL="0" indent="0">
                        <a:buNone/>
                      </a:pPr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va_copy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(va0,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vsnprintf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(res,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len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fmt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va0);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va_end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(va0);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427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7179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450781"/>
              </p:ext>
            </p:extLst>
          </p:nvPr>
        </p:nvGraphicFramePr>
        <p:xfrm>
          <a:off x="0" y="365760"/>
          <a:ext cx="12192000" cy="2468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89024213"/>
                    </a:ext>
                  </a:extLst>
                </a:gridCol>
              </a:tblGrid>
              <a:tr h="290796">
                <a:tc gridSpan="2">
                  <a:txBody>
                    <a:bodyPr/>
                    <a:lstStyle/>
                    <a:p>
                      <a:r>
                        <a:rPr lang="ru-RU" dirty="0"/>
                        <a:t>Разное о </a:t>
                      </a:r>
                      <a:r>
                        <a:rPr lang="en-US" dirty="0"/>
                        <a:t>C++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79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struct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stat_file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{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char name[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30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char status;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...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struct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stat_file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statFile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fscanf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file_status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"%d %s %c",</a:t>
                      </a:r>
                    </a:p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&amp;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statFile.pid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statFile.name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&amp;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statFile.status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Что будет, если имя процесса в файле 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/proc/PID/stat </a:t>
                      </a:r>
                      <a:r>
                        <a:rPr lang="ru-RU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окажется длиннее 30 символов?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9794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078568"/>
              </p:ext>
            </p:extLst>
          </p:nvPr>
        </p:nvGraphicFramePr>
        <p:xfrm>
          <a:off x="0" y="365760"/>
          <a:ext cx="12192000" cy="53949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89024213"/>
                    </a:ext>
                  </a:extLst>
                </a:gridCol>
              </a:tblGrid>
              <a:tr h="290796">
                <a:tc gridSpan="2">
                  <a:txBody>
                    <a:bodyPr/>
                    <a:lstStyle/>
                    <a:p>
                      <a:r>
                        <a:rPr lang="ru-RU" dirty="0"/>
                        <a:t>Разное о </a:t>
                      </a:r>
                      <a:r>
                        <a:rPr lang="en-US" dirty="0"/>
                        <a:t>C++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79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Process {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public: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explicit Process(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: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{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::string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fPath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"/proc/" +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to_string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+ "/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";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try{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ifstream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file(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fPath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    file &gt;&gt; Name;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file.close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}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catch (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ifstream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::failure&amp; error){</a:t>
                      </a:r>
                    </a:p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throw error;</a:t>
                      </a:r>
                    </a:p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}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}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void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print_pid_name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(){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cout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&lt;&lt;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&lt;&lt; "\t\t\t" &lt;&lt; Name &lt;&lt;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endl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}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private: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::string Name;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Блок 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catch() </a:t>
                      </a:r>
                      <a:r>
                        <a:rPr lang="ru-RU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без какой-либо обработки ошибки лишён смысла.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“throw error”, </a:t>
                      </a:r>
                      <a:r>
                        <a:rPr lang="ru-RU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в отличие от 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”throw”, </a:t>
                      </a:r>
                      <a:r>
                        <a:rPr lang="ru-RU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не прокинет исключение 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error </a:t>
                      </a:r>
                      <a:r>
                        <a:rPr lang="ru-RU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дальше, а сделает его копию и выше по стеку выбросит именно копию.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321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988777"/>
              </p:ext>
            </p:extLst>
          </p:nvPr>
        </p:nvGraphicFramePr>
        <p:xfrm>
          <a:off x="0" y="365760"/>
          <a:ext cx="12192000" cy="4480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89024213"/>
                    </a:ext>
                  </a:extLst>
                </a:gridCol>
              </a:tblGrid>
              <a:tr h="290796">
                <a:tc gridSpan="2">
                  <a:txBody>
                    <a:bodyPr/>
                    <a:lstStyle/>
                    <a:p>
                      <a:r>
                        <a:rPr lang="ru-RU" dirty="0"/>
                        <a:t>Разное о </a:t>
                      </a:r>
                      <a:r>
                        <a:rPr lang="en-US" dirty="0"/>
                        <a:t>C++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79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Process {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public: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explicit Process(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: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{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::string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fPath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"/proc/" +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to_string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+ "/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";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ifstream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file(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fPath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file &gt;&gt; Name;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file.close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}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void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print_pid_name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(){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cout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&lt;&lt;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&lt;&lt; "\t\t\t" &lt;&lt; Name &lt;&lt;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endl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}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private: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::string Name;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Сколько вызовов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malloc() 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спрятано в этой строке?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path[64];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snprintf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(path, “/proc/%u/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”,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pid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711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10432</TotalTime>
  <Words>5448</Words>
  <Application>Microsoft Macintosh PowerPoint</Application>
  <PresentationFormat>Widescreen</PresentationFormat>
  <Paragraphs>933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Artem Anisimov</dc:creator>
  <cp:lastModifiedBy>Artem Anisimov</cp:lastModifiedBy>
  <cp:revision>107</cp:revision>
  <cp:lastPrinted>2018-10-22T07:50:52Z</cp:lastPrinted>
  <dcterms:created xsi:type="dcterms:W3CDTF">2016-09-20T13:25:15Z</dcterms:created>
  <dcterms:modified xsi:type="dcterms:W3CDTF">2018-10-22T07:53:15Z</dcterms:modified>
</cp:coreProperties>
</file>