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6"/>
  </p:notesMasterIdLst>
  <p:handoutMasterIdLst>
    <p:handoutMasterId r:id="rId37"/>
  </p:handoutMasterIdLst>
  <p:sldIdLst>
    <p:sldId id="280" r:id="rId3"/>
    <p:sldId id="285" r:id="rId4"/>
    <p:sldId id="290" r:id="rId5"/>
    <p:sldId id="292" r:id="rId6"/>
    <p:sldId id="293" r:id="rId7"/>
    <p:sldId id="291" r:id="rId8"/>
    <p:sldId id="289" r:id="rId9"/>
    <p:sldId id="295" r:id="rId10"/>
    <p:sldId id="325" r:id="rId11"/>
    <p:sldId id="324" r:id="rId12"/>
    <p:sldId id="322" r:id="rId13"/>
    <p:sldId id="323" r:id="rId14"/>
    <p:sldId id="288" r:id="rId15"/>
    <p:sldId id="305" r:id="rId16"/>
    <p:sldId id="304" r:id="rId17"/>
    <p:sldId id="303" r:id="rId18"/>
    <p:sldId id="302" r:id="rId19"/>
    <p:sldId id="287" r:id="rId20"/>
    <p:sldId id="306" r:id="rId21"/>
    <p:sldId id="321" r:id="rId22"/>
    <p:sldId id="286" r:id="rId23"/>
    <p:sldId id="309" r:id="rId24"/>
    <p:sldId id="320" r:id="rId25"/>
    <p:sldId id="319" r:id="rId26"/>
    <p:sldId id="318" r:id="rId27"/>
    <p:sldId id="317" r:id="rId28"/>
    <p:sldId id="300" r:id="rId29"/>
    <p:sldId id="299" r:id="rId30"/>
    <p:sldId id="311" r:id="rId31"/>
    <p:sldId id="312" r:id="rId32"/>
    <p:sldId id="313" r:id="rId33"/>
    <p:sldId id="310" r:id="rId34"/>
    <p:sldId id="316" r:id="rId3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08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Основы построения файловых систем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6788E-680A-49E5-BB93-D456A9D23A29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61F6E-92FD-414D-9278-71772D358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73084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Основы построения файловых систем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F4945-C160-4CD5-B124-49B9BE14C0AB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3120B-582B-4354-977D-A474A534F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56565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74511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975262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576671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844597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6350735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34685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5988781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3228337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9120145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1431075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088809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3600921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210542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1476956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6103807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289621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5048331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5368786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6891838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1322496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0509194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548311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6183999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025904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004847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5574007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987512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410251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091850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567527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386015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84159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81789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48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92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964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585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972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057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659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538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784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505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37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1400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811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352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75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98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622754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/>
              <a:t>Основы построения файловых систем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05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02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91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43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64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43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63722-5D9F-4E99-9720-9B6A0C7BB1C9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47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18C88-2408-4CFC-B25C-07450930B282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14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n.tue.nl/~aeb/linux/fs/fat/fat-1.htm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lxr.free-electrons.com/source/fs/fat/" TargetMode="External"/><Relationship Id="rId4" Type="http://schemas.openxmlformats.org/officeDocument/2006/relationships/hyperlink" Target="http://www.tavi.co.uk/phobos/fat.html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189499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098" name="Picture 2" descr="Image result for МФТ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869" y="2142418"/>
            <a:ext cx="5586197" cy="248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acron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563" y="2078936"/>
            <a:ext cx="2614568" cy="261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70869" y="900147"/>
            <a:ext cx="8450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060559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812002"/>
              </p:ext>
            </p:extLst>
          </p:nvPr>
        </p:nvGraphicFramePr>
        <p:xfrm>
          <a:off x="0" y="365760"/>
          <a:ext cx="12192000" cy="576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r>
                        <a:rPr lang="ru-RU" sz="2400" dirty="0"/>
                        <a:t>Как</a:t>
                      </a:r>
                      <a:r>
                        <a:rPr lang="ru-RU" sz="2400" baseline="0" dirty="0"/>
                        <a:t> обмениваться данными между </a:t>
                      </a:r>
                      <a:r>
                        <a:rPr lang="en-US" sz="2400" baseline="0" dirty="0"/>
                        <a:t>little-endian </a:t>
                      </a:r>
                      <a:r>
                        <a:rPr lang="ru-RU" sz="2400" baseline="0" dirty="0"/>
                        <a:t>и </a:t>
                      </a:r>
                      <a:r>
                        <a:rPr lang="en-US" sz="2400" baseline="0" dirty="0"/>
                        <a:t>big-endian </a:t>
                      </a:r>
                      <a:r>
                        <a:rPr lang="ru-RU" sz="2400" baseline="0" dirty="0"/>
                        <a:t>системами</a:t>
                      </a:r>
                      <a:r>
                        <a:rPr lang="en-US" sz="2400" baseline="0" dirty="0"/>
                        <a:t>?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Определение </a:t>
                      </a:r>
                      <a:r>
                        <a:rPr lang="en-US" dirty="0" err="1"/>
                        <a:t>struct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dmap_ext_ondisk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/>
                        <a:t>Более</a:t>
                      </a:r>
                      <a:r>
                        <a:rPr lang="ru-RU" baseline="0" dirty="0"/>
                        <a:t> простой способ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endParaRPr lang="en-US" dirty="0"/>
                    </a:p>
                    <a:p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Как</a:t>
                      </a:r>
                      <a:r>
                        <a:rPr lang="ru-RU" baseline="0" dirty="0"/>
                        <a:t> структуры будут выглядеть в памяти на </a:t>
                      </a:r>
                      <a:r>
                        <a:rPr lang="en-US" baseline="0" dirty="0"/>
                        <a:t>x86_64?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72674"/>
              </p:ext>
            </p:extLst>
          </p:nvPr>
        </p:nvGraphicFramePr>
        <p:xfrm>
          <a:off x="0" y="3378062"/>
          <a:ext cx="3855308" cy="1828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927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7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6638">
                <a:tc>
                  <a:txBody>
                    <a:bodyPr/>
                    <a:lstStyle/>
                    <a:p>
                      <a:r>
                        <a:rPr lang="ru-RU" b="0" dirty="0"/>
                        <a:t>8 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item_id</a:t>
                      </a:r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638">
                <a:tc>
                  <a:txBody>
                    <a:bodyPr/>
                    <a:lstStyle/>
                    <a:p>
                      <a:r>
                        <a:rPr lang="en-US" dirty="0"/>
                        <a:t>8 </a:t>
                      </a:r>
                      <a:r>
                        <a:rPr lang="ru-RU" dirty="0"/>
                        <a:t>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ext_offs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638">
                <a:tc>
                  <a:txBody>
                    <a:bodyPr/>
                    <a:lstStyle/>
                    <a:p>
                      <a:r>
                        <a:rPr lang="ru-RU" dirty="0"/>
                        <a:t>3 байта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ext_len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638">
                <a:tc>
                  <a:txBody>
                    <a:bodyPr/>
                    <a:lstStyle/>
                    <a:p>
                      <a:r>
                        <a:rPr lang="ru-RU" dirty="0"/>
                        <a:t>8 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wr_seq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638">
                <a:tc>
                  <a:txBody>
                    <a:bodyPr/>
                    <a:lstStyle/>
                    <a:p>
                      <a:r>
                        <a:rPr lang="en-US" dirty="0"/>
                        <a:t>4 </a:t>
                      </a:r>
                      <a:r>
                        <a:rPr lang="ru-RU" dirty="0"/>
                        <a:t>байта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slice_id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14400" y="1210726"/>
            <a:ext cx="36631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struct dmap_ext_ondisk {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item_id;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ext_offs;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u8              ext_len[3];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be32            slice_id;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wr_seq;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} __attribute__((packed));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75374" y="1210726"/>
            <a:ext cx="36631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struct dmap_ext_ondisk {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long long       item_id;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long long       ext_offs;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char            ext_len[3];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int             slice_id;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long long       wr_seq;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295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444658"/>
              </p:ext>
            </p:extLst>
          </p:nvPr>
        </p:nvGraphicFramePr>
        <p:xfrm>
          <a:off x="0" y="365760"/>
          <a:ext cx="12192000" cy="576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r>
                        <a:rPr lang="ru-RU" sz="2400" dirty="0"/>
                        <a:t>Как</a:t>
                      </a:r>
                      <a:r>
                        <a:rPr lang="ru-RU" sz="2400" baseline="0" dirty="0"/>
                        <a:t> обмениваться данными между </a:t>
                      </a:r>
                      <a:r>
                        <a:rPr lang="en-US" sz="2400" baseline="0" dirty="0"/>
                        <a:t>little-endian </a:t>
                      </a:r>
                      <a:r>
                        <a:rPr lang="ru-RU" sz="2400" baseline="0" dirty="0"/>
                        <a:t>и </a:t>
                      </a:r>
                      <a:r>
                        <a:rPr lang="en-US" sz="2400" baseline="0" dirty="0"/>
                        <a:t>big-endian </a:t>
                      </a:r>
                      <a:r>
                        <a:rPr lang="ru-RU" sz="2400" baseline="0" dirty="0"/>
                        <a:t>системами</a:t>
                      </a:r>
                      <a:r>
                        <a:rPr lang="en-US" sz="2400" baseline="0" dirty="0"/>
                        <a:t>?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Определение </a:t>
                      </a:r>
                      <a:r>
                        <a:rPr lang="en-US" dirty="0" err="1"/>
                        <a:t>struct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dmap_ext_ondisk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/>
                        <a:t>Более</a:t>
                      </a:r>
                      <a:r>
                        <a:rPr lang="ru-RU" baseline="0" dirty="0"/>
                        <a:t> простой способ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endParaRPr lang="en-US" dirty="0"/>
                    </a:p>
                    <a:p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Как</a:t>
                      </a:r>
                      <a:r>
                        <a:rPr lang="ru-RU" baseline="0" dirty="0"/>
                        <a:t> структуры будут выглядеть в памяти на </a:t>
                      </a:r>
                      <a:r>
                        <a:rPr lang="en-US" baseline="0" dirty="0"/>
                        <a:t>x86_64?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72674"/>
              </p:ext>
            </p:extLst>
          </p:nvPr>
        </p:nvGraphicFramePr>
        <p:xfrm>
          <a:off x="0" y="3378062"/>
          <a:ext cx="3855308" cy="1828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927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7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6638">
                <a:tc>
                  <a:txBody>
                    <a:bodyPr/>
                    <a:lstStyle/>
                    <a:p>
                      <a:r>
                        <a:rPr lang="ru-RU" b="0" dirty="0"/>
                        <a:t>8 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item_id</a:t>
                      </a:r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638">
                <a:tc>
                  <a:txBody>
                    <a:bodyPr/>
                    <a:lstStyle/>
                    <a:p>
                      <a:r>
                        <a:rPr lang="en-US" dirty="0"/>
                        <a:t>8 </a:t>
                      </a:r>
                      <a:r>
                        <a:rPr lang="ru-RU" dirty="0"/>
                        <a:t>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ext_offs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638">
                <a:tc>
                  <a:txBody>
                    <a:bodyPr/>
                    <a:lstStyle/>
                    <a:p>
                      <a:r>
                        <a:rPr lang="ru-RU" dirty="0"/>
                        <a:t>3 байта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ext_len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638">
                <a:tc>
                  <a:txBody>
                    <a:bodyPr/>
                    <a:lstStyle/>
                    <a:p>
                      <a:r>
                        <a:rPr lang="ru-RU" dirty="0"/>
                        <a:t>8 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wr_seq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638">
                <a:tc>
                  <a:txBody>
                    <a:bodyPr/>
                    <a:lstStyle/>
                    <a:p>
                      <a:r>
                        <a:rPr lang="en-US" dirty="0"/>
                        <a:t>4 </a:t>
                      </a:r>
                      <a:r>
                        <a:rPr lang="ru-RU" dirty="0"/>
                        <a:t>байта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slice_id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8520"/>
              </p:ext>
            </p:extLst>
          </p:nvPr>
        </p:nvGraphicFramePr>
        <p:xfrm>
          <a:off x="3855308" y="3378062"/>
          <a:ext cx="3929450" cy="2560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6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898">
                <a:tc>
                  <a:txBody>
                    <a:bodyPr/>
                    <a:lstStyle/>
                    <a:p>
                      <a:r>
                        <a:rPr lang="ru-RU" b="0" dirty="0"/>
                        <a:t>8</a:t>
                      </a:r>
                      <a:r>
                        <a:rPr lang="ru-RU" b="0" baseline="0" dirty="0"/>
                        <a:t> байт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item_id</a:t>
                      </a:r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898">
                <a:tc>
                  <a:txBody>
                    <a:bodyPr/>
                    <a:lstStyle/>
                    <a:p>
                      <a:r>
                        <a:rPr lang="en-US" dirty="0"/>
                        <a:t>8 </a:t>
                      </a:r>
                      <a:r>
                        <a:rPr lang="ru-RU" dirty="0"/>
                        <a:t>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ext_offs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898">
                <a:tc>
                  <a:txBody>
                    <a:bodyPr/>
                    <a:lstStyle/>
                    <a:p>
                      <a:r>
                        <a:rPr lang="ru-RU" dirty="0"/>
                        <a:t>3 байта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ext_len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898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5 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padding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898">
                <a:tc>
                  <a:txBody>
                    <a:bodyPr/>
                    <a:lstStyle/>
                    <a:p>
                      <a:r>
                        <a:rPr lang="en-US" dirty="0"/>
                        <a:t>8 </a:t>
                      </a:r>
                      <a:r>
                        <a:rPr lang="ru-RU" dirty="0"/>
                        <a:t>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wr_seq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898">
                <a:tc>
                  <a:txBody>
                    <a:bodyPr/>
                    <a:lstStyle/>
                    <a:p>
                      <a:r>
                        <a:rPr lang="en-US" dirty="0"/>
                        <a:t>4 </a:t>
                      </a:r>
                      <a:r>
                        <a:rPr lang="ru-RU" dirty="0"/>
                        <a:t>байта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slice_id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898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4 байта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padding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14400" y="1210726"/>
            <a:ext cx="36631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struct dmap_ext_ondisk {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item_id;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ext_offs;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u8              ext_len[3];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be32            slice_id;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wr_seq;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} __attribute__((packed));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75374" y="1210726"/>
            <a:ext cx="36631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struct dmap_ext_ondisk {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long long       item_id;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long long       ext_offs;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char            ext_len[3];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int             slice_id;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long long       wr_seq;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36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636924"/>
              </p:ext>
            </p:extLst>
          </p:nvPr>
        </p:nvGraphicFramePr>
        <p:xfrm>
          <a:off x="0" y="365760"/>
          <a:ext cx="12192000" cy="576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r>
                        <a:rPr lang="ru-RU" sz="2400" dirty="0"/>
                        <a:t>Как</a:t>
                      </a:r>
                      <a:r>
                        <a:rPr lang="ru-RU" sz="2400" baseline="0" dirty="0"/>
                        <a:t> обмениваться данными между </a:t>
                      </a:r>
                      <a:r>
                        <a:rPr lang="en-US" sz="2400" baseline="0" dirty="0"/>
                        <a:t>little-endian </a:t>
                      </a:r>
                      <a:r>
                        <a:rPr lang="ru-RU" sz="2400" baseline="0" dirty="0"/>
                        <a:t>и </a:t>
                      </a:r>
                      <a:r>
                        <a:rPr lang="en-US" sz="2400" baseline="0" dirty="0"/>
                        <a:t>big-endian </a:t>
                      </a:r>
                      <a:r>
                        <a:rPr lang="ru-RU" sz="2400" baseline="0" dirty="0"/>
                        <a:t>системами</a:t>
                      </a:r>
                      <a:r>
                        <a:rPr lang="en-US" sz="2400" baseline="0" dirty="0"/>
                        <a:t>?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Определение </a:t>
                      </a:r>
                      <a:r>
                        <a:rPr lang="en-US" dirty="0" err="1"/>
                        <a:t>struct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dmap_ext_ondisk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/>
                        <a:t>Более</a:t>
                      </a:r>
                      <a:r>
                        <a:rPr lang="ru-RU" baseline="0" dirty="0"/>
                        <a:t> простой способ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endParaRPr lang="en-US" dirty="0"/>
                    </a:p>
                    <a:p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Как</a:t>
                      </a:r>
                      <a:r>
                        <a:rPr lang="ru-RU" baseline="0" dirty="0"/>
                        <a:t> структуры будут выглядеть в памяти на </a:t>
                      </a:r>
                      <a:r>
                        <a:rPr lang="en-US" baseline="0" dirty="0"/>
                        <a:t>x86_64?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А как на </a:t>
                      </a:r>
                      <a:r>
                        <a:rPr lang="en-US" b="1" dirty="0"/>
                        <a:t>x86_32?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72674"/>
              </p:ext>
            </p:extLst>
          </p:nvPr>
        </p:nvGraphicFramePr>
        <p:xfrm>
          <a:off x="0" y="3378062"/>
          <a:ext cx="3855308" cy="1828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927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7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6638">
                <a:tc>
                  <a:txBody>
                    <a:bodyPr/>
                    <a:lstStyle/>
                    <a:p>
                      <a:r>
                        <a:rPr lang="ru-RU" b="0" dirty="0"/>
                        <a:t>8 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item_id</a:t>
                      </a:r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638">
                <a:tc>
                  <a:txBody>
                    <a:bodyPr/>
                    <a:lstStyle/>
                    <a:p>
                      <a:r>
                        <a:rPr lang="en-US" dirty="0"/>
                        <a:t>8 </a:t>
                      </a:r>
                      <a:r>
                        <a:rPr lang="ru-RU" dirty="0"/>
                        <a:t>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ext_offs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638">
                <a:tc>
                  <a:txBody>
                    <a:bodyPr/>
                    <a:lstStyle/>
                    <a:p>
                      <a:r>
                        <a:rPr lang="ru-RU" dirty="0"/>
                        <a:t>3 байта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ext_len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638">
                <a:tc>
                  <a:txBody>
                    <a:bodyPr/>
                    <a:lstStyle/>
                    <a:p>
                      <a:r>
                        <a:rPr lang="ru-RU" dirty="0"/>
                        <a:t>8 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wr_seq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638">
                <a:tc>
                  <a:txBody>
                    <a:bodyPr/>
                    <a:lstStyle/>
                    <a:p>
                      <a:r>
                        <a:rPr lang="en-US" dirty="0"/>
                        <a:t>4 </a:t>
                      </a:r>
                      <a:r>
                        <a:rPr lang="ru-RU" dirty="0"/>
                        <a:t>байта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slice_id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8520"/>
              </p:ext>
            </p:extLst>
          </p:nvPr>
        </p:nvGraphicFramePr>
        <p:xfrm>
          <a:off x="3855308" y="3378062"/>
          <a:ext cx="3929450" cy="2560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6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898">
                <a:tc>
                  <a:txBody>
                    <a:bodyPr/>
                    <a:lstStyle/>
                    <a:p>
                      <a:r>
                        <a:rPr lang="ru-RU" b="0" dirty="0"/>
                        <a:t>8</a:t>
                      </a:r>
                      <a:r>
                        <a:rPr lang="ru-RU" b="0" baseline="0" dirty="0"/>
                        <a:t> байт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item_id</a:t>
                      </a:r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898">
                <a:tc>
                  <a:txBody>
                    <a:bodyPr/>
                    <a:lstStyle/>
                    <a:p>
                      <a:r>
                        <a:rPr lang="en-US" dirty="0"/>
                        <a:t>8 </a:t>
                      </a:r>
                      <a:r>
                        <a:rPr lang="ru-RU" dirty="0"/>
                        <a:t>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ext_offs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898">
                <a:tc>
                  <a:txBody>
                    <a:bodyPr/>
                    <a:lstStyle/>
                    <a:p>
                      <a:r>
                        <a:rPr lang="ru-RU" dirty="0"/>
                        <a:t>3 байта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ext_len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898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5 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padding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898">
                <a:tc>
                  <a:txBody>
                    <a:bodyPr/>
                    <a:lstStyle/>
                    <a:p>
                      <a:r>
                        <a:rPr lang="en-US" dirty="0"/>
                        <a:t>8 </a:t>
                      </a:r>
                      <a:r>
                        <a:rPr lang="ru-RU" dirty="0"/>
                        <a:t>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wr_seq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898">
                <a:tc>
                  <a:txBody>
                    <a:bodyPr/>
                    <a:lstStyle/>
                    <a:p>
                      <a:r>
                        <a:rPr lang="en-US" dirty="0"/>
                        <a:t>4 </a:t>
                      </a:r>
                      <a:r>
                        <a:rPr lang="ru-RU" dirty="0"/>
                        <a:t>байта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slice_id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898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4 байта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padding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646661"/>
              </p:ext>
            </p:extLst>
          </p:nvPr>
        </p:nvGraphicFramePr>
        <p:xfrm>
          <a:off x="7784758" y="3378061"/>
          <a:ext cx="4407242" cy="2194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03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3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8512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ru-RU" b="0" dirty="0"/>
                        <a:t> байта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item_id</a:t>
                      </a:r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51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ru-RU" dirty="0"/>
                        <a:t> байта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ext_offs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51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ru-RU" dirty="0"/>
                        <a:t> байта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ext_len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51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1 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padding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51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ru-RU" dirty="0"/>
                        <a:t> байта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wr_seq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51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ru-RU" dirty="0"/>
                        <a:t> байта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slice_id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14400" y="1210726"/>
            <a:ext cx="36631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struct dmap_ext_ondisk {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item_id;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ext_offs;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u8              ext_len[3];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be32            slice_id;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wr_seq;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} __attribute__((packed));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75374" y="1210726"/>
            <a:ext cx="36631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struct dmap_ext_ondisk {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long long       item_id;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long long       ext_offs;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char            ext_len[3];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int             slice_id;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long long       wr_seq;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667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948714"/>
              </p:ext>
            </p:extLst>
          </p:nvPr>
        </p:nvGraphicFramePr>
        <p:xfrm>
          <a:off x="0" y="365762"/>
          <a:ext cx="12192000" cy="2194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166">
                <a:tc>
                  <a:txBody>
                    <a:bodyPr/>
                    <a:lstStyle/>
                    <a:p>
                      <a:r>
                        <a:rPr lang="ru-RU" sz="2400" dirty="0"/>
                        <a:t>Общий вид диска с </a:t>
                      </a:r>
                      <a:r>
                        <a:rPr lang="en-US" sz="2400" dirty="0"/>
                        <a:t>FAT16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166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872364"/>
              </p:ext>
            </p:extLst>
          </p:nvPr>
        </p:nvGraphicFramePr>
        <p:xfrm>
          <a:off x="827902" y="1082042"/>
          <a:ext cx="10536195" cy="76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7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20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37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7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061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Boot sector</a:t>
                      </a:r>
                    </a:p>
                    <a:p>
                      <a:r>
                        <a:rPr lang="en-US" sz="2200" dirty="0"/>
                        <a:t>(superblock)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reserved area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File Allocation</a:t>
                      </a:r>
                      <a:r>
                        <a:rPr lang="en-US" sz="2200" baseline="0" dirty="0"/>
                        <a:t> Table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Root directory listing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Data area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827902" y="2045934"/>
            <a:ext cx="2673179" cy="222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3501081" y="1952091"/>
            <a:ext cx="329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 младших адресов к старшим</a:t>
            </a:r>
          </a:p>
        </p:txBody>
      </p:sp>
    </p:spTree>
    <p:extLst>
      <p:ext uri="{BB962C8B-B14F-4D97-AF65-F5344CB8AC3E}">
        <p14:creationId xmlns:p14="http://schemas.microsoft.com/office/powerpoint/2010/main" val="3129354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868011"/>
              </p:ext>
            </p:extLst>
          </p:nvPr>
        </p:nvGraphicFramePr>
        <p:xfrm>
          <a:off x="0" y="365762"/>
          <a:ext cx="12192000" cy="3657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166">
                <a:tc>
                  <a:txBody>
                    <a:bodyPr/>
                    <a:lstStyle/>
                    <a:p>
                      <a:r>
                        <a:rPr lang="ru-RU" sz="2400" dirty="0"/>
                        <a:t>Общий вид диска с </a:t>
                      </a:r>
                      <a:r>
                        <a:rPr lang="en-US" sz="2400" dirty="0"/>
                        <a:t>FAT16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166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166">
                <a:tc>
                  <a:txBody>
                    <a:bodyPr/>
                    <a:lstStyle/>
                    <a:p>
                      <a:r>
                        <a:rPr lang="en-US" dirty="0"/>
                        <a:t>Superblock </a:t>
                      </a:r>
                      <a:r>
                        <a:rPr lang="ru-RU" dirty="0"/>
                        <a:t>хранит</a:t>
                      </a:r>
                      <a:r>
                        <a:rPr lang="ru-RU" baseline="0" dirty="0"/>
                        <a:t> данные об ФС в целом: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Размер ФС,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Размер кластера,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Положение </a:t>
                      </a:r>
                      <a:r>
                        <a:rPr lang="en-US" baseline="0" dirty="0"/>
                        <a:t>root directory listing,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…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872364"/>
              </p:ext>
            </p:extLst>
          </p:nvPr>
        </p:nvGraphicFramePr>
        <p:xfrm>
          <a:off x="827902" y="1082042"/>
          <a:ext cx="10536195" cy="76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7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20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37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7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061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Boot sector</a:t>
                      </a:r>
                    </a:p>
                    <a:p>
                      <a:r>
                        <a:rPr lang="en-US" sz="2200" dirty="0"/>
                        <a:t>(superblock)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reserved area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File Allocation</a:t>
                      </a:r>
                      <a:r>
                        <a:rPr lang="en-US" sz="2200" baseline="0" dirty="0"/>
                        <a:t> Table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Root directory listing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Data area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827902" y="2045934"/>
            <a:ext cx="2673179" cy="222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3501081" y="1952091"/>
            <a:ext cx="329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 младших адресов к старшим</a:t>
            </a:r>
          </a:p>
        </p:txBody>
      </p:sp>
    </p:spTree>
    <p:extLst>
      <p:ext uri="{BB962C8B-B14F-4D97-AF65-F5344CB8AC3E}">
        <p14:creationId xmlns:p14="http://schemas.microsoft.com/office/powerpoint/2010/main" val="2768820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249024"/>
              </p:ext>
            </p:extLst>
          </p:nvPr>
        </p:nvGraphicFramePr>
        <p:xfrm>
          <a:off x="0" y="365762"/>
          <a:ext cx="12192000" cy="402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166">
                <a:tc>
                  <a:txBody>
                    <a:bodyPr/>
                    <a:lstStyle/>
                    <a:p>
                      <a:r>
                        <a:rPr lang="ru-RU" sz="2400" dirty="0"/>
                        <a:t>Общий вид диска с </a:t>
                      </a:r>
                      <a:r>
                        <a:rPr lang="en-US" sz="2400" dirty="0"/>
                        <a:t>FAT16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166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166">
                <a:tc>
                  <a:txBody>
                    <a:bodyPr/>
                    <a:lstStyle/>
                    <a:p>
                      <a:r>
                        <a:rPr lang="en-US" dirty="0"/>
                        <a:t>Superblock </a:t>
                      </a:r>
                      <a:r>
                        <a:rPr lang="ru-RU" dirty="0"/>
                        <a:t>хранит</a:t>
                      </a:r>
                      <a:r>
                        <a:rPr lang="ru-RU" baseline="0" dirty="0"/>
                        <a:t> данные об ФС в целом: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Размер ФС,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Размер кластера,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Положение </a:t>
                      </a:r>
                      <a:r>
                        <a:rPr lang="en-US" baseline="0" dirty="0"/>
                        <a:t>root directory listing,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…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166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File</a:t>
                      </a:r>
                      <a:r>
                        <a:rPr lang="en-US" baseline="0" dirty="0"/>
                        <a:t> Allocation Table </a:t>
                      </a:r>
                      <a:r>
                        <a:rPr lang="ru-RU" baseline="0" dirty="0"/>
                        <a:t>представляет собой множество односвязных списков кластеров; каждый список описывает один файл.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872364"/>
              </p:ext>
            </p:extLst>
          </p:nvPr>
        </p:nvGraphicFramePr>
        <p:xfrm>
          <a:off x="827902" y="1082042"/>
          <a:ext cx="10536195" cy="76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7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20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37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7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061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Boot sector</a:t>
                      </a:r>
                    </a:p>
                    <a:p>
                      <a:r>
                        <a:rPr lang="en-US" sz="2200" dirty="0"/>
                        <a:t>(superblock)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reserved area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File Allocation</a:t>
                      </a:r>
                      <a:r>
                        <a:rPr lang="en-US" sz="2200" baseline="0" dirty="0"/>
                        <a:t> Table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Root directory listing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Data area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827902" y="2045934"/>
            <a:ext cx="2673179" cy="222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3501081" y="1952091"/>
            <a:ext cx="329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 младших адресов к старшим</a:t>
            </a:r>
          </a:p>
        </p:txBody>
      </p:sp>
    </p:spTree>
    <p:extLst>
      <p:ext uri="{BB962C8B-B14F-4D97-AF65-F5344CB8AC3E}">
        <p14:creationId xmlns:p14="http://schemas.microsoft.com/office/powerpoint/2010/main" val="1066588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979577"/>
              </p:ext>
            </p:extLst>
          </p:nvPr>
        </p:nvGraphicFramePr>
        <p:xfrm>
          <a:off x="0" y="365762"/>
          <a:ext cx="12192000" cy="4663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166">
                <a:tc>
                  <a:txBody>
                    <a:bodyPr/>
                    <a:lstStyle/>
                    <a:p>
                      <a:r>
                        <a:rPr lang="ru-RU" sz="2400" dirty="0"/>
                        <a:t>Общий вид диска с </a:t>
                      </a:r>
                      <a:r>
                        <a:rPr lang="en-US" sz="2400" dirty="0"/>
                        <a:t>FAT16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166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166">
                <a:tc>
                  <a:txBody>
                    <a:bodyPr/>
                    <a:lstStyle/>
                    <a:p>
                      <a:r>
                        <a:rPr lang="en-US" dirty="0"/>
                        <a:t>Superblock </a:t>
                      </a:r>
                      <a:r>
                        <a:rPr lang="ru-RU" dirty="0"/>
                        <a:t>хранит</a:t>
                      </a:r>
                      <a:r>
                        <a:rPr lang="ru-RU" baseline="0" dirty="0"/>
                        <a:t> данные об ФС в целом: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Размер ФС,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Размер кластера,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Положение </a:t>
                      </a:r>
                      <a:r>
                        <a:rPr lang="en-US" baseline="0" dirty="0"/>
                        <a:t>root directory listing,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…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166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File</a:t>
                      </a:r>
                      <a:r>
                        <a:rPr lang="en-US" baseline="0" dirty="0"/>
                        <a:t> Allocation Table </a:t>
                      </a:r>
                      <a:r>
                        <a:rPr lang="ru-RU" baseline="0" dirty="0"/>
                        <a:t>представляет собой множество односвязных списков кластеров; каждый список описывает один файл.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166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Root directory listing </a:t>
                      </a:r>
                      <a:r>
                        <a:rPr lang="ru-RU" dirty="0"/>
                        <a:t>содержит список элементов в корневом каталоге</a:t>
                      </a:r>
                      <a:r>
                        <a:rPr lang="ru-RU" baseline="0" dirty="0"/>
                        <a:t> (он выделяется особо, поскольку в ранних версиях </a:t>
                      </a:r>
                      <a:r>
                        <a:rPr lang="en-US" baseline="0" dirty="0"/>
                        <a:t>FAT </a:t>
                      </a:r>
                      <a:r>
                        <a:rPr lang="ru-RU" baseline="0" dirty="0"/>
                        <a:t>некорневых каталогов не было).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872364"/>
              </p:ext>
            </p:extLst>
          </p:nvPr>
        </p:nvGraphicFramePr>
        <p:xfrm>
          <a:off x="827902" y="1082042"/>
          <a:ext cx="10536195" cy="76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7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20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37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7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061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Boot sector</a:t>
                      </a:r>
                    </a:p>
                    <a:p>
                      <a:r>
                        <a:rPr lang="en-US" sz="2200" dirty="0"/>
                        <a:t>(superblock)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reserved area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File Allocation</a:t>
                      </a:r>
                      <a:r>
                        <a:rPr lang="en-US" sz="2200" baseline="0" dirty="0"/>
                        <a:t> Table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Root directory listing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Data area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827902" y="2045934"/>
            <a:ext cx="2673179" cy="222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3501081" y="1952091"/>
            <a:ext cx="329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 младших адресов к старшим</a:t>
            </a:r>
          </a:p>
        </p:txBody>
      </p:sp>
    </p:spTree>
    <p:extLst>
      <p:ext uri="{BB962C8B-B14F-4D97-AF65-F5344CB8AC3E}">
        <p14:creationId xmlns:p14="http://schemas.microsoft.com/office/powerpoint/2010/main" val="612357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685545"/>
              </p:ext>
            </p:extLst>
          </p:nvPr>
        </p:nvGraphicFramePr>
        <p:xfrm>
          <a:off x="0" y="365762"/>
          <a:ext cx="12192000" cy="5303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166">
                <a:tc>
                  <a:txBody>
                    <a:bodyPr/>
                    <a:lstStyle/>
                    <a:p>
                      <a:r>
                        <a:rPr lang="ru-RU" sz="2400" dirty="0"/>
                        <a:t>Общий вид диска с </a:t>
                      </a:r>
                      <a:r>
                        <a:rPr lang="en-US" sz="2400" dirty="0"/>
                        <a:t>FAT16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166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166">
                <a:tc>
                  <a:txBody>
                    <a:bodyPr/>
                    <a:lstStyle/>
                    <a:p>
                      <a:r>
                        <a:rPr lang="en-US" dirty="0"/>
                        <a:t>Superblock </a:t>
                      </a:r>
                      <a:r>
                        <a:rPr lang="ru-RU" dirty="0"/>
                        <a:t>хранит</a:t>
                      </a:r>
                      <a:r>
                        <a:rPr lang="ru-RU" baseline="0" dirty="0"/>
                        <a:t> данные об ФС в целом: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Размер ФС,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Размер кластера,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Положение </a:t>
                      </a:r>
                      <a:r>
                        <a:rPr lang="en-US" baseline="0" dirty="0"/>
                        <a:t>root directory listing,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…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166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File</a:t>
                      </a:r>
                      <a:r>
                        <a:rPr lang="en-US" baseline="0" dirty="0"/>
                        <a:t> Allocation Table </a:t>
                      </a:r>
                      <a:r>
                        <a:rPr lang="ru-RU" baseline="0" dirty="0"/>
                        <a:t>представляет собой множество односвязных списков кластеров; каждый список описывает один файл.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166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Root directory listing </a:t>
                      </a:r>
                      <a:r>
                        <a:rPr lang="ru-RU" dirty="0"/>
                        <a:t>содержит список элементов в корневом каталоге</a:t>
                      </a:r>
                      <a:r>
                        <a:rPr lang="ru-RU" baseline="0" dirty="0"/>
                        <a:t> (он выделяется особо, поскольку в ранних версиях </a:t>
                      </a:r>
                      <a:r>
                        <a:rPr lang="en-US" baseline="0" dirty="0"/>
                        <a:t>FAT </a:t>
                      </a:r>
                      <a:r>
                        <a:rPr lang="ru-RU" baseline="0" dirty="0"/>
                        <a:t>некорневых каталогов не было).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166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Data area </a:t>
                      </a:r>
                      <a:r>
                        <a:rPr lang="ru-RU" dirty="0"/>
                        <a:t>состоит из кластеров, в</a:t>
                      </a:r>
                      <a:r>
                        <a:rPr lang="ru-RU" baseline="0" dirty="0"/>
                        <a:t> которых записано содержимое файлов; порядок, в котором кластеры соответствуют файлам, задаёт </a:t>
                      </a:r>
                      <a:r>
                        <a:rPr lang="en-US" baseline="0" dirty="0"/>
                        <a:t>File Allocation Table.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872364"/>
              </p:ext>
            </p:extLst>
          </p:nvPr>
        </p:nvGraphicFramePr>
        <p:xfrm>
          <a:off x="827902" y="1082042"/>
          <a:ext cx="10536195" cy="76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7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20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37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7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061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Boot sector</a:t>
                      </a:r>
                    </a:p>
                    <a:p>
                      <a:r>
                        <a:rPr lang="en-US" sz="2200" dirty="0"/>
                        <a:t>(superblock)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reserved area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File Allocation</a:t>
                      </a:r>
                      <a:r>
                        <a:rPr lang="en-US" sz="2200" baseline="0" dirty="0"/>
                        <a:t> Table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Root directory listing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Data area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827902" y="2045934"/>
            <a:ext cx="2673179" cy="222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3501081" y="1952091"/>
            <a:ext cx="329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 младших адресов к старшим</a:t>
            </a:r>
          </a:p>
        </p:txBody>
      </p:sp>
    </p:spTree>
    <p:extLst>
      <p:ext uri="{BB962C8B-B14F-4D97-AF65-F5344CB8AC3E}">
        <p14:creationId xmlns:p14="http://schemas.microsoft.com/office/powerpoint/2010/main" val="2446955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957552"/>
              </p:ext>
            </p:extLst>
          </p:nvPr>
        </p:nvGraphicFramePr>
        <p:xfrm>
          <a:off x="0" y="365760"/>
          <a:ext cx="12192000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585">
                <a:tc>
                  <a:txBody>
                    <a:bodyPr/>
                    <a:lstStyle/>
                    <a:p>
                      <a:r>
                        <a:rPr lang="en-US" sz="2400" dirty="0"/>
                        <a:t>FAT16</a:t>
                      </a:r>
                      <a:r>
                        <a:rPr lang="en-US" sz="2400" baseline="0" dirty="0"/>
                        <a:t> b</a:t>
                      </a:r>
                      <a:r>
                        <a:rPr lang="en-US" sz="2400" dirty="0"/>
                        <a:t>oot sector (/</a:t>
                      </a:r>
                      <a:r>
                        <a:rPr lang="en-US" sz="2400" dirty="0" err="1"/>
                        <a:t>usr</a:t>
                      </a:r>
                      <a:r>
                        <a:rPr lang="en-US" sz="2400" dirty="0"/>
                        <a:t>/include/</a:t>
                      </a:r>
                      <a:r>
                        <a:rPr lang="en-US" sz="2400" dirty="0" err="1"/>
                        <a:t>linux</a:t>
                      </a:r>
                      <a:r>
                        <a:rPr lang="en-US" sz="2400" dirty="0"/>
                        <a:t>/</a:t>
                      </a:r>
                      <a:r>
                        <a:rPr lang="en-US" sz="2400" dirty="0" err="1"/>
                        <a:t>msdos_fs.h</a:t>
                      </a:r>
                      <a:r>
                        <a:rPr lang="en-US" sz="2400" dirty="0"/>
                        <a:t>)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902657" y="903383"/>
            <a:ext cx="638668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200" dirty="0">
                <a:latin typeface="Consolas" charset="0"/>
                <a:ea typeface="Consolas" charset="0"/>
                <a:cs typeface="Consolas" charset="0"/>
              </a:rPr>
              <a:t>struct fat_boot_sector {</a:t>
            </a:r>
          </a:p>
          <a:p>
            <a:r>
              <a:rPr lang="is-IS" sz="1200" dirty="0">
                <a:latin typeface="Consolas" charset="0"/>
                <a:ea typeface="Consolas" charset="0"/>
                <a:cs typeface="Consolas" charset="0"/>
              </a:rPr>
              <a:t>        __u8    ignored[3];     /* Boot strap short or near jump */</a:t>
            </a:r>
          </a:p>
          <a:p>
            <a:r>
              <a:rPr lang="is-IS" sz="1200" dirty="0">
                <a:latin typeface="Consolas" charset="0"/>
                <a:ea typeface="Consolas" charset="0"/>
                <a:cs typeface="Consolas" charset="0"/>
              </a:rPr>
              <a:t>        __u8    system_id[8];   /* Name - can be used to special case</a:t>
            </a:r>
          </a:p>
          <a:p>
            <a:r>
              <a:rPr lang="is-IS" sz="1200" dirty="0">
                <a:latin typeface="Consolas" charset="0"/>
                <a:ea typeface="Consolas" charset="0"/>
                <a:cs typeface="Consolas" charset="0"/>
              </a:rPr>
              <a:t>                                   partition manager volumes */</a:t>
            </a:r>
          </a:p>
          <a:p>
            <a:r>
              <a:rPr lang="is-IS" sz="1200" dirty="0">
                <a:latin typeface="Consolas" charset="0"/>
                <a:ea typeface="Consolas" charset="0"/>
                <a:cs typeface="Consolas" charset="0"/>
              </a:rPr>
              <a:t>        __u8    sector_size[2]; /* bytes per logical sector */</a:t>
            </a:r>
          </a:p>
          <a:p>
            <a:r>
              <a:rPr lang="is-IS" sz="1200" dirty="0">
                <a:latin typeface="Consolas" charset="0"/>
                <a:ea typeface="Consolas" charset="0"/>
                <a:cs typeface="Consolas" charset="0"/>
              </a:rPr>
              <a:t>        __u8    sec_per_clus;   /* sectors/cluster */</a:t>
            </a:r>
          </a:p>
          <a:p>
            <a:r>
              <a:rPr lang="is-IS" sz="1200" dirty="0">
                <a:latin typeface="Consolas" charset="0"/>
                <a:ea typeface="Consolas" charset="0"/>
                <a:cs typeface="Consolas" charset="0"/>
              </a:rPr>
              <a:t>        __le16  reserved;       /* reserved sectors */</a:t>
            </a:r>
          </a:p>
          <a:p>
            <a:r>
              <a:rPr lang="is-IS" sz="1200" dirty="0">
                <a:latin typeface="Consolas" charset="0"/>
                <a:ea typeface="Consolas" charset="0"/>
                <a:cs typeface="Consolas" charset="0"/>
              </a:rPr>
              <a:t>        __u8    fats;           /* number of FATs */</a:t>
            </a:r>
          </a:p>
          <a:p>
            <a:r>
              <a:rPr lang="is-IS" sz="1200" dirty="0">
                <a:latin typeface="Consolas" charset="0"/>
                <a:ea typeface="Consolas" charset="0"/>
                <a:cs typeface="Consolas" charset="0"/>
              </a:rPr>
              <a:t>        __u8    dir_entries[2]; /* root directory entries */</a:t>
            </a:r>
          </a:p>
          <a:p>
            <a:r>
              <a:rPr lang="is-IS" sz="1200" dirty="0">
                <a:latin typeface="Consolas" charset="0"/>
                <a:ea typeface="Consolas" charset="0"/>
                <a:cs typeface="Consolas" charset="0"/>
              </a:rPr>
              <a:t>        __u8    sectors[2];     /* number of sectors */</a:t>
            </a:r>
          </a:p>
          <a:p>
            <a:r>
              <a:rPr lang="is-IS" sz="1200" dirty="0">
                <a:latin typeface="Consolas" charset="0"/>
                <a:ea typeface="Consolas" charset="0"/>
                <a:cs typeface="Consolas" charset="0"/>
              </a:rPr>
              <a:t>        __u8    media;          /* media code */</a:t>
            </a:r>
          </a:p>
          <a:p>
            <a:r>
              <a:rPr lang="is-IS" sz="1200" dirty="0">
                <a:latin typeface="Consolas" charset="0"/>
                <a:ea typeface="Consolas" charset="0"/>
                <a:cs typeface="Consolas" charset="0"/>
              </a:rPr>
              <a:t>        __le16  fat_length;     /* sectors/FAT */</a:t>
            </a:r>
          </a:p>
          <a:p>
            <a:r>
              <a:rPr lang="is-IS" sz="1200" dirty="0">
                <a:latin typeface="Consolas" charset="0"/>
                <a:ea typeface="Consolas" charset="0"/>
                <a:cs typeface="Consolas" charset="0"/>
              </a:rPr>
              <a:t>        __le16  secs_track;     /* sectors per track */</a:t>
            </a:r>
          </a:p>
          <a:p>
            <a:r>
              <a:rPr lang="is-IS" sz="1200" dirty="0">
                <a:latin typeface="Consolas" charset="0"/>
                <a:ea typeface="Consolas" charset="0"/>
                <a:cs typeface="Consolas" charset="0"/>
              </a:rPr>
              <a:t>        __le16  heads;          /* number of heads */</a:t>
            </a:r>
          </a:p>
          <a:p>
            <a:r>
              <a:rPr lang="is-IS" sz="1200" dirty="0">
                <a:latin typeface="Consolas" charset="0"/>
                <a:ea typeface="Consolas" charset="0"/>
                <a:cs typeface="Consolas" charset="0"/>
              </a:rPr>
              <a:t>        __le32  hidden;         /* hidden sectors (unused) */</a:t>
            </a:r>
          </a:p>
          <a:p>
            <a:r>
              <a:rPr lang="is-IS" sz="1200" dirty="0">
                <a:latin typeface="Consolas" charset="0"/>
                <a:ea typeface="Consolas" charset="0"/>
                <a:cs typeface="Consolas" charset="0"/>
              </a:rPr>
              <a:t>        __le32  total_sect;     /* number of sectors (if sectors == 0) */</a:t>
            </a:r>
          </a:p>
          <a:p>
            <a:br>
              <a:rPr lang="is-IS" sz="1200" dirty="0">
                <a:latin typeface="Consolas" charset="0"/>
                <a:ea typeface="Consolas" charset="0"/>
                <a:cs typeface="Consolas" charset="0"/>
              </a:rPr>
            </a:br>
            <a:r>
              <a:rPr lang="is-IS" sz="1200" dirty="0">
                <a:latin typeface="Consolas" charset="0"/>
                <a:ea typeface="Consolas" charset="0"/>
                <a:cs typeface="Consolas" charset="0"/>
              </a:rPr>
              <a:t>        struct {</a:t>
            </a:r>
          </a:p>
          <a:p>
            <a:r>
              <a:rPr lang="is-IS" sz="1200" dirty="0">
                <a:latin typeface="Consolas" charset="0"/>
                <a:ea typeface="Consolas" charset="0"/>
                <a:cs typeface="Consolas" charset="0"/>
              </a:rPr>
              <a:t>                /*  Extended BPB Fields for FAT16 */</a:t>
            </a:r>
          </a:p>
          <a:p>
            <a:r>
              <a:rPr lang="is-IS" sz="1200" dirty="0">
                <a:latin typeface="Consolas" charset="0"/>
                <a:ea typeface="Consolas" charset="0"/>
                <a:cs typeface="Consolas" charset="0"/>
              </a:rPr>
              <a:t>                __u8    drive_number;   /* Physical drive number */</a:t>
            </a:r>
          </a:p>
          <a:p>
            <a:r>
              <a:rPr lang="is-IS" sz="1200" dirty="0">
                <a:latin typeface="Consolas" charset="0"/>
                <a:ea typeface="Consolas" charset="0"/>
                <a:cs typeface="Consolas" charset="0"/>
              </a:rPr>
              <a:t>                __u8    state;          /* undocumented, but used</a:t>
            </a:r>
          </a:p>
          <a:p>
            <a:r>
              <a:rPr lang="is-IS" sz="1200" dirty="0">
                <a:latin typeface="Consolas" charset="0"/>
                <a:ea typeface="Consolas" charset="0"/>
                <a:cs typeface="Consolas" charset="0"/>
              </a:rPr>
              <a:t>                                           for mount state. */</a:t>
            </a:r>
          </a:p>
          <a:p>
            <a:r>
              <a:rPr lang="is-IS" sz="1200" dirty="0">
                <a:latin typeface="Consolas" charset="0"/>
                <a:ea typeface="Consolas" charset="0"/>
                <a:cs typeface="Consolas" charset="0"/>
              </a:rPr>
              <a:t>                __u8    signature;  /* extended boot signature */</a:t>
            </a:r>
          </a:p>
          <a:p>
            <a:r>
              <a:rPr lang="is-IS" sz="1200" dirty="0">
                <a:latin typeface="Consolas" charset="0"/>
                <a:ea typeface="Consolas" charset="0"/>
                <a:cs typeface="Consolas" charset="0"/>
              </a:rPr>
              <a:t>                __u8    vol_id[4];      /* volume ID */</a:t>
            </a:r>
          </a:p>
          <a:p>
            <a:r>
              <a:rPr lang="is-IS" sz="1200" dirty="0">
                <a:latin typeface="Consolas" charset="0"/>
                <a:ea typeface="Consolas" charset="0"/>
                <a:cs typeface="Consolas" charset="0"/>
              </a:rPr>
              <a:t>                __u8    vol_label[11];  /* volume label */</a:t>
            </a:r>
          </a:p>
          <a:p>
            <a:r>
              <a:rPr lang="is-IS" sz="1200" dirty="0">
                <a:latin typeface="Consolas" charset="0"/>
                <a:ea typeface="Consolas" charset="0"/>
                <a:cs typeface="Consolas" charset="0"/>
              </a:rPr>
              <a:t>                __u8    fs_type[8];             /* file system type */</a:t>
            </a:r>
          </a:p>
          <a:p>
            <a:r>
              <a:rPr lang="is-IS" sz="1200" dirty="0">
                <a:latin typeface="Consolas" charset="0"/>
                <a:ea typeface="Consolas" charset="0"/>
                <a:cs typeface="Consolas" charset="0"/>
              </a:rPr>
              <a:t>                        /* other fields are not added here */</a:t>
            </a:r>
          </a:p>
          <a:p>
            <a:r>
              <a:rPr lang="is-IS" sz="1200" dirty="0">
                <a:latin typeface="Consolas" charset="0"/>
                <a:ea typeface="Consolas" charset="0"/>
                <a:cs typeface="Consolas" charset="0"/>
              </a:rPr>
              <a:t>        } fat16;</a:t>
            </a:r>
          </a:p>
          <a:p>
            <a:r>
              <a:rPr lang="is-IS" sz="1200" dirty="0"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222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446731"/>
              </p:ext>
            </p:extLst>
          </p:nvPr>
        </p:nvGraphicFramePr>
        <p:xfrm>
          <a:off x="0" y="365760"/>
          <a:ext cx="12192000" cy="41148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677">
                <a:tc>
                  <a:txBody>
                    <a:bodyPr/>
                    <a:lstStyle/>
                    <a:p>
                      <a:r>
                        <a:rPr lang="en-US" sz="2400" dirty="0"/>
                        <a:t>FAT16 boot</a:t>
                      </a:r>
                      <a:r>
                        <a:rPr lang="en-US" sz="2400" baseline="0" dirty="0"/>
                        <a:t> sector (</a:t>
                      </a:r>
                      <a:r>
                        <a:rPr lang="ru-RU" sz="2400" baseline="0" dirty="0"/>
                        <a:t>отсутпление)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677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27606" y="954765"/>
            <a:ext cx="793678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00000000  eb 3c 90 6d 6b 66 73 2e  66 61 74 00 02 04 01 00  |.&lt;.mkfs.fat.....|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00000010  02 00 02 00 20 f8 06 00  20 00 40 00 00 00 00 00  |.... ... .@.....|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00000020  00 00 00 00 80 00 29 20  55 62 09 4e 4f 20 4e 41  |......) Ub.NO NA|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00000030  4d 45 20 20 20 20 46 41  54 31 32 20 20 20 0e 1f  |ME    FAT12   ..|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00000040  be 5b 7c ac 22 c0 74 0b  56 b4 0e bb 07 00 cd 10  |.[|.".t.V.......|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00000050  5e eb f0 32 e4 cd 16 cd  19 eb fe 54 68 69 73 20  |^..2.......This 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00000060  69 73 20 6e 6f 74 20 61  20 62 6f 6f 74 61 62 6c  |is not a bootabl|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00000070  65 20 64 69 73 6b 2e 20  20 50 6c 65 61 73 65 20  |e disk.  Please 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00000080  69 6e 73 65 72 74 20 61  20 62 6f 6f 74 61 62 6c  |insert a bootabl|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00000090  65 20 66 6c 6f 70 70 79  20 61 6e 64 0d 0a 70 72  |e floppy and..pr|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000000a0  65 73 73 20 61 6e 79 20  6b 65 79 20 74 6f 20 74  |ess any key to t|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000000b0  72 79 20 61 67 61 69 6e  20 2e 2e 2e 20 0d 0a 00  |ry again ... ...|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000000c0  00 00 00 00 00 00 00 00  00 00 00 00 00 00 00 00  |................|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*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000001f0  00 00 00 00 00 00 00 00  00 00 00 00 00 00 55 aa  |..............U.|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00000200  f8 ff ff 00 00 00 00 00  00 00 00 00 00 00 00 00  |................|</a:t>
            </a:r>
          </a:p>
        </p:txBody>
      </p:sp>
    </p:spTree>
    <p:extLst>
      <p:ext uri="{BB962C8B-B14F-4D97-AF65-F5344CB8AC3E}">
        <p14:creationId xmlns:p14="http://schemas.microsoft.com/office/powerpoint/2010/main" val="662126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654501"/>
              </p:ext>
            </p:extLst>
          </p:nvPr>
        </p:nvGraphicFramePr>
        <p:xfrm>
          <a:off x="1025611" y="929914"/>
          <a:ext cx="10140778" cy="31699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140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3200" dirty="0"/>
                        <a:t>Сегодня мы рассмотрим устройство</a:t>
                      </a:r>
                      <a:r>
                        <a:rPr lang="en-US" sz="3200" dirty="0"/>
                        <a:t> </a:t>
                      </a:r>
                      <a:r>
                        <a:rPr lang="ru-RU" sz="3200" dirty="0"/>
                        <a:t>ФС </a:t>
                      </a:r>
                      <a:r>
                        <a:rPr lang="en-US" sz="3200" dirty="0"/>
                        <a:t>FAT16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/>
                        <a:t>Эта</a:t>
                      </a:r>
                      <a:r>
                        <a:rPr lang="ru-RU" sz="2000" baseline="0" dirty="0"/>
                        <a:t> ФС использовалась для дискет и небольших жёстких дисков. Примитивная, но простая.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br>
                        <a:rPr lang="en-US" dirty="0"/>
                      </a:br>
                      <a:r>
                        <a:rPr lang="ru-RU" sz="2000" dirty="0"/>
                        <a:t>Немного терминологии: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FAT – File Allocation Table,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Sector – </a:t>
                      </a:r>
                      <a:r>
                        <a:rPr lang="ru-RU" sz="2000" dirty="0"/>
                        <a:t>минимальный блок данных, который диск может прочесть или записать (512 байт для наших примеров)</a:t>
                      </a:r>
                      <a:r>
                        <a:rPr lang="en-US" sz="2000" dirty="0"/>
                        <a:t>,</a:t>
                      </a:r>
                      <a:endParaRPr lang="ru-RU" sz="20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Cluster – </a:t>
                      </a:r>
                      <a:r>
                        <a:rPr lang="ru-RU" sz="2000" dirty="0"/>
                        <a:t>несколько подряд идущих секторов</a:t>
                      </a:r>
                      <a:r>
                        <a:rPr lang="en-US" sz="2000" dirty="0"/>
                        <a:t>;</a:t>
                      </a:r>
                      <a:r>
                        <a:rPr lang="en-US" sz="2000" baseline="0" dirty="0"/>
                        <a:t> </a:t>
                      </a:r>
                      <a:r>
                        <a:rPr lang="ru-RU" sz="2000" baseline="0" dirty="0"/>
                        <a:t>в </a:t>
                      </a:r>
                      <a:r>
                        <a:rPr lang="en-US" sz="2000" baseline="0" dirty="0"/>
                        <a:t>FAT </a:t>
                      </a:r>
                      <a:r>
                        <a:rPr lang="ru-RU" sz="2000" baseline="0" dirty="0"/>
                        <a:t>является минимальной единицей места, выделяемого под файл.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865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155851"/>
              </p:ext>
            </p:extLst>
          </p:nvPr>
        </p:nvGraphicFramePr>
        <p:xfrm>
          <a:off x="0" y="365760"/>
          <a:ext cx="12192000" cy="5852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677">
                <a:tc>
                  <a:txBody>
                    <a:bodyPr/>
                    <a:lstStyle/>
                    <a:p>
                      <a:r>
                        <a:rPr lang="en-US" sz="2400" dirty="0"/>
                        <a:t>FAT16 boot</a:t>
                      </a:r>
                      <a:r>
                        <a:rPr lang="en-US" sz="2400" baseline="0" dirty="0"/>
                        <a:t> sector (</a:t>
                      </a:r>
                      <a:r>
                        <a:rPr lang="ru-RU" sz="2400" baseline="0" dirty="0"/>
                        <a:t>отсутпление)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677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677">
                <a:tc>
                  <a:txBody>
                    <a:bodyPr/>
                    <a:lstStyle/>
                    <a:p>
                      <a:r>
                        <a:rPr lang="ru-RU" dirty="0"/>
                        <a:t>В</a:t>
                      </a:r>
                      <a:r>
                        <a:rPr lang="ru-RU" baseline="0" dirty="0"/>
                        <a:t> первых трёх байтах стоит</a:t>
                      </a:r>
                    </a:p>
                    <a:p>
                      <a:r>
                        <a:rPr lang="en-US" baseline="0" dirty="0" err="1"/>
                        <a:t>jmp</a:t>
                      </a:r>
                      <a:r>
                        <a:rPr lang="en-US" baseline="0" dirty="0"/>
                        <a:t> 0x3e</a:t>
                      </a:r>
                    </a:p>
                    <a:p>
                      <a:r>
                        <a:rPr lang="en-US" baseline="0" dirty="0" err="1"/>
                        <a:t>nop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r>
                        <a:rPr lang="ru-RU" baseline="0" dirty="0"/>
                        <a:t>Первый </a:t>
                      </a:r>
                      <a:r>
                        <a:rPr lang="en-US" baseline="0" dirty="0" err="1"/>
                        <a:t>jmp</a:t>
                      </a:r>
                      <a:r>
                        <a:rPr lang="ru-RU" baseline="0" dirty="0"/>
                        <a:t> прыгает через суперблок в код, который напечатает </a:t>
                      </a:r>
                      <a:r>
                        <a:rPr lang="en-US" baseline="0" dirty="0"/>
                        <a:t>“this is not a bootable disk blah-blah-blah”.</a:t>
                      </a:r>
                    </a:p>
                    <a:p>
                      <a:r>
                        <a:rPr lang="ru-RU" baseline="0" dirty="0"/>
                        <a:t>Почему так – узнаем позже, когда будем говорить про загрузку компьютера, </a:t>
                      </a:r>
                      <a:r>
                        <a:rPr lang="en-US" baseline="0" dirty="0"/>
                        <a:t>MBR </a:t>
                      </a:r>
                      <a:r>
                        <a:rPr lang="ru-RU" baseline="0" dirty="0"/>
                        <a:t>и </a:t>
                      </a:r>
                      <a:r>
                        <a:rPr lang="en-US" baseline="0" dirty="0"/>
                        <a:t>GPT.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27606" y="954765"/>
            <a:ext cx="793678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00000000  eb 3c 90 6d 6b 66 73 2e  66 61 74 00 02 04 01 00  |.&lt;.mkfs.fat.....|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00000010  02 00 02 00 20 f8 06 00  20 00 40 00 00 00 00 00  |.... ... .@.....|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00000020  00 00 00 00 80 00 29 20  55 62 09 4e 4f 20 4e 41  |......) Ub.NO NA|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00000030  4d 45 20 20 20 20 46 41  54 31 32 20 20 20 0e 1f  |ME    FAT12   ..|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00000040  be 5b 7c ac 22 c0 74 0b  56 b4 0e bb 07 00 cd 10  |.[|.".t.V.......|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00000050  5e eb f0 32 e4 cd 16 cd  19 eb fe 54 68 69 73 20  |^..2.......This 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00000060  69 73 20 6e 6f 74 20 61  20 62 6f 6f 74 61 62 6c  |is not a bootabl|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00000070  65 20 64 69 73 6b 2e 20  20 50 6c 65 61 73 65 20  |e disk.  Please 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00000080  69 6e 73 65 72 74 20 61  20 62 6f 6f 74 61 62 6c  |insert a bootabl|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00000090  65 20 66 6c 6f 70 70 79  20 61 6e 64 0d 0a 70 72  |e floppy and..pr|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000000a0  65 73 73 20 61 6e 79 20  6b 65 79 20 74 6f 20 74  |ess any key to t|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000000b0  72 79 20 61 67 61 69 6e  20 2e 2e 2e 20 0d 0a 00  |ry again ... ...|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000000c0  00 00 00 00 00 00 00 00  00 00 00 00 00 00 00 00  |................|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*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000001f0  00 00 00 00 00 00 00 00  00 00 00 00 00 00 55 aa  |..............U.|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00000200  f8 ff ff 00 00 00 00 00  00 00 00 00 00 00 00 00  |................|</a:t>
            </a:r>
          </a:p>
        </p:txBody>
      </p:sp>
    </p:spTree>
    <p:extLst>
      <p:ext uri="{BB962C8B-B14F-4D97-AF65-F5344CB8AC3E}">
        <p14:creationId xmlns:p14="http://schemas.microsoft.com/office/powerpoint/2010/main" val="1063602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923179"/>
              </p:ext>
            </p:extLst>
          </p:nvPr>
        </p:nvGraphicFramePr>
        <p:xfrm>
          <a:off x="0" y="365760"/>
          <a:ext cx="12192000" cy="576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File Allocation Table: </a:t>
                      </a:r>
                      <a:r>
                        <a:rPr lang="ru-RU" sz="2400" dirty="0"/>
                        <a:t>массив из 16-битных чисел-номеров секторов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Если мы знаем номер кластера, принадлежащего файлу, то </a:t>
                      </a:r>
                      <a:r>
                        <a:rPr lang="en-US" dirty="0"/>
                        <a:t>FAT </a:t>
                      </a:r>
                      <a:r>
                        <a:rPr lang="ru-RU" dirty="0"/>
                        <a:t>позволяет определить номер следующего кластера: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Тут представлены три файла: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dirty="0"/>
                        <a:t>Состоит из секторов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2, 8, 9, 5 (</a:t>
                      </a:r>
                      <a:r>
                        <a:rPr lang="ru-RU" baseline="0" dirty="0"/>
                        <a:t>в таком порядке</a:t>
                      </a:r>
                      <a:r>
                        <a:rPr lang="en-US" baseline="0" dirty="0"/>
                        <a:t>),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Состоит из секторов </a:t>
                      </a:r>
                      <a:r>
                        <a:rPr lang="en-US" baseline="0" dirty="0"/>
                        <a:t>3 </a:t>
                      </a:r>
                      <a:r>
                        <a:rPr lang="ru-RU" baseline="0" dirty="0"/>
                        <a:t>и </a:t>
                      </a:r>
                      <a:r>
                        <a:rPr lang="en-US" baseline="0" dirty="0"/>
                        <a:t>6,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Состоит из секторов </a:t>
                      </a:r>
                      <a:r>
                        <a:rPr lang="en-US" baseline="0" dirty="0"/>
                        <a:t>4, 7, </a:t>
                      </a:r>
                      <a:r>
                        <a:rPr lang="ru-RU" baseline="0" dirty="0"/>
                        <a:t>и </a:t>
                      </a:r>
                      <a:r>
                        <a:rPr lang="en-US" baseline="0" dirty="0"/>
                        <a:t>A.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247163"/>
              </p:ext>
            </p:extLst>
          </p:nvPr>
        </p:nvGraphicFramePr>
        <p:xfrm>
          <a:off x="584881" y="2441215"/>
          <a:ext cx="1075862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5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5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58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58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58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58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758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758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758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Entry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nr</a:t>
                      </a:r>
                      <a:r>
                        <a:rPr lang="en-US" baseline="0" dirty="0"/>
                        <a:t>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0x0002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0x0003</a:t>
                      </a:r>
                      <a:endParaRPr lang="ru-RU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0x0004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0x0005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0x0006</a:t>
                      </a:r>
                      <a:endParaRPr lang="ru-RU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0x0007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0x0008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0x0009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0x000A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Entry val.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0x0008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0x0006</a:t>
                      </a:r>
                      <a:endParaRPr lang="ru-RU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0x0007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0xFFFF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0xFFFF</a:t>
                      </a:r>
                      <a:endParaRPr lang="ru-RU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0x000A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0x0009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0x0005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0xFFFF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Curved Down Arrow 7"/>
          <p:cNvSpPr/>
          <p:nvPr/>
        </p:nvSpPr>
        <p:spPr>
          <a:xfrm>
            <a:off x="2487827" y="1675095"/>
            <a:ext cx="6030096" cy="766119"/>
          </a:xfrm>
          <a:prstGeom prst="curved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" name="Curved Down Arrow 8"/>
          <p:cNvSpPr/>
          <p:nvPr/>
        </p:nvSpPr>
        <p:spPr>
          <a:xfrm>
            <a:off x="8765059" y="2141838"/>
            <a:ext cx="724930" cy="299377"/>
          </a:xfrm>
          <a:prstGeom prst="curved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2" name="Curved Down Arrow 11"/>
          <p:cNvSpPr/>
          <p:nvPr/>
        </p:nvSpPr>
        <p:spPr>
          <a:xfrm rot="10800000">
            <a:off x="5412257" y="3182892"/>
            <a:ext cx="4077731" cy="568411"/>
          </a:xfrm>
          <a:prstGeom prst="curved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Curved Down Arrow 12"/>
          <p:cNvSpPr/>
          <p:nvPr/>
        </p:nvSpPr>
        <p:spPr>
          <a:xfrm>
            <a:off x="3665838" y="1905686"/>
            <a:ext cx="2627870" cy="530035"/>
          </a:xfrm>
          <a:prstGeom prst="curved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4" name="Curved Up Arrow 13"/>
          <p:cNvSpPr/>
          <p:nvPr/>
        </p:nvSpPr>
        <p:spPr>
          <a:xfrm>
            <a:off x="4769707" y="3182891"/>
            <a:ext cx="2487827" cy="342904"/>
          </a:xfrm>
          <a:prstGeom prst="curved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Curved Up Arrow 14"/>
          <p:cNvSpPr/>
          <p:nvPr/>
        </p:nvSpPr>
        <p:spPr>
          <a:xfrm>
            <a:off x="7965989" y="3182890"/>
            <a:ext cx="2520775" cy="420129"/>
          </a:xfrm>
          <a:prstGeom prst="curved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195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843397"/>
              </p:ext>
            </p:extLst>
          </p:nvPr>
        </p:nvGraphicFramePr>
        <p:xfrm>
          <a:off x="-8238" y="365762"/>
          <a:ext cx="12192000" cy="3840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FAT16 root directory listing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Содержимое</a:t>
                      </a:r>
                      <a:r>
                        <a:rPr lang="ru-RU" baseline="0" dirty="0"/>
                        <a:t> корневого каталога представляется в виде массива 32-байтных записей следующего формата: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367833" y="1235294"/>
            <a:ext cx="7439857" cy="28931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struct msdos_dir_entry {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__u8    name[MSDOS_NAME];/* name and extension */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__u8    attr;           /* attribute bits */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__u8    lcase;          /* Case for base and extension */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__u8    ctime_cs;       /* Creation time, centiseconds (0-199) */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__le16  ctime;          /* Creation time */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__le16  cdate;          /* Creation date */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__le16  adate;          /* Last access date */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__le16  starthi;        /* High 16 bits of cluster in FAT32 */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__le16  time,date,start;/* time, date and first cluster */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__le32  size;           /* file size (in bytes) */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738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035873"/>
              </p:ext>
            </p:extLst>
          </p:nvPr>
        </p:nvGraphicFramePr>
        <p:xfrm>
          <a:off x="-8238" y="365762"/>
          <a:ext cx="12192000" cy="4206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FAT16 root directory listing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Содержимое</a:t>
                      </a:r>
                      <a:r>
                        <a:rPr lang="ru-RU" baseline="0" dirty="0"/>
                        <a:t> корневого каталога представляется в виде массива 32-байтных записей следующего формата: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Поле</a:t>
                      </a:r>
                      <a:r>
                        <a:rPr lang="ru-RU" baseline="0" dirty="0"/>
                        <a:t> </a:t>
                      </a:r>
                      <a:r>
                        <a:rPr lang="en-US" b="1" baseline="0" dirty="0"/>
                        <a:t>name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содержит имя, компоненты которого дополнены пробелами: </a:t>
                      </a:r>
                      <a:r>
                        <a:rPr lang="en-US" baseline="0" dirty="0"/>
                        <a:t>“</a:t>
                      </a:r>
                      <a:r>
                        <a:rPr lang="en-US" baseline="0" dirty="0" err="1"/>
                        <a:t>prog</a:t>
                      </a:r>
                      <a:r>
                        <a:rPr lang="en-US" baseline="0" dirty="0"/>
                        <a:t> . . . . c . .” </a:t>
                      </a:r>
                      <a:r>
                        <a:rPr lang="ru-RU" baseline="0" dirty="0"/>
                        <a:t>вместо </a:t>
                      </a:r>
                      <a:r>
                        <a:rPr lang="en-US" baseline="0" dirty="0"/>
                        <a:t>“</a:t>
                      </a:r>
                      <a:r>
                        <a:rPr lang="en-US" baseline="0" dirty="0" err="1"/>
                        <a:t>prog.c</a:t>
                      </a:r>
                      <a:r>
                        <a:rPr lang="en-US" baseline="0" dirty="0"/>
                        <a:t>”.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367833" y="1235294"/>
            <a:ext cx="7439857" cy="28931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struct msdos_dir_entry {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__u8    name[MSDOS_NAME];/* name and extension */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__u8    attr;           /* attribute bits */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__u8    lcase;          /* Case for base and extension */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__u8    ctime_cs;       /* Creation time, centiseconds (0-199) */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__le16  ctime;          /* Creation time */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__le16  cdate;          /* Creation date */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__le16  adate;          /* Last access date */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__le16  starthi;        /* High 16 bits of cluster in FAT32 */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__le16  time,date,start;/* time, date and first cluster */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__le32  size;           /* file size (in bytes) */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362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37029"/>
              </p:ext>
            </p:extLst>
          </p:nvPr>
        </p:nvGraphicFramePr>
        <p:xfrm>
          <a:off x="-8238" y="365762"/>
          <a:ext cx="12192000" cy="4572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FAT16 root directory listing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Содержимое</a:t>
                      </a:r>
                      <a:r>
                        <a:rPr lang="ru-RU" baseline="0" dirty="0"/>
                        <a:t> корневого каталога представляется в виде массива 32-байтных записей следующего формата: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Поле</a:t>
                      </a:r>
                      <a:r>
                        <a:rPr lang="ru-RU" baseline="0" dirty="0"/>
                        <a:t> </a:t>
                      </a:r>
                      <a:r>
                        <a:rPr lang="en-US" b="1" baseline="0" dirty="0"/>
                        <a:t>name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содержит имя, компоненты которого дополнены пробелами: </a:t>
                      </a:r>
                      <a:r>
                        <a:rPr lang="en-US" baseline="0" dirty="0"/>
                        <a:t>“</a:t>
                      </a:r>
                      <a:r>
                        <a:rPr lang="en-US" baseline="0" dirty="0" err="1"/>
                        <a:t>prog</a:t>
                      </a:r>
                      <a:r>
                        <a:rPr lang="en-US" baseline="0" dirty="0"/>
                        <a:t> . . . . c . .” </a:t>
                      </a:r>
                      <a:r>
                        <a:rPr lang="ru-RU" baseline="0" dirty="0"/>
                        <a:t>вместо </a:t>
                      </a:r>
                      <a:r>
                        <a:rPr lang="en-US" baseline="0" dirty="0"/>
                        <a:t>“</a:t>
                      </a:r>
                      <a:r>
                        <a:rPr lang="en-US" baseline="0" dirty="0" err="1"/>
                        <a:t>prog.c</a:t>
                      </a:r>
                      <a:r>
                        <a:rPr lang="en-US" baseline="0" dirty="0"/>
                        <a:t>”.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У удалённых файлов первая буква имени заменяется на </a:t>
                      </a:r>
                      <a:r>
                        <a:rPr lang="en-US" dirty="0"/>
                        <a:t>0xE5.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367833" y="1235294"/>
            <a:ext cx="7439857" cy="28931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struct msdos_dir_entry {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__u8    name[MSDOS_NAME];/* name and extension */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__u8    attr;           /* attribute bits */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__u8    lcase;          /* Case for base and extension */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__u8    ctime_cs;       /* Creation time, centiseconds (0-199) */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__le16  ctime;          /* Creation time */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__le16  cdate;          /* Creation date */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__le16  adate;          /* Last access date */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__le16  starthi;        /* High 16 bits of cluster in FAT32 */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__le16  time,date,start;/* time, date and first cluster */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__le32  size;           /* file size (in bytes) */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8711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00477"/>
              </p:ext>
            </p:extLst>
          </p:nvPr>
        </p:nvGraphicFramePr>
        <p:xfrm>
          <a:off x="-8238" y="365762"/>
          <a:ext cx="12192000" cy="4937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FAT16 root directory listing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Содержимое</a:t>
                      </a:r>
                      <a:r>
                        <a:rPr lang="ru-RU" baseline="0" dirty="0"/>
                        <a:t> корневого каталога представляется в виде массива 32-байтных записей следующего формата: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Поле</a:t>
                      </a:r>
                      <a:r>
                        <a:rPr lang="ru-RU" baseline="0" dirty="0"/>
                        <a:t> </a:t>
                      </a:r>
                      <a:r>
                        <a:rPr lang="en-US" b="1" baseline="0" dirty="0"/>
                        <a:t>name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содержит имя, компоненты которого дополнены пробелами: </a:t>
                      </a:r>
                      <a:r>
                        <a:rPr lang="en-US" baseline="0" dirty="0"/>
                        <a:t>“</a:t>
                      </a:r>
                      <a:r>
                        <a:rPr lang="en-US" baseline="0" dirty="0" err="1"/>
                        <a:t>prog</a:t>
                      </a:r>
                      <a:r>
                        <a:rPr lang="en-US" baseline="0" dirty="0"/>
                        <a:t> . . . . c . .” </a:t>
                      </a:r>
                      <a:r>
                        <a:rPr lang="ru-RU" baseline="0" dirty="0"/>
                        <a:t>вместо </a:t>
                      </a:r>
                      <a:r>
                        <a:rPr lang="en-US" baseline="0" dirty="0"/>
                        <a:t>“</a:t>
                      </a:r>
                      <a:r>
                        <a:rPr lang="en-US" baseline="0" dirty="0" err="1"/>
                        <a:t>prog.c</a:t>
                      </a:r>
                      <a:r>
                        <a:rPr lang="en-US" baseline="0" dirty="0"/>
                        <a:t>”.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У удалённых файлов первая буква имени заменяется на </a:t>
                      </a:r>
                      <a:r>
                        <a:rPr lang="en-US" dirty="0"/>
                        <a:t>0xE5.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Если имя начинается на </a:t>
                      </a:r>
                      <a:r>
                        <a:rPr lang="en-US" dirty="0"/>
                        <a:t>0x00, </a:t>
                      </a:r>
                      <a:r>
                        <a:rPr lang="ru-RU" dirty="0"/>
                        <a:t>то это признак конца каталога.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367833" y="1235294"/>
            <a:ext cx="7439857" cy="28931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struct msdos_dir_entry {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__u8    name[MSDOS_NAME];/* name and extension */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__u8    attr;           /* attribute bits */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__u8    lcase;          /* Case for base and extension */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__u8    ctime_cs;       /* Creation time, centiseconds (0-199) */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__le16  ctime;          /* Creation time */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__le16  cdate;          /* Creation date */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__le16  adate;          /* Last access date */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__le16  starthi;        /* High 16 bits of cluster in FAT32 */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__le16  time,date,start;/* time, date and first cluster */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__le32  size;           /* file size (in bytes) */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7424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847698"/>
              </p:ext>
            </p:extLst>
          </p:nvPr>
        </p:nvGraphicFramePr>
        <p:xfrm>
          <a:off x="-8238" y="365762"/>
          <a:ext cx="12192000" cy="5303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FAT16 root directory listing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Содержимое</a:t>
                      </a:r>
                      <a:r>
                        <a:rPr lang="ru-RU" baseline="0" dirty="0"/>
                        <a:t> корневого каталога представляется в виде массива 32-байтных записей следующего формата: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Поле</a:t>
                      </a:r>
                      <a:r>
                        <a:rPr lang="ru-RU" baseline="0" dirty="0"/>
                        <a:t> </a:t>
                      </a:r>
                      <a:r>
                        <a:rPr lang="en-US" b="1" baseline="0" dirty="0"/>
                        <a:t>name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содержит имя, компоненты которого дополнены пробелами: </a:t>
                      </a:r>
                      <a:r>
                        <a:rPr lang="en-US" baseline="0" dirty="0"/>
                        <a:t>“</a:t>
                      </a:r>
                      <a:r>
                        <a:rPr lang="en-US" baseline="0" dirty="0" err="1"/>
                        <a:t>prog</a:t>
                      </a:r>
                      <a:r>
                        <a:rPr lang="en-US" baseline="0" dirty="0"/>
                        <a:t> . . . . c . .” </a:t>
                      </a:r>
                      <a:r>
                        <a:rPr lang="ru-RU" baseline="0" dirty="0"/>
                        <a:t>вместо </a:t>
                      </a:r>
                      <a:r>
                        <a:rPr lang="en-US" baseline="0" dirty="0"/>
                        <a:t>“</a:t>
                      </a:r>
                      <a:r>
                        <a:rPr lang="en-US" baseline="0" dirty="0" err="1"/>
                        <a:t>prog.c</a:t>
                      </a:r>
                      <a:r>
                        <a:rPr lang="en-US" baseline="0" dirty="0"/>
                        <a:t>”.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У удалённых файлов первая буква имени заменяется на </a:t>
                      </a:r>
                      <a:r>
                        <a:rPr lang="en-US" dirty="0"/>
                        <a:t>0xE5.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Если имя начинается на </a:t>
                      </a:r>
                      <a:r>
                        <a:rPr lang="en-US" dirty="0"/>
                        <a:t>0x00, </a:t>
                      </a:r>
                      <a:r>
                        <a:rPr lang="ru-RU" dirty="0"/>
                        <a:t>то это признак конца каталога.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Атрибуты</a:t>
                      </a:r>
                      <a:r>
                        <a:rPr lang="en-US" dirty="0"/>
                        <a:t> </a:t>
                      </a:r>
                      <a:r>
                        <a:rPr lang="en-US" b="1" dirty="0" err="1"/>
                        <a:t>attr</a:t>
                      </a:r>
                      <a:r>
                        <a:rPr lang="ru-RU" dirty="0"/>
                        <a:t>:</a:t>
                      </a:r>
                      <a:r>
                        <a:rPr lang="en-US" baseline="0" dirty="0"/>
                        <a:t> read only (bit 0), hidden (bit 1), system, volume label, subdirectory, archive; </a:t>
                      </a:r>
                      <a:r>
                        <a:rPr lang="ru-RU" baseline="0" dirty="0"/>
                        <a:t>биты 6 и 7 не используются.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367833" y="1235294"/>
            <a:ext cx="7439857" cy="28931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struct msdos_dir_entry {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__u8    name[MSDOS_NAME];/* name and extension */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__u8    attr;           /* attribute bits */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__u8    lcase;          /* Case for base and extension */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__u8    ctime_cs;       /* Creation time, centiseconds (0-199) */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__le16  ctime;          /* Creation time */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__le16  cdate;          /* Creation date */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__le16  adate;          /* Last access date */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__le16  starthi;        /* High 16 bits of cluster in FAT32 */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__le16  time,date,start;/* time, date and first cluster */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__le32  size;           /* file size (in bytes) */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4155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003793"/>
              </p:ext>
            </p:extLst>
          </p:nvPr>
        </p:nvGraphicFramePr>
        <p:xfrm>
          <a:off x="0" y="365762"/>
          <a:ext cx="12192000" cy="1920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5639">
                <a:tc>
                  <a:txBody>
                    <a:bodyPr/>
                    <a:lstStyle/>
                    <a:p>
                      <a:r>
                        <a:rPr lang="ru-RU" sz="2400" dirty="0"/>
                        <a:t>Соберём всё вместе: как прочесть файл с </a:t>
                      </a:r>
                      <a:r>
                        <a:rPr lang="en-US" sz="2400" dirty="0"/>
                        <a:t>FAT16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573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dirty="0"/>
                        <a:t>Прочесть </a:t>
                      </a:r>
                      <a:r>
                        <a:rPr lang="en-US" dirty="0"/>
                        <a:t>root directory listing, </a:t>
                      </a:r>
                      <a:r>
                        <a:rPr lang="ru-RU" dirty="0"/>
                        <a:t>отыскать файл с заданным именем,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dirty="0"/>
                        <a:t>Запомнить</a:t>
                      </a:r>
                      <a:r>
                        <a:rPr lang="en-US" dirty="0"/>
                        <a:t> </a:t>
                      </a:r>
                      <a:r>
                        <a:rPr lang="en-US" b="1" dirty="0" err="1"/>
                        <a:t>i</a:t>
                      </a:r>
                      <a:r>
                        <a:rPr lang="en-US" dirty="0"/>
                        <a:t> :=</a:t>
                      </a:r>
                      <a:r>
                        <a:rPr lang="ru-RU" dirty="0"/>
                        <a:t> </a:t>
                      </a:r>
                      <a:r>
                        <a:rPr lang="en-US" dirty="0" err="1"/>
                        <a:t>dir_entry</a:t>
                      </a:r>
                      <a:r>
                        <a:rPr lang="en-US" dirty="0"/>
                        <a:t>-&gt;start – </a:t>
                      </a:r>
                      <a:r>
                        <a:rPr lang="ru-RU" dirty="0"/>
                        <a:t>номер первого кластера в файле,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dirty="0"/>
                        <a:t>Прочесть </a:t>
                      </a:r>
                      <a:r>
                        <a:rPr lang="ru-RU" baseline="0" dirty="0"/>
                        <a:t>кластер</a:t>
                      </a:r>
                      <a:r>
                        <a:rPr lang="en-US" baseline="0" dirty="0"/>
                        <a:t> </a:t>
                      </a:r>
                      <a:r>
                        <a:rPr lang="en-US" b="1" baseline="0" dirty="0" err="1"/>
                        <a:t>i</a:t>
                      </a:r>
                      <a:r>
                        <a:rPr lang="ru-RU" baseline="0" dirty="0"/>
                        <a:t>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В </a:t>
                      </a:r>
                      <a:r>
                        <a:rPr lang="en-US" baseline="0" dirty="0"/>
                        <a:t>FAT </a:t>
                      </a:r>
                      <a:r>
                        <a:rPr lang="ru-RU" baseline="0" dirty="0"/>
                        <a:t>прочесть </a:t>
                      </a:r>
                      <a:r>
                        <a:rPr lang="en-US" b="1" baseline="0" dirty="0" err="1"/>
                        <a:t>i</a:t>
                      </a:r>
                      <a:r>
                        <a:rPr lang="en-US" baseline="0" dirty="0"/>
                        <a:t>-</a:t>
                      </a:r>
                      <a:r>
                        <a:rPr lang="ru-RU" baseline="0" dirty="0"/>
                        <a:t>й элемент – это будет следующий кластер файла,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Повторять </a:t>
                      </a:r>
                      <a:r>
                        <a:rPr lang="en-US" baseline="0" dirty="0"/>
                        <a:t>#3 </a:t>
                      </a:r>
                      <a:r>
                        <a:rPr lang="ru-RU" baseline="0" dirty="0"/>
                        <a:t>и</a:t>
                      </a:r>
                      <a:r>
                        <a:rPr lang="en-US" baseline="0" dirty="0"/>
                        <a:t> #4, </a:t>
                      </a:r>
                      <a:r>
                        <a:rPr lang="ru-RU" baseline="0" dirty="0"/>
                        <a:t>пока не прочтём </a:t>
                      </a:r>
                      <a:r>
                        <a:rPr lang="en-US" baseline="0" dirty="0"/>
                        <a:t>0xFFFF </a:t>
                      </a:r>
                      <a:r>
                        <a:rPr lang="ru-RU" baseline="0" dirty="0"/>
                        <a:t>из </a:t>
                      </a:r>
                      <a:r>
                        <a:rPr lang="en-US" baseline="0" dirty="0"/>
                        <a:t>FAT.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57614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91810"/>
              </p:ext>
            </p:extLst>
          </p:nvPr>
        </p:nvGraphicFramePr>
        <p:xfrm>
          <a:off x="0" y="365760"/>
          <a:ext cx="12192000" cy="8229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2633">
                <a:tc>
                  <a:txBody>
                    <a:bodyPr/>
                    <a:lstStyle/>
                    <a:p>
                      <a:r>
                        <a:rPr lang="ru-RU" sz="2400" dirty="0"/>
                        <a:t>Расширения </a:t>
                      </a:r>
                      <a:r>
                        <a:rPr lang="en-US" sz="2400" dirty="0"/>
                        <a:t>FAT16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025">
                <a:tc>
                  <a:txBody>
                    <a:bodyPr/>
                    <a:lstStyle/>
                    <a:p>
                      <a:r>
                        <a:rPr lang="ru-RU" dirty="0"/>
                        <a:t>Подкаталоги: хранятся как обычные файлы;</a:t>
                      </a:r>
                      <a:r>
                        <a:rPr lang="ru-RU" baseline="0" dirty="0"/>
                        <a:t> содержат, как и корневой каталог, массив из </a:t>
                      </a:r>
                      <a:r>
                        <a:rPr lang="en-US" baseline="0" dirty="0" err="1"/>
                        <a:t>struct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msdos_dir_entry</a:t>
                      </a:r>
                      <a:r>
                        <a:rPr lang="en-US" baseline="0" dirty="0"/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5976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184828"/>
              </p:ext>
            </p:extLst>
          </p:nvPr>
        </p:nvGraphicFramePr>
        <p:xfrm>
          <a:off x="0" y="365760"/>
          <a:ext cx="12192000" cy="1188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2633">
                <a:tc>
                  <a:txBody>
                    <a:bodyPr/>
                    <a:lstStyle/>
                    <a:p>
                      <a:r>
                        <a:rPr lang="ru-RU" sz="2400" dirty="0"/>
                        <a:t>Расширения </a:t>
                      </a:r>
                      <a:r>
                        <a:rPr lang="en-US" sz="2400" dirty="0"/>
                        <a:t>FAT16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025">
                <a:tc>
                  <a:txBody>
                    <a:bodyPr/>
                    <a:lstStyle/>
                    <a:p>
                      <a:r>
                        <a:rPr lang="ru-RU" dirty="0"/>
                        <a:t>Подкаталоги: хранятся как обычные файлы;</a:t>
                      </a:r>
                      <a:r>
                        <a:rPr lang="ru-RU" baseline="0" dirty="0"/>
                        <a:t> содержат, как и корневой каталог, массив из </a:t>
                      </a:r>
                      <a:r>
                        <a:rPr lang="en-US" baseline="0" dirty="0" err="1"/>
                        <a:t>struct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msdos_dir_entry</a:t>
                      </a:r>
                      <a:r>
                        <a:rPr lang="en-US" baseline="0" dirty="0"/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025">
                <a:tc>
                  <a:txBody>
                    <a:bodyPr/>
                    <a:lstStyle/>
                    <a:p>
                      <a:r>
                        <a:rPr lang="ru-RU" dirty="0"/>
                        <a:t>В </a:t>
                      </a:r>
                      <a:r>
                        <a:rPr lang="en-US" dirty="0"/>
                        <a:t>FAT32 </a:t>
                      </a:r>
                      <a:r>
                        <a:rPr lang="ru-RU" dirty="0"/>
                        <a:t>и корневой каталог хранится как файл – это позволяет не ограничивать его в размере.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562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28763"/>
              </p:ext>
            </p:extLst>
          </p:nvPr>
        </p:nvGraphicFramePr>
        <p:xfrm>
          <a:off x="0" y="365760"/>
          <a:ext cx="12192000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585">
                <a:tc>
                  <a:txBody>
                    <a:bodyPr/>
                    <a:lstStyle/>
                    <a:p>
                      <a:r>
                        <a:rPr lang="ru-RU" sz="2400" dirty="0"/>
                        <a:t>Два</a:t>
                      </a:r>
                      <a:r>
                        <a:rPr lang="ru-RU" sz="2400" baseline="0" dirty="0"/>
                        <a:t> способа записать целое число</a:t>
                      </a:r>
                      <a:r>
                        <a:rPr lang="en-US" sz="2400" baseline="0" dirty="0"/>
                        <a:t> </a:t>
                      </a:r>
                      <a:r>
                        <a:rPr lang="ru-RU" sz="2400" baseline="0" dirty="0"/>
                        <a:t>в память или на диск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7311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352914"/>
              </p:ext>
            </p:extLst>
          </p:nvPr>
        </p:nvGraphicFramePr>
        <p:xfrm>
          <a:off x="0" y="365760"/>
          <a:ext cx="12192000" cy="2651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2633">
                <a:tc>
                  <a:txBody>
                    <a:bodyPr/>
                    <a:lstStyle/>
                    <a:p>
                      <a:r>
                        <a:rPr lang="ru-RU" sz="2400" dirty="0"/>
                        <a:t>Расширения </a:t>
                      </a:r>
                      <a:r>
                        <a:rPr lang="en-US" sz="2400" dirty="0"/>
                        <a:t>FAT16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025">
                <a:tc>
                  <a:txBody>
                    <a:bodyPr/>
                    <a:lstStyle/>
                    <a:p>
                      <a:r>
                        <a:rPr lang="ru-RU" dirty="0"/>
                        <a:t>Подкаталоги: хранятся как обычные файлы;</a:t>
                      </a:r>
                      <a:r>
                        <a:rPr lang="ru-RU" baseline="0" dirty="0"/>
                        <a:t> содержат, как и корневой каталог, массив из </a:t>
                      </a:r>
                      <a:r>
                        <a:rPr lang="en-US" baseline="0" dirty="0" err="1"/>
                        <a:t>struct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msdos_dir_entry</a:t>
                      </a:r>
                      <a:r>
                        <a:rPr lang="en-US" baseline="0" dirty="0"/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025">
                <a:tc>
                  <a:txBody>
                    <a:bodyPr/>
                    <a:lstStyle/>
                    <a:p>
                      <a:r>
                        <a:rPr lang="ru-RU" dirty="0"/>
                        <a:t>В </a:t>
                      </a:r>
                      <a:r>
                        <a:rPr lang="en-US" b="1" dirty="0"/>
                        <a:t>FAT32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и корневой каталог хранится как файл – это позволяет не ограничивать его в размере.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025">
                <a:tc>
                  <a:txBody>
                    <a:bodyPr/>
                    <a:lstStyle/>
                    <a:p>
                      <a:r>
                        <a:rPr lang="en-US" b="1" dirty="0"/>
                        <a:t>VFAT</a:t>
                      </a:r>
                      <a:r>
                        <a:rPr lang="en-US" dirty="0"/>
                        <a:t>: </a:t>
                      </a:r>
                      <a:r>
                        <a:rPr lang="ru-RU" dirty="0"/>
                        <a:t>длинные имена у файлов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Вместо одного </a:t>
                      </a:r>
                      <a:r>
                        <a:rPr lang="en-US" dirty="0" err="1"/>
                        <a:t>struct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msdos_dir_entry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в каталоге хранится много таких записей, в каждой хранится часть имени.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У всех записей, кроме последней, </a:t>
                      </a:r>
                      <a:r>
                        <a:rPr lang="en-US" baseline="0" dirty="0"/>
                        <a:t>entry-&gt;</a:t>
                      </a:r>
                      <a:r>
                        <a:rPr lang="en-US" baseline="0" dirty="0" err="1"/>
                        <a:t>attr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содержит </a:t>
                      </a:r>
                      <a:r>
                        <a:rPr lang="en-US" baseline="0" dirty="0"/>
                        <a:t>0xF (</a:t>
                      </a:r>
                      <a:r>
                        <a:rPr lang="ru-RU" baseline="0" dirty="0"/>
                        <a:t>невозможное значение), в последней хранится короткое имя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в формате </a:t>
                      </a:r>
                      <a:r>
                        <a:rPr lang="en-US" baseline="0" dirty="0"/>
                        <a:t>8.3.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7954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109037"/>
              </p:ext>
            </p:extLst>
          </p:nvPr>
        </p:nvGraphicFramePr>
        <p:xfrm>
          <a:off x="0" y="365760"/>
          <a:ext cx="12192000" cy="3840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2633">
                <a:tc>
                  <a:txBody>
                    <a:bodyPr/>
                    <a:lstStyle/>
                    <a:p>
                      <a:r>
                        <a:rPr lang="ru-RU" sz="2400" dirty="0"/>
                        <a:t>Расширения </a:t>
                      </a:r>
                      <a:r>
                        <a:rPr lang="en-US" sz="2400" dirty="0"/>
                        <a:t>FAT16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025">
                <a:tc>
                  <a:txBody>
                    <a:bodyPr/>
                    <a:lstStyle/>
                    <a:p>
                      <a:r>
                        <a:rPr lang="ru-RU" dirty="0"/>
                        <a:t>Подкаталоги: хранятся как обычные файлы;</a:t>
                      </a:r>
                      <a:r>
                        <a:rPr lang="ru-RU" baseline="0" dirty="0"/>
                        <a:t> содержат, как и корневой каталог, массив из </a:t>
                      </a:r>
                      <a:r>
                        <a:rPr lang="en-US" baseline="0" dirty="0" err="1"/>
                        <a:t>struct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msdos_dir_entry</a:t>
                      </a:r>
                      <a:r>
                        <a:rPr lang="en-US" baseline="0" dirty="0"/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025">
                <a:tc>
                  <a:txBody>
                    <a:bodyPr/>
                    <a:lstStyle/>
                    <a:p>
                      <a:r>
                        <a:rPr lang="ru-RU" dirty="0"/>
                        <a:t>В </a:t>
                      </a:r>
                      <a:r>
                        <a:rPr lang="en-US" b="1" dirty="0"/>
                        <a:t>FAT32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и корневой каталог хранится как файл – это позволяет не ограничивать его в размере.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025">
                <a:tc>
                  <a:txBody>
                    <a:bodyPr/>
                    <a:lstStyle/>
                    <a:p>
                      <a:r>
                        <a:rPr lang="en-US" b="1" dirty="0"/>
                        <a:t>VFAT</a:t>
                      </a:r>
                      <a:r>
                        <a:rPr lang="en-US" dirty="0"/>
                        <a:t>: </a:t>
                      </a:r>
                      <a:r>
                        <a:rPr lang="ru-RU" dirty="0"/>
                        <a:t>длинные имена у файлов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Вместо одного </a:t>
                      </a:r>
                      <a:r>
                        <a:rPr lang="en-US" dirty="0" err="1"/>
                        <a:t>struct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msdos_dir_entry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в каталоге хранится много таких записей, в каждой хранится часть имени.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У всех записей, кроме последней, </a:t>
                      </a:r>
                      <a:r>
                        <a:rPr lang="en-US" baseline="0" dirty="0"/>
                        <a:t>entry-&gt;</a:t>
                      </a:r>
                      <a:r>
                        <a:rPr lang="en-US" baseline="0" dirty="0" err="1"/>
                        <a:t>attr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содержит </a:t>
                      </a:r>
                      <a:r>
                        <a:rPr lang="en-US" baseline="0" dirty="0"/>
                        <a:t>0xF (</a:t>
                      </a:r>
                      <a:r>
                        <a:rPr lang="ru-RU" baseline="0" dirty="0"/>
                        <a:t>невозможное значение), в последней хранится короткое имя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в формате </a:t>
                      </a:r>
                      <a:r>
                        <a:rPr lang="en-US" baseline="0" dirty="0"/>
                        <a:t>8.3.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025">
                <a:tc>
                  <a:txBody>
                    <a:bodyPr/>
                    <a:lstStyle/>
                    <a:p>
                      <a:r>
                        <a:rPr lang="ru-RU" dirty="0"/>
                        <a:t>Больше деталей можно почитать тут: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hlinkClick r:id="rId3"/>
                        </a:rPr>
                        <a:t>https://www.win.tue.nl/~aeb/linux/fs/fat/fat-1.html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hlinkClick r:id="rId4"/>
                        </a:rPr>
                        <a:t>http://www.tavi.co.uk/phobos/fat.html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hlinkClick r:id="rId5"/>
                        </a:rPr>
                        <a:t>http://lxr.free-electrons.com/source/fs/fat/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0038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24599"/>
              </p:ext>
            </p:extLst>
          </p:nvPr>
        </p:nvGraphicFramePr>
        <p:xfrm>
          <a:off x="0" y="365760"/>
          <a:ext cx="12192000" cy="2468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2400" dirty="0"/>
                        <a:t>Домашнее задание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На разделе </a:t>
                      </a:r>
                      <a:r>
                        <a:rPr lang="en-US" dirty="0"/>
                        <a:t>FAT16 </a:t>
                      </a:r>
                      <a:r>
                        <a:rPr lang="ru-RU" dirty="0"/>
                        <a:t>расположен файл длиной </a:t>
                      </a:r>
                      <a:r>
                        <a:rPr lang="en-US" dirty="0"/>
                        <a:t>1024 </a:t>
                      </a:r>
                      <a:r>
                        <a:rPr lang="ru-RU" dirty="0"/>
                        <a:t>кластера, кластеры которого</a:t>
                      </a:r>
                      <a:r>
                        <a:rPr lang="ru-RU" baseline="0" dirty="0"/>
                        <a:t> </a:t>
                      </a:r>
                      <a:r>
                        <a:rPr lang="ru-RU" dirty="0"/>
                        <a:t>идут подряд.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Один</a:t>
                      </a:r>
                      <a:r>
                        <a:rPr lang="ru-RU" baseline="0" dirty="0"/>
                        <a:t> кластер имеет размер 1024 байта.</a:t>
                      </a:r>
                      <a:br>
                        <a:rPr lang="ru-RU" baseline="0" dirty="0"/>
                      </a:br>
                      <a:br>
                        <a:rPr lang="ru-RU" dirty="0"/>
                      </a:br>
                      <a:r>
                        <a:rPr lang="ru-RU" dirty="0"/>
                        <a:t>Сколько</a:t>
                      </a:r>
                      <a:r>
                        <a:rPr lang="ru-RU" baseline="0" dirty="0"/>
                        <a:t> времени потребуется (для типичного </a:t>
                      </a:r>
                      <a:r>
                        <a:rPr lang="en-US" baseline="0" dirty="0"/>
                        <a:t>HDD</a:t>
                      </a:r>
                      <a:r>
                        <a:rPr lang="ru-RU" baseline="0" dirty="0"/>
                        <a:t>)</a:t>
                      </a:r>
                      <a:r>
                        <a:rPr lang="en-US" baseline="0" dirty="0"/>
                        <a:t>, </a:t>
                      </a:r>
                      <a:r>
                        <a:rPr lang="ru-RU" baseline="0" dirty="0"/>
                        <a:t>чтобы прочесть этот файл в следующих случаях: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Чтение выполняется по алгоритму из лекции (прочли кластер, посмотрели номер следующего, прочли его, </a:t>
                      </a:r>
                      <a:r>
                        <a:rPr lang="en-US" baseline="0" dirty="0"/>
                        <a:t>etc.),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dirty="0"/>
                        <a:t>Содержимое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FAT </a:t>
                      </a:r>
                      <a:r>
                        <a:rPr lang="ru-RU" baseline="0" dirty="0"/>
                        <a:t>зачитывается в память целиком, формируются большие запросы на чтение данных, эти запросы исполняются.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4251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244458"/>
              </p:ext>
            </p:extLst>
          </p:nvPr>
        </p:nvGraphicFramePr>
        <p:xfrm>
          <a:off x="0" y="365760"/>
          <a:ext cx="12192000" cy="5577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2400" dirty="0"/>
                        <a:t>Домашнее задание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На разделе </a:t>
                      </a:r>
                      <a:r>
                        <a:rPr lang="en-US" dirty="0"/>
                        <a:t>FAT16 </a:t>
                      </a:r>
                      <a:r>
                        <a:rPr lang="ru-RU" dirty="0"/>
                        <a:t>расположен файл длиной </a:t>
                      </a:r>
                      <a:r>
                        <a:rPr lang="en-US" dirty="0"/>
                        <a:t>1024 </a:t>
                      </a:r>
                      <a:r>
                        <a:rPr lang="ru-RU" dirty="0"/>
                        <a:t>кластера, кластеры которого</a:t>
                      </a:r>
                      <a:r>
                        <a:rPr lang="ru-RU" baseline="0" dirty="0"/>
                        <a:t> </a:t>
                      </a:r>
                      <a:r>
                        <a:rPr lang="ru-RU" dirty="0"/>
                        <a:t>идут подряд.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Один</a:t>
                      </a:r>
                      <a:r>
                        <a:rPr lang="ru-RU" baseline="0" dirty="0"/>
                        <a:t> кластер имеет размер 1024 байта.</a:t>
                      </a:r>
                      <a:br>
                        <a:rPr lang="ru-RU" baseline="0" dirty="0"/>
                      </a:br>
                      <a:br>
                        <a:rPr lang="ru-RU" dirty="0"/>
                      </a:br>
                      <a:r>
                        <a:rPr lang="ru-RU" dirty="0"/>
                        <a:t>Сколько</a:t>
                      </a:r>
                      <a:r>
                        <a:rPr lang="ru-RU" baseline="0" dirty="0"/>
                        <a:t> времени потребуется (для типичного </a:t>
                      </a:r>
                      <a:r>
                        <a:rPr lang="en-US" baseline="0" dirty="0"/>
                        <a:t>HDD</a:t>
                      </a:r>
                      <a:r>
                        <a:rPr lang="ru-RU" baseline="0" dirty="0"/>
                        <a:t>)</a:t>
                      </a:r>
                      <a:r>
                        <a:rPr lang="en-US" baseline="0" dirty="0"/>
                        <a:t>, </a:t>
                      </a:r>
                      <a:r>
                        <a:rPr lang="ru-RU" baseline="0" dirty="0"/>
                        <a:t>чтобы прочесть этот файл в следующих случаях: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Чтение выполняется по алгоритму из лекции (прочли кластер, посмотрели номер следующего, прочли его, </a:t>
                      </a:r>
                      <a:r>
                        <a:rPr lang="en-US" baseline="0" dirty="0"/>
                        <a:t>etc.),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dirty="0"/>
                        <a:t>Содержимое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FAT </a:t>
                      </a:r>
                      <a:r>
                        <a:rPr lang="ru-RU" baseline="0" dirty="0"/>
                        <a:t>зачитывается в память целиком, формируются большие запросы на чтение данных, эти запросы исполняются.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dirty="0"/>
                        <a:t>Разберитесь с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 err="1"/>
                        <a:t>mkfs.vfat</a:t>
                      </a:r>
                      <a:r>
                        <a:rPr lang="en-US" baseline="0" dirty="0"/>
                        <a:t>, </a:t>
                      </a:r>
                      <a:r>
                        <a:rPr lang="ru-RU" baseline="0" dirty="0"/>
                        <a:t>создайте образ диска с </a:t>
                      </a:r>
                      <a:r>
                        <a:rPr lang="en-US" baseline="0" dirty="0"/>
                        <a:t>FAT16. </a:t>
                      </a:r>
                      <a:r>
                        <a:rPr lang="ru-RU" baseline="0" dirty="0"/>
                        <a:t>Примонтируйте этот образ и создайте в нём несколько файлов.</a:t>
                      </a:r>
                      <a:br>
                        <a:rPr lang="ru-RU" baseline="0" dirty="0"/>
                      </a:br>
                      <a:br>
                        <a:rPr lang="ru-RU" baseline="0" dirty="0"/>
                      </a:br>
                      <a:r>
                        <a:rPr lang="ru-RU" baseline="0" dirty="0"/>
                        <a:t>Теперь напишите программу, которая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Распечатывает список файлов в корневом каталоге,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aseline="0" dirty="0"/>
                        <a:t>(*) </a:t>
                      </a:r>
                      <a:r>
                        <a:rPr lang="ru-RU" baseline="0" dirty="0"/>
                        <a:t>Распечатывает список файлов и напротив каждого пишет атрибуты и время создания</a:t>
                      </a:r>
                      <a:r>
                        <a:rPr lang="en-US" baseline="0" dirty="0"/>
                        <a:t>/</a:t>
                      </a:r>
                      <a:r>
                        <a:rPr lang="ru-RU" baseline="0" dirty="0"/>
                        <a:t>изменения,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(*) </a:t>
                      </a:r>
                      <a:r>
                        <a:rPr lang="ru-RU" baseline="0" dirty="0"/>
                        <a:t>Читает файл, сохранённый в образе </a:t>
                      </a:r>
                      <a:r>
                        <a:rPr lang="en-US" baseline="0" dirty="0"/>
                        <a:t>FAT16, </a:t>
                      </a:r>
                      <a:r>
                        <a:rPr lang="ru-RU" baseline="0" dirty="0"/>
                        <a:t>и печатает его в </a:t>
                      </a:r>
                      <a:r>
                        <a:rPr lang="en-US" baseline="0" dirty="0" err="1"/>
                        <a:t>stdin</a:t>
                      </a:r>
                      <a:r>
                        <a:rPr lang="en-US" baseline="0" dirty="0"/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(*)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Напишите программу, которая умеет показать список элементов в подкаталоге.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aseline="0" dirty="0"/>
                        <a:t>(*) </a:t>
                      </a:r>
                      <a:r>
                        <a:rPr lang="ru-RU" baseline="0" dirty="0"/>
                        <a:t>Поддержите </a:t>
                      </a:r>
                      <a:r>
                        <a:rPr lang="en-US" baseline="0" dirty="0"/>
                        <a:t>FAT32 </a:t>
                      </a:r>
                      <a:r>
                        <a:rPr lang="ru-RU" baseline="0" dirty="0"/>
                        <a:t>в программе, которая печатает список элементов каталога.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aseline="0" dirty="0"/>
                        <a:t>(***) </a:t>
                      </a:r>
                      <a:r>
                        <a:rPr lang="ru-RU" baseline="0" dirty="0"/>
                        <a:t>Напишите программу, которая с помощью </a:t>
                      </a:r>
                      <a:r>
                        <a:rPr lang="en-US" baseline="0" dirty="0"/>
                        <a:t>FUSE </a:t>
                      </a:r>
                      <a:r>
                        <a:rPr lang="ru-RU" baseline="0" dirty="0"/>
                        <a:t>монтирует ФС, содержимое которой берётся из файла с образом </a:t>
                      </a:r>
                      <a:r>
                        <a:rPr lang="en-US" baseline="0"/>
                        <a:t>FAT16.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0528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584783"/>
              </p:ext>
            </p:extLst>
          </p:nvPr>
        </p:nvGraphicFramePr>
        <p:xfrm>
          <a:off x="-1" y="365760"/>
          <a:ext cx="7776519" cy="3200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776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585">
                <a:tc>
                  <a:txBody>
                    <a:bodyPr/>
                    <a:lstStyle/>
                    <a:p>
                      <a:r>
                        <a:rPr lang="ru-RU" sz="2400" dirty="0"/>
                        <a:t>Два</a:t>
                      </a:r>
                      <a:r>
                        <a:rPr lang="ru-RU" sz="2400" baseline="0" dirty="0"/>
                        <a:t> способа записать целое число</a:t>
                      </a:r>
                      <a:r>
                        <a:rPr lang="en-US" sz="2400" baseline="0" dirty="0"/>
                        <a:t> </a:t>
                      </a:r>
                      <a:r>
                        <a:rPr lang="ru-RU" sz="2400" baseline="0" dirty="0"/>
                        <a:t>в память или на диск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585">
                <a:tc>
                  <a:txBody>
                    <a:bodyPr/>
                    <a:lstStyle/>
                    <a:p>
                      <a:r>
                        <a:rPr lang="ru-RU" dirty="0"/>
                        <a:t>В начале идут старшие байты</a:t>
                      </a:r>
                      <a:r>
                        <a:rPr lang="en-US" dirty="0"/>
                        <a:t> (</a:t>
                      </a:r>
                      <a:r>
                        <a:rPr lang="en-US" b="1" dirty="0"/>
                        <a:t>Big-endian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585">
                <a:tc>
                  <a:txBody>
                    <a:bodyPr/>
                    <a:lstStyle/>
                    <a:p>
                      <a:r>
                        <a:rPr lang="en-US" dirty="0"/>
                        <a:t>u32</a:t>
                      </a:r>
                      <a:r>
                        <a:rPr lang="en-US" baseline="0" dirty="0"/>
                        <a:t> x = 0x1A2B3C4D;</a:t>
                      </a: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r>
                        <a:rPr lang="ru-RU" baseline="0" dirty="0"/>
                        <a:t>На диске:</a:t>
                      </a:r>
                    </a:p>
                    <a:p>
                      <a:r>
                        <a:rPr lang="en-US" baseline="0" dirty="0"/>
                        <a:t>1A 2B 3C 4D | .. .. .. .. | ..</a:t>
                      </a:r>
                      <a:br>
                        <a:rPr lang="en-US" baseline="0" dirty="0"/>
                      </a:b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585">
                <a:tc>
                  <a:txBody>
                    <a:bodyPr/>
                    <a:lstStyle/>
                    <a:p>
                      <a:r>
                        <a:rPr lang="ru-RU" dirty="0"/>
                        <a:t>Используется в</a:t>
                      </a:r>
                      <a:r>
                        <a:rPr lang="en-US" dirty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PowerPC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Itanium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>
            <a:off x="0" y="2314832"/>
            <a:ext cx="2207741" cy="1812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290119" y="2190989"/>
            <a:ext cx="291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нумерация байтов на диске</a:t>
            </a:r>
          </a:p>
        </p:txBody>
      </p:sp>
    </p:spTree>
    <p:extLst>
      <p:ext uri="{BB962C8B-B14F-4D97-AF65-F5344CB8AC3E}">
        <p14:creationId xmlns:p14="http://schemas.microsoft.com/office/powerpoint/2010/main" val="2415420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774250"/>
              </p:ext>
            </p:extLst>
          </p:nvPr>
        </p:nvGraphicFramePr>
        <p:xfrm>
          <a:off x="0" y="365760"/>
          <a:ext cx="12192000" cy="3200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9585">
                <a:tc gridSpan="2">
                  <a:txBody>
                    <a:bodyPr/>
                    <a:lstStyle/>
                    <a:p>
                      <a:r>
                        <a:rPr lang="ru-RU" sz="2400" dirty="0"/>
                        <a:t>Два</a:t>
                      </a:r>
                      <a:r>
                        <a:rPr lang="ru-RU" sz="2400" baseline="0" dirty="0"/>
                        <a:t> способа записать целое число</a:t>
                      </a:r>
                      <a:r>
                        <a:rPr lang="en-US" sz="2400" baseline="0" dirty="0"/>
                        <a:t> </a:t>
                      </a:r>
                      <a:r>
                        <a:rPr lang="ru-RU" sz="2400" baseline="0" dirty="0"/>
                        <a:t>в память или на диск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585">
                <a:tc>
                  <a:txBody>
                    <a:bodyPr/>
                    <a:lstStyle/>
                    <a:p>
                      <a:r>
                        <a:rPr lang="ru-RU" dirty="0"/>
                        <a:t>В начале идут старшие байты</a:t>
                      </a:r>
                      <a:r>
                        <a:rPr lang="en-US" dirty="0"/>
                        <a:t> (</a:t>
                      </a:r>
                      <a:r>
                        <a:rPr lang="en-US" b="1" dirty="0"/>
                        <a:t>Big-endian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 начале идут младшие байты</a:t>
                      </a:r>
                      <a:r>
                        <a:rPr lang="en-US" dirty="0"/>
                        <a:t> (</a:t>
                      </a:r>
                      <a:r>
                        <a:rPr lang="en-US" b="1" dirty="0"/>
                        <a:t>little-endian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585">
                <a:tc>
                  <a:txBody>
                    <a:bodyPr/>
                    <a:lstStyle/>
                    <a:p>
                      <a:r>
                        <a:rPr lang="en-US" dirty="0"/>
                        <a:t>u32</a:t>
                      </a:r>
                      <a:r>
                        <a:rPr lang="en-US" baseline="0" dirty="0"/>
                        <a:t> x = 0x1A2B3C4D;</a:t>
                      </a: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r>
                        <a:rPr lang="ru-RU" baseline="0" dirty="0"/>
                        <a:t>На диске:</a:t>
                      </a:r>
                    </a:p>
                    <a:p>
                      <a:r>
                        <a:rPr lang="en-US" baseline="0" dirty="0"/>
                        <a:t>1A 2B 3C 4D | .. .. .. .. | ..</a:t>
                      </a:r>
                      <a:br>
                        <a:rPr lang="en-US" baseline="0" dirty="0"/>
                      </a:b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u32 x = 0x1A2B3C4D;</a:t>
                      </a:r>
                      <a:br>
                        <a:rPr lang="en-US" dirty="0"/>
                      </a:br>
                      <a:br>
                        <a:rPr lang="en-US" dirty="0"/>
                      </a:br>
                      <a:r>
                        <a:rPr lang="ru-RU" dirty="0"/>
                        <a:t>На диске</a:t>
                      </a:r>
                      <a:r>
                        <a:rPr lang="en-US" dirty="0"/>
                        <a:t>:</a:t>
                      </a:r>
                    </a:p>
                    <a:p>
                      <a:r>
                        <a:rPr lang="en-US" dirty="0"/>
                        <a:t>4D 3C 2B 1A</a:t>
                      </a:r>
                      <a:r>
                        <a:rPr lang="en-US" baseline="0" dirty="0"/>
                        <a:t> | .. .. .. .. | ..</a:t>
                      </a:r>
                      <a:br>
                        <a:rPr lang="en-US" baseline="0" dirty="0"/>
                      </a:b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585">
                <a:tc>
                  <a:txBody>
                    <a:bodyPr/>
                    <a:lstStyle/>
                    <a:p>
                      <a:r>
                        <a:rPr lang="ru-RU" dirty="0"/>
                        <a:t>Используется в</a:t>
                      </a:r>
                      <a:r>
                        <a:rPr lang="en-US" dirty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PowerPC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Itanium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Используется в</a:t>
                      </a:r>
                      <a:r>
                        <a:rPr lang="en-US" dirty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x86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>
            <a:off x="0" y="2314832"/>
            <a:ext cx="2207741" cy="1812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290119" y="2190989"/>
            <a:ext cx="291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нумерация байтов на диске</a:t>
            </a:r>
          </a:p>
        </p:txBody>
      </p:sp>
      <p:sp>
        <p:nvSpPr>
          <p:cNvPr id="7" name="Right Arrow 6"/>
          <p:cNvSpPr/>
          <p:nvPr/>
        </p:nvSpPr>
        <p:spPr>
          <a:xfrm>
            <a:off x="6096000" y="2314832"/>
            <a:ext cx="2207741" cy="1812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8386119" y="2190989"/>
            <a:ext cx="291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нумерация байтов на диске</a:t>
            </a:r>
          </a:p>
        </p:txBody>
      </p:sp>
    </p:spTree>
    <p:extLst>
      <p:ext uri="{BB962C8B-B14F-4D97-AF65-F5344CB8AC3E}">
        <p14:creationId xmlns:p14="http://schemas.microsoft.com/office/powerpoint/2010/main" val="2501530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847545"/>
              </p:ext>
            </p:extLst>
          </p:nvPr>
        </p:nvGraphicFramePr>
        <p:xfrm>
          <a:off x="0" y="365760"/>
          <a:ext cx="12192000" cy="3840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9585">
                <a:tc gridSpan="2">
                  <a:txBody>
                    <a:bodyPr/>
                    <a:lstStyle/>
                    <a:p>
                      <a:r>
                        <a:rPr lang="ru-RU" sz="2400" dirty="0"/>
                        <a:t>Два</a:t>
                      </a:r>
                      <a:r>
                        <a:rPr lang="ru-RU" sz="2400" baseline="0" dirty="0"/>
                        <a:t> способа записать целое число</a:t>
                      </a:r>
                      <a:r>
                        <a:rPr lang="en-US" sz="2400" baseline="0" dirty="0"/>
                        <a:t> </a:t>
                      </a:r>
                      <a:r>
                        <a:rPr lang="ru-RU" sz="2400" baseline="0" dirty="0"/>
                        <a:t>в память или на диск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585">
                <a:tc>
                  <a:txBody>
                    <a:bodyPr/>
                    <a:lstStyle/>
                    <a:p>
                      <a:r>
                        <a:rPr lang="ru-RU" dirty="0"/>
                        <a:t>В начале идут старшие байты</a:t>
                      </a:r>
                      <a:r>
                        <a:rPr lang="en-US" dirty="0"/>
                        <a:t> (</a:t>
                      </a:r>
                      <a:r>
                        <a:rPr lang="en-US" b="1" dirty="0"/>
                        <a:t>Big-endian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 начале идут младшие байты</a:t>
                      </a:r>
                      <a:r>
                        <a:rPr lang="en-US" dirty="0"/>
                        <a:t> (</a:t>
                      </a:r>
                      <a:r>
                        <a:rPr lang="en-US" b="1" dirty="0"/>
                        <a:t>little-endian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585">
                <a:tc>
                  <a:txBody>
                    <a:bodyPr/>
                    <a:lstStyle/>
                    <a:p>
                      <a:r>
                        <a:rPr lang="en-US" dirty="0"/>
                        <a:t>u32</a:t>
                      </a:r>
                      <a:r>
                        <a:rPr lang="en-US" baseline="0" dirty="0"/>
                        <a:t> x = 0x1A2B3C4D;</a:t>
                      </a: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r>
                        <a:rPr lang="ru-RU" baseline="0" dirty="0"/>
                        <a:t>На диске:</a:t>
                      </a:r>
                    </a:p>
                    <a:p>
                      <a:r>
                        <a:rPr lang="en-US" baseline="0" dirty="0"/>
                        <a:t>1A 2B 3C 4D | .. .. .. .. | ..</a:t>
                      </a:r>
                      <a:br>
                        <a:rPr lang="en-US" baseline="0" dirty="0"/>
                      </a:b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u32 x = 0x1A2B3C4D;</a:t>
                      </a:r>
                      <a:br>
                        <a:rPr lang="en-US" dirty="0"/>
                      </a:br>
                      <a:br>
                        <a:rPr lang="en-US" dirty="0"/>
                      </a:br>
                      <a:r>
                        <a:rPr lang="ru-RU" dirty="0"/>
                        <a:t>На диске</a:t>
                      </a:r>
                      <a:r>
                        <a:rPr lang="en-US" dirty="0"/>
                        <a:t>:</a:t>
                      </a:r>
                    </a:p>
                    <a:p>
                      <a:r>
                        <a:rPr lang="en-US" dirty="0"/>
                        <a:t>4D 3C 2B 1A</a:t>
                      </a:r>
                      <a:r>
                        <a:rPr lang="en-US" baseline="0" dirty="0"/>
                        <a:t> | .. .. .. .. | ..</a:t>
                      </a:r>
                      <a:br>
                        <a:rPr lang="en-US" baseline="0" dirty="0"/>
                      </a:b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585">
                <a:tc>
                  <a:txBody>
                    <a:bodyPr/>
                    <a:lstStyle/>
                    <a:p>
                      <a:r>
                        <a:rPr lang="ru-RU" dirty="0"/>
                        <a:t>Используется в</a:t>
                      </a:r>
                      <a:r>
                        <a:rPr lang="en-US" dirty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PowerPC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Itanium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Используется в</a:t>
                      </a:r>
                      <a:r>
                        <a:rPr lang="en-US" dirty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x86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585"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/>
                        <a:t>Примечание: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PowerPC, Itanium, ARM, MIPS </a:t>
                      </a:r>
                      <a:r>
                        <a:rPr lang="ru-RU" baseline="0" dirty="0"/>
                        <a:t>на самом деле </a:t>
                      </a:r>
                      <a:r>
                        <a:rPr lang="en-US" baseline="0" dirty="0"/>
                        <a:t>bi-endian, </a:t>
                      </a:r>
                      <a:r>
                        <a:rPr lang="ru-RU" baseline="0" dirty="0"/>
                        <a:t>т.е. умеют работать как с </a:t>
                      </a:r>
                      <a:r>
                        <a:rPr lang="en-US" baseline="0" dirty="0"/>
                        <a:t>little-endian, </a:t>
                      </a:r>
                      <a:r>
                        <a:rPr lang="ru-RU" baseline="0" dirty="0"/>
                        <a:t>так и </a:t>
                      </a:r>
                      <a:r>
                        <a:rPr lang="en-US" baseline="0" dirty="0"/>
                        <a:t>big-endian </a:t>
                      </a:r>
                      <a:r>
                        <a:rPr lang="ru-RU" baseline="0" dirty="0"/>
                        <a:t>данными.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>
            <a:off x="0" y="2314832"/>
            <a:ext cx="2207741" cy="1812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290119" y="2190989"/>
            <a:ext cx="291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нумерация байтов на диске</a:t>
            </a:r>
          </a:p>
        </p:txBody>
      </p:sp>
      <p:sp>
        <p:nvSpPr>
          <p:cNvPr id="7" name="Right Arrow 6"/>
          <p:cNvSpPr/>
          <p:nvPr/>
        </p:nvSpPr>
        <p:spPr>
          <a:xfrm>
            <a:off x="6096000" y="2314832"/>
            <a:ext cx="2207741" cy="1812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8386119" y="2190989"/>
            <a:ext cx="291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нумерация байтов на диске</a:t>
            </a:r>
          </a:p>
        </p:txBody>
      </p:sp>
    </p:spTree>
    <p:extLst>
      <p:ext uri="{BB962C8B-B14F-4D97-AF65-F5344CB8AC3E}">
        <p14:creationId xmlns:p14="http://schemas.microsoft.com/office/powerpoint/2010/main" val="2986856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620713"/>
              </p:ext>
            </p:extLst>
          </p:nvPr>
        </p:nvGraphicFramePr>
        <p:xfrm>
          <a:off x="0" y="365760"/>
          <a:ext cx="12192000" cy="603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2400" dirty="0"/>
                        <a:t>Как</a:t>
                      </a:r>
                      <a:r>
                        <a:rPr lang="ru-RU" sz="2400" baseline="0" dirty="0"/>
                        <a:t> обмениваться данными между </a:t>
                      </a:r>
                      <a:r>
                        <a:rPr lang="en-US" sz="2400" baseline="0" dirty="0"/>
                        <a:t>little-endian </a:t>
                      </a:r>
                      <a:r>
                        <a:rPr lang="ru-RU" sz="2400" baseline="0" dirty="0"/>
                        <a:t>и </a:t>
                      </a:r>
                      <a:r>
                        <a:rPr lang="en-US" sz="2400" baseline="0" dirty="0"/>
                        <a:t>big-endian </a:t>
                      </a:r>
                      <a:r>
                        <a:rPr lang="ru-RU" sz="2400" baseline="0" dirty="0"/>
                        <a:t>системами</a:t>
                      </a:r>
                      <a:r>
                        <a:rPr lang="en-US" sz="2400" baseline="0" dirty="0"/>
                        <a:t>?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При сохранении преобразовать данные из </a:t>
                      </a:r>
                      <a:r>
                        <a:rPr lang="en-US" dirty="0"/>
                        <a:t>host byte order </a:t>
                      </a:r>
                      <a:r>
                        <a:rPr lang="ru-RU" dirty="0"/>
                        <a:t>в некоторый фиксированный:</a:t>
                      </a: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endParaRPr lang="en-US" dirty="0"/>
                    </a:p>
                    <a:p>
                      <a:r>
                        <a:rPr lang="ru-RU" dirty="0"/>
                        <a:t>При</a:t>
                      </a:r>
                      <a:r>
                        <a:rPr lang="ru-RU" baseline="0" dirty="0"/>
                        <a:t> чтении данных проделать обратное преобразование.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31289" y="1200839"/>
            <a:ext cx="833433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dmap_ext_t ext = {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.slice_id = it-&gt;last_slice_id, .wr_seq = UINT64_MAX, .item_id = item_id,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.ext = { .offs = offs &lt; max_ext_len ? 0 : (offs - max_ext_len), .len = 0 }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struct dmap_ext_ondisk dsk;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dmap_ext2ondisk(&amp;dsk, &amp;ext);</a:t>
            </a: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......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31289" y="3035738"/>
            <a:ext cx="7340471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void dmap_ext2ondisk(struct dmap_ext_ondisk *dsk, const dmap_ext_t *ext)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dsk-&gt;wr_seq = cpu_to_be64(ext-&gt;wr_seq);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dsk-&gt;slice_id = cpu_to_be32(ext-&gt;slice_id);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dsk-&gt;item_id = cpu_to_be64(ext-&gt;item_id);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dsk-&gt;ext_offs = cpu_to_be64(ext-&gt;ext.offs);</a:t>
            </a:r>
          </a:p>
          <a:p>
            <a:br>
              <a:rPr lang="is-IS" sz="1400" dirty="0">
                <a:latin typeface="Consolas" charset="0"/>
                <a:ea typeface="Consolas" charset="0"/>
                <a:cs typeface="Consolas" charset="0"/>
              </a:rPr>
            </a:br>
            <a:endParaRPr lang="is-IS" sz="14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/* pack extent len and deleted bit into 3 bytes */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u32 len = ext-&gt;ext.len;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dsk-&gt;ext_len[0] = (len &gt;&gt; 16) &amp; 0xFF;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dsk-&gt;ext_len[1] = (len &gt;&gt; 8) &amp; 0xFF;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dsk-&gt;ext_len[2] = len &amp; 0xFF;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209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729083"/>
              </p:ext>
            </p:extLst>
          </p:nvPr>
        </p:nvGraphicFramePr>
        <p:xfrm>
          <a:off x="0" y="365760"/>
          <a:ext cx="12192000" cy="2560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ru-RU" sz="2400" dirty="0"/>
                        <a:t>Как</a:t>
                      </a:r>
                      <a:r>
                        <a:rPr lang="ru-RU" sz="2400" baseline="0" dirty="0"/>
                        <a:t> обмениваться данными между </a:t>
                      </a:r>
                      <a:r>
                        <a:rPr lang="en-US" sz="2400" baseline="0" dirty="0"/>
                        <a:t>little-endian </a:t>
                      </a:r>
                      <a:r>
                        <a:rPr lang="ru-RU" sz="2400" baseline="0" dirty="0"/>
                        <a:t>и </a:t>
                      </a:r>
                      <a:r>
                        <a:rPr lang="en-US" sz="2400" baseline="0" dirty="0"/>
                        <a:t>big-endian </a:t>
                      </a:r>
                      <a:r>
                        <a:rPr lang="ru-RU" sz="2400" baseline="0" dirty="0"/>
                        <a:t>системами</a:t>
                      </a:r>
                      <a:r>
                        <a:rPr lang="en-US" sz="2400" baseline="0" dirty="0"/>
                        <a:t>?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Определение </a:t>
                      </a:r>
                      <a:r>
                        <a:rPr lang="en-US" dirty="0" err="1"/>
                        <a:t>struct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dmap_ext_ondisk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endParaRPr lang="en-US" dirty="0"/>
                    </a:p>
                    <a:p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14400" y="1210726"/>
            <a:ext cx="36631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struct dmap_ext_ondisk {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item_id;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ext_offs;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u8              ext_len[3];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be32            slice_id;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wr_seq;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} __attribute__((packed));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279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306843"/>
              </p:ext>
            </p:extLst>
          </p:nvPr>
        </p:nvGraphicFramePr>
        <p:xfrm>
          <a:off x="0" y="365760"/>
          <a:ext cx="12192000" cy="2560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ru-RU" sz="2400" dirty="0"/>
                        <a:t>Как</a:t>
                      </a:r>
                      <a:r>
                        <a:rPr lang="ru-RU" sz="2400" baseline="0" dirty="0"/>
                        <a:t> обмениваться данными между </a:t>
                      </a:r>
                      <a:r>
                        <a:rPr lang="en-US" sz="2400" baseline="0" dirty="0"/>
                        <a:t>little-endian </a:t>
                      </a:r>
                      <a:r>
                        <a:rPr lang="ru-RU" sz="2400" baseline="0" dirty="0"/>
                        <a:t>и </a:t>
                      </a:r>
                      <a:r>
                        <a:rPr lang="en-US" sz="2400" baseline="0" dirty="0"/>
                        <a:t>big-endian </a:t>
                      </a:r>
                      <a:r>
                        <a:rPr lang="ru-RU" sz="2400" baseline="0" dirty="0"/>
                        <a:t>системами</a:t>
                      </a:r>
                      <a:r>
                        <a:rPr lang="en-US" sz="2400" baseline="0" dirty="0"/>
                        <a:t>?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Определение </a:t>
                      </a:r>
                      <a:r>
                        <a:rPr lang="en-US" dirty="0" err="1"/>
                        <a:t>struct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dmap_ext_ondisk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Более</a:t>
                      </a:r>
                      <a:r>
                        <a:rPr lang="ru-RU" baseline="0" dirty="0"/>
                        <a:t> простой способ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endParaRPr lang="en-US" dirty="0"/>
                    </a:p>
                    <a:p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14400" y="1210726"/>
            <a:ext cx="36631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struct dmap_ext_ondisk {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item_id;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ext_offs;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u8              ext_len[3];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be32            slice_id;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wr_seq;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} __attribute__((packed));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75374" y="1210726"/>
            <a:ext cx="36631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struct dmap_ext_ondisk {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long long       item_id;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long long       ext_offs;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char            ext_len[3];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int             slice_id;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long long       wr_seq;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25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2386</TotalTime>
  <Words>2231</Words>
  <Application>Microsoft Macintosh PowerPoint</Application>
  <PresentationFormat>Widescreen</PresentationFormat>
  <Paragraphs>766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Artem Anisimov</dc:creator>
  <cp:lastModifiedBy>Artem Anisimov</cp:lastModifiedBy>
  <cp:revision>56</cp:revision>
  <dcterms:created xsi:type="dcterms:W3CDTF">2016-09-20T13:25:15Z</dcterms:created>
  <dcterms:modified xsi:type="dcterms:W3CDTF">2018-10-07T19:36:09Z</dcterms:modified>
</cp:coreProperties>
</file>