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80" r:id="rId3"/>
    <p:sldId id="358" r:id="rId4"/>
    <p:sldId id="369" r:id="rId5"/>
    <p:sldId id="370" r:id="rId6"/>
    <p:sldId id="374" r:id="rId7"/>
    <p:sldId id="375" r:id="rId8"/>
    <p:sldId id="377" r:id="rId9"/>
    <p:sldId id="378" r:id="rId10"/>
    <p:sldId id="389" r:id="rId11"/>
    <p:sldId id="379" r:id="rId12"/>
    <p:sldId id="380" r:id="rId13"/>
    <p:sldId id="381" r:id="rId14"/>
    <p:sldId id="341" r:id="rId15"/>
    <p:sldId id="383" r:id="rId16"/>
    <p:sldId id="388" r:id="rId17"/>
    <p:sldId id="384" r:id="rId18"/>
    <p:sldId id="385" r:id="rId19"/>
    <p:sldId id="386" r:id="rId20"/>
    <p:sldId id="387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37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1954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263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358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371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3941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108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276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6674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176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1855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952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4856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3948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319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935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2530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60721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3994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2612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781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80151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2532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47528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9091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975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605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862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6430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554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061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2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umbia.edu/~ruigu/papers/socc18-final100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38.936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39.191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39.757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39.757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40.242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40.361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completed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1F76B4-BE68-8B4D-B88D-16BC5916E76C}"/>
              </a:ext>
            </a:extLst>
          </p:cNvPr>
          <p:cNvSpPr/>
          <p:nvPr/>
        </p:nvSpPr>
        <p:spPr>
          <a:xfrm>
            <a:off x="3734718" y="3922005"/>
            <a:ext cx="3040656" cy="37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570ms </a:t>
            </a:r>
            <a:r>
              <a:rPr lang="ru-RU" dirty="0"/>
              <a:t>потрачены впустую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139799-9CE2-1B4A-8328-2E6686745530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99133" y="3822853"/>
            <a:ext cx="1035585" cy="286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12A0C-477E-2D49-A564-552249EF5FB2}"/>
              </a:ext>
            </a:extLst>
          </p:cNvPr>
          <p:cNvCxnSpPr>
            <a:stCxn id="3" idx="1"/>
          </p:cNvCxnSpPr>
          <p:nvPr/>
        </p:nvCxnSpPr>
        <p:spPr>
          <a:xfrm flipH="1">
            <a:off x="2699133" y="4109292"/>
            <a:ext cx="1035585" cy="28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8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38.936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40.361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completed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1F76B4-BE68-8B4D-B88D-16BC5916E76C}"/>
              </a:ext>
            </a:extLst>
          </p:cNvPr>
          <p:cNvSpPr/>
          <p:nvPr/>
        </p:nvSpPr>
        <p:spPr>
          <a:xfrm>
            <a:off x="3734717" y="2996469"/>
            <a:ext cx="4307596" cy="3241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976 </a:t>
            </a:r>
            <a:r>
              <a:rPr lang="ru-RU" sz="2400" dirty="0"/>
              <a:t>байт мы скачали примерно за 1.4с</a:t>
            </a:r>
            <a:r>
              <a:rPr lang="en-US" sz="2400" dirty="0"/>
              <a:t>.</a:t>
            </a:r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С какой скоростью скачиваются архивы</a:t>
            </a:r>
            <a:br>
              <a:rPr lang="en-US" sz="2400" dirty="0"/>
            </a:br>
            <a:r>
              <a:rPr lang="ru-RU" sz="2400" dirty="0"/>
              <a:t>из </a:t>
            </a:r>
            <a:r>
              <a:rPr lang="en-US" sz="2400" dirty="0"/>
              <a:t>Acronis Data Cloud?</a:t>
            </a:r>
            <a:endParaRPr lang="ru-RU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139799-9CE2-1B4A-8328-2E668674553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99135" y="3249976"/>
            <a:ext cx="1035582" cy="13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12A0C-477E-2D49-A564-552249EF5FB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699135" y="4617142"/>
            <a:ext cx="1035582" cy="1431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B7E37-3E5B-6546-9130-91EA899934A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42313" y="3249976"/>
            <a:ext cx="2908453" cy="13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6826A4-26F2-9F4C-BF4D-227EC0DF344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42313" y="4351664"/>
            <a:ext cx="2908453" cy="265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37B9C-4AD4-4E4E-AEF1-4521277B31E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042313" y="4617142"/>
            <a:ext cx="2908453" cy="90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0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2229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pipelining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 случае, когда последовательные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запросы независимы, простым решением будет </a:t>
                      </a:r>
                      <a:r>
                        <a:rPr lang="en-US" b="1" dirty="0"/>
                        <a:t>pipelining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запросов: приложение испускает запросы наперёд, чтобы очередь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у устройств никогда не была пустой.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Таким образом мы можем скрыть время, требуемое на отправку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77551"/>
              </p:ext>
            </p:extLst>
          </p:nvPr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8021"/>
              </p:ext>
            </p:extLst>
          </p:nvPr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62608"/>
              </p:ext>
            </p:extLst>
          </p:nvPr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37917"/>
              </p:ext>
            </p:extLst>
          </p:nvPr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40918"/>
              </p:ext>
            </p:extLst>
          </p:nvPr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15255"/>
              </p:ext>
            </p:extLst>
          </p:nvPr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95718"/>
              </p:ext>
            </p:extLst>
          </p:nvPr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95635"/>
              </p:ext>
            </p:extLst>
          </p:nvPr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14:12:23.567 s#164034.r#66643120: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14:12:23.604 s#164034.r#66643147: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5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604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612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783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0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604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612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783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AC3DB-800B-CF40-A50A-05712BD9B966}"/>
              </a:ext>
            </a:extLst>
          </p:cNvPr>
          <p:cNvSpPr/>
          <p:nvPr/>
        </p:nvSpPr>
        <p:spPr>
          <a:xfrm>
            <a:off x="5912386" y="2567284"/>
            <a:ext cx="6279614" cy="287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Запрос </a:t>
            </a:r>
            <a:r>
              <a:rPr lang="en-US" dirty="0"/>
              <a:t>r#66643120 </a:t>
            </a:r>
            <a:r>
              <a:rPr lang="ru-RU" dirty="0"/>
              <a:t>попал на диск, занятый другим клиентом.</a:t>
            </a:r>
          </a:p>
          <a:p>
            <a:endParaRPr lang="ru-RU" dirty="0"/>
          </a:p>
          <a:p>
            <a:r>
              <a:rPr lang="ru-RU" dirty="0"/>
              <a:t>Запрос </a:t>
            </a:r>
            <a:r>
              <a:rPr lang="en-US" dirty="0"/>
              <a:t>r#66643147</a:t>
            </a:r>
            <a:r>
              <a:rPr lang="ru-RU" dirty="0"/>
              <a:t> исполнился с незанятого диска, но не имеет права отослать готовый ответ вперёд </a:t>
            </a:r>
            <a:r>
              <a:rPr lang="en-US" dirty="0"/>
              <a:t>r#66643120.</a:t>
            </a:r>
          </a:p>
          <a:p>
            <a:endParaRPr lang="en-US" dirty="0"/>
          </a:p>
          <a:p>
            <a:r>
              <a:rPr lang="ru-RU" dirty="0"/>
              <a:t>Из-за описанного поведения скорость </a:t>
            </a:r>
            <a:r>
              <a:rPr lang="en-US" dirty="0"/>
              <a:t>Acronis Disaster Recovery Service </a:t>
            </a:r>
            <a:r>
              <a:rPr lang="ru-RU" dirty="0"/>
              <a:t>отличается на порядок на нагруженном и ненагруженном </a:t>
            </a:r>
            <a:r>
              <a:rPr lang="ru-RU" dirty="0" err="1"/>
              <a:t>сторадж</a:t>
            </a:r>
            <a:r>
              <a:rPr lang="ru-RU" dirty="0"/>
              <a:t>-кластере.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776E6B-75A7-FE44-AF92-77CBE1005549}"/>
              </a:ext>
            </a:extLst>
          </p:cNvPr>
          <p:cNvCxnSpPr>
            <a:cxnSpLocks/>
          </p:cNvCxnSpPr>
          <p:nvPr/>
        </p:nvCxnSpPr>
        <p:spPr>
          <a:xfrm flipH="1" flipV="1">
            <a:off x="3966072" y="2060154"/>
            <a:ext cx="1946314" cy="1923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EC28B-B812-6641-BA29-C424EEB61B31}"/>
              </a:ext>
            </a:extLst>
          </p:cNvPr>
          <p:cNvCxnSpPr>
            <a:cxnSpLocks/>
          </p:cNvCxnSpPr>
          <p:nvPr/>
        </p:nvCxnSpPr>
        <p:spPr>
          <a:xfrm flipH="1" flipV="1">
            <a:off x="3966072" y="2633031"/>
            <a:ext cx="1946314" cy="1350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F9653-8A98-334B-8196-187D8808A4E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6072" y="3040655"/>
            <a:ext cx="1946314" cy="964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A1AC75-9603-E346-8C79-1C9197FB620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66072" y="4005339"/>
            <a:ext cx="1946314" cy="195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74455"/>
              </p:ext>
            </p:extLst>
          </p:nvPr>
        </p:nvGraphicFramePr>
        <p:xfrm>
          <a:off x="0" y="365761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multiplexing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Избегать </a:t>
                      </a:r>
                      <a:r>
                        <a:rPr lang="en-US" dirty="0"/>
                        <a:t>head-of-line blocking </a:t>
                      </a:r>
                      <a:r>
                        <a:rPr lang="ru-RU" dirty="0"/>
                        <a:t>можно путём </a:t>
                      </a:r>
                      <a:r>
                        <a:rPr lang="ru-RU" b="1" dirty="0"/>
                        <a:t>мультиплексирования</a:t>
                      </a:r>
                      <a:r>
                        <a:rPr lang="ru-RU" b="0" dirty="0"/>
                        <a:t> запросов: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добавим к каждому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запросу уникальный номер,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сервер теперь может посылать ответы в любом порядке, снабдив их номерами.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5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04957"/>
              </p:ext>
            </p:extLst>
          </p:nvPr>
        </p:nvGraphicFramePr>
        <p:xfrm>
          <a:off x="0" y="365761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multiplexing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Избегать </a:t>
                      </a:r>
                      <a:r>
                        <a:rPr lang="en-US" dirty="0"/>
                        <a:t>head-of-line blocking </a:t>
                      </a:r>
                      <a:r>
                        <a:rPr lang="ru-RU" dirty="0"/>
                        <a:t>можно путём </a:t>
                      </a:r>
                      <a:r>
                        <a:rPr lang="ru-RU" b="1" dirty="0"/>
                        <a:t>мультиплексирования</a:t>
                      </a:r>
                      <a:r>
                        <a:rPr lang="ru-RU" b="0" dirty="0"/>
                        <a:t> запросов: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добавим к каждому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запросу уникальный номер,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сервер теперь может посылать ответы в любом порядке, снабдив их номерами.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Эта идея 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SCTP,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HTTP/2,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QUIC*.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4F0483-CD2D-9C43-8D02-C0A2B258808A}"/>
              </a:ext>
            </a:extLst>
          </p:cNvPr>
          <p:cNvSpPr txBox="1"/>
          <p:nvPr/>
        </p:nvSpPr>
        <p:spPr>
          <a:xfrm>
            <a:off x="0" y="6148513"/>
            <a:ext cx="1187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The QUIC Transport Protocol: Design and Internet-scale Deployment: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https://research.google.com/pubs/archive/46403.pdf</a:t>
            </a:r>
          </a:p>
        </p:txBody>
      </p:sp>
    </p:spTree>
    <p:extLst>
      <p:ext uri="{BB962C8B-B14F-4D97-AF65-F5344CB8AC3E}">
        <p14:creationId xmlns:p14="http://schemas.microsoft.com/office/powerpoint/2010/main" val="403398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07162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scheduling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9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33415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72867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7287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B55116-0F21-2A43-A904-981217C7735A}"/>
              </a:ext>
            </a:extLst>
          </p:cNvPr>
          <p:cNvSpPr txBox="1"/>
          <p:nvPr/>
        </p:nvSpPr>
        <p:spPr>
          <a:xfrm>
            <a:off x="0" y="6194046"/>
            <a:ext cx="944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Ensuring data reaches disk: https://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lwn.net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/Articles/457667/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91247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отклика и количество </a:t>
                      </a:r>
                      <a:r>
                        <a:rPr lang="en-US" dirty="0"/>
                        <a:t>IOPS</a:t>
                      </a:r>
                      <a:br>
                        <a:rPr lang="ru-RU" dirty="0"/>
                      </a:br>
                      <a:r>
                        <a:rPr lang="ru-RU" dirty="0"/>
                        <a:t>в зависимости от глубины очереди</a:t>
                      </a:r>
                      <a:br>
                        <a:rPr lang="ru-RU" dirty="0"/>
                      </a:br>
                      <a:r>
                        <a:rPr lang="ru-RU" dirty="0"/>
                        <a:t>запросов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EF3AC8-8CFE-5848-93FF-6E1F5CFA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75" y="837282"/>
            <a:ext cx="7418025" cy="5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137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отклика и количество </a:t>
                      </a:r>
                      <a:r>
                        <a:rPr lang="en-US" dirty="0"/>
                        <a:t>IOPS</a:t>
                      </a:r>
                      <a:br>
                        <a:rPr lang="ru-RU" dirty="0"/>
                      </a:br>
                      <a:r>
                        <a:rPr lang="ru-RU" dirty="0"/>
                        <a:t>в зависимости от глубины очереди</a:t>
                      </a:r>
                      <a:br>
                        <a:rPr lang="ru-RU" dirty="0"/>
                      </a:br>
                      <a:r>
                        <a:rPr lang="ru-RU" dirty="0"/>
                        <a:t>запросов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Вывод: нет смысла испускать слишком</a:t>
                      </a:r>
                      <a:br>
                        <a:rPr lang="ru-RU" dirty="0"/>
                      </a:b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br>
                        <a:rPr lang="ru-RU" dirty="0"/>
                      </a:br>
                      <a:r>
                        <a:rPr lang="ru-RU" dirty="0"/>
                        <a:t>можно накапливать в очереди приложения</a:t>
                      </a:r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EF3AC8-8CFE-5848-93FF-6E1F5CFA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75" y="837282"/>
            <a:ext cx="7418025" cy="5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3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27755"/>
              </p:ext>
            </p:extLst>
          </p:nvPr>
        </p:nvGraphicFramePr>
        <p:xfrm>
          <a:off x="0" y="365761"/>
          <a:ext cx="12192000" cy="591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См. также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“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ScyllaDB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userspace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disk IO scheduler”: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/2016/04/14/io-scheduler-1/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/2016/04/29/io-scheduler-2/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/2018/04/19/scylla-i-o-scheduler-3/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6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47859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время обработки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4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4678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ru-RU" dirty="0"/>
                        <a:t> плохой показатель для машин, которые разбивают обработку запросов на более мелкие и отправляют их подчинённым; он показывает, насколько загружены подчинённые машины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1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57273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загруженность </a:t>
                      </a:r>
                      <a:r>
                        <a:rPr lang="en-US" strike="noStrike" dirty="0"/>
                        <a:t>CPU </a:t>
                      </a:r>
                      <a:r>
                        <a:rPr lang="ru-RU" strike="noStrike" dirty="0"/>
                        <a:t>и</a:t>
                      </a:r>
                      <a:r>
                        <a:rPr lang="en-US" strike="noStrike" dirty="0"/>
                        <a:t> RAM,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2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67823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загруженность </a:t>
                      </a:r>
                      <a:r>
                        <a:rPr lang="en-US" strike="sngStrike" dirty="0"/>
                        <a:t>CPU </a:t>
                      </a:r>
                      <a:r>
                        <a:rPr lang="ru-RU" strike="sngStrike" dirty="0"/>
                        <a:t>и</a:t>
                      </a:r>
                      <a:r>
                        <a:rPr lang="en-US" strike="sngStrike" dirty="0"/>
                        <a:t> RAM</a:t>
                      </a:r>
                      <a:r>
                        <a:rPr lang="ru-RU" strike="noStrike" dirty="0"/>
                        <a:t> если мы успеваем обрабатывать запросы за требуемое время, то нет разницы, загружен </a:t>
                      </a:r>
                      <a:r>
                        <a:rPr lang="en-US" strike="noStrike" dirty="0"/>
                        <a:t>CPU </a:t>
                      </a:r>
                      <a:r>
                        <a:rPr lang="ru-RU" strike="noStrike" dirty="0"/>
                        <a:t>на </a:t>
                      </a:r>
                      <a:r>
                        <a:rPr lang="en-US" strike="noStrike" dirty="0"/>
                        <a:t>50% </a:t>
                      </a:r>
                      <a:r>
                        <a:rPr lang="ru-RU" strike="noStrike" dirty="0"/>
                        <a:t>или на </a:t>
                      </a:r>
                      <a:r>
                        <a:rPr lang="en-US" strike="noStrike" dirty="0"/>
                        <a:t>80%; </a:t>
                      </a:r>
                      <a:r>
                        <a:rPr lang="ru-RU" strike="noStrike" dirty="0"/>
                        <a:t>можно использоваться только для планирования масштабирования системы</a:t>
                      </a:r>
                      <a:r>
                        <a:rPr lang="en-US" strike="noStrike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5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03175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загруженность </a:t>
                      </a:r>
                      <a:r>
                        <a:rPr lang="en-US" strike="sngStrike" dirty="0"/>
                        <a:t>CPU </a:t>
                      </a:r>
                      <a:r>
                        <a:rPr lang="ru-RU" strike="sngStrike" dirty="0"/>
                        <a:t>и</a:t>
                      </a:r>
                      <a:r>
                        <a:rPr lang="en-US" strike="sngStrike" dirty="0"/>
                        <a:t> RAM,</a:t>
                      </a:r>
                      <a:endParaRPr lang="en-US" strike="noStrik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длина очереди в байтах</a:t>
                      </a:r>
                      <a:r>
                        <a:rPr lang="en-US" strike="noStrike" dirty="0"/>
                        <a:t> </a:t>
                      </a:r>
                      <a:r>
                        <a:rPr lang="ru-RU" strike="noStrike" dirty="0"/>
                        <a:t>или других единицах «стоимости» запроса,</a:t>
                      </a:r>
                      <a:endParaRPr lang="en-US" strike="noStrik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время ожидания запросов в очереди</a:t>
                      </a:r>
                      <a:r>
                        <a:rPr lang="en-US" strike="noStrike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68009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en-US" sz="2400" dirty="0" err="1"/>
                        <a:t>CoDel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оказались полезными две идеи об управлении очередями: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Controlled Delay: </a:t>
                      </a:r>
                      <a:r>
                        <a:rPr lang="ru-RU" dirty="0"/>
                        <a:t>промежуточные узлы ограничивают время ожидания пакетов в очередях; как только время превышает некоторый порог, узел сигнализирует о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перегруженности линии </a:t>
                      </a:r>
                      <a:r>
                        <a:rPr lang="en-US" dirty="0"/>
                        <a:t>(TCP congestion),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Random Early Detection*: </a:t>
                      </a:r>
                      <a:r>
                        <a:rPr lang="ru-RU" dirty="0"/>
                        <a:t>промежуточные узлы сигнализируют о </a:t>
                      </a:r>
                      <a:r>
                        <a:rPr lang="en-US" dirty="0"/>
                        <a:t>congestion </a:t>
                      </a:r>
                      <a:r>
                        <a:rPr lang="ru-RU" dirty="0"/>
                        <a:t>незадолго </a:t>
                      </a:r>
                      <a:r>
                        <a:rPr lang="ru-RU" b="1" dirty="0"/>
                        <a:t>ДО</a:t>
                      </a:r>
                      <a:r>
                        <a:rPr lang="ru-RU" b="0" dirty="0"/>
                        <a:t> того, как истечёт время ожидания в очереди или длина очереди будет превышена; пакеты отбрасываются из случайно выбранных соединений и из случайно выбранных позиций.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7A33AD-FA85-334E-8EED-3D269589F848}"/>
              </a:ext>
            </a:extLst>
          </p:cNvPr>
          <p:cNvSpPr txBox="1"/>
          <p:nvPr/>
        </p:nvSpPr>
        <p:spPr>
          <a:xfrm>
            <a:off x="0" y="6153685"/>
            <a:ext cx="1200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См., однако,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“RED in different light”: http://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citeseerx.ist.psu.edu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viewdoc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summary?doi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=10.1.1.22.9406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5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71150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отбрасывание пакетов на нагруженных линиях работает хорошо, заставляя обе стороны замедлять скорость отсылки пакетов.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Случайность выбора отбрасываемого пакета не представляет проблемы, поскольку одновременных потоков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обычно много.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Для распределённой системы случайное отбрасывание запросов – плохая затея: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2568583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3723150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3020275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3020275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096000" y="3020275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096000" y="3020275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94661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2162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/>
              <a:t>Невыравненные</a:t>
            </a:r>
            <a:br>
              <a:rPr lang="ru-RU" dirty="0"/>
            </a:br>
            <a:r>
              <a:rPr lang="ru-RU" dirty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Кеширование</a:t>
            </a:r>
            <a:br>
              <a:rPr lang="ru-RU" dirty="0"/>
            </a:br>
            <a:r>
              <a:rPr lang="ru-RU" dirty="0"/>
              <a:t>горячих данных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Readahead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7796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1" dirty="0"/>
                        <a:t>Напоминание</a:t>
                      </a:r>
                      <a:r>
                        <a:rPr lang="ru-RU" dirty="0"/>
                        <a:t>: мы уже видели похожую проблему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 обсуждении </a:t>
                      </a:r>
                      <a:r>
                        <a:rPr lang="en-US" b="1" dirty="0"/>
                        <a:t>tail latency</a:t>
                      </a:r>
                      <a:r>
                        <a:rPr lang="ru-RU" b="1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1015205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2169772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1466897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1466897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096000" y="1466897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6000" y="1466897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88480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запросы надо отбрасывать не случайным образом, а выделить менее важные, и отбрасывать уже их.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1015205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2169772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1466897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1466897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096000" y="1466897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6000" y="1466897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65085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в условиях перегруженности отбрасывать запросы с меньшими приоритетами.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ru-RU" b="0" dirty="0"/>
                        <a:t>Проблема (приоритеты в порядке убывания – 0, 1, ...):</a:t>
                      </a: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запросов с приоритетами </a:t>
                      </a:r>
                      <a:r>
                        <a:rPr lang="en-US" b="0" dirty="0"/>
                        <a:t>&lt;= N </a:t>
                      </a:r>
                      <a:r>
                        <a:rPr lang="ru-RU" b="0" dirty="0"/>
                        <a:t>достаточно много, чтобы перегрузить систему, то отбрасываем все запросы с приоритетами </a:t>
                      </a:r>
                      <a:r>
                        <a:rPr lang="en-US" b="0" dirty="0"/>
                        <a:t>&gt;= 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оказывается, что запросов с приоритетами </a:t>
                      </a:r>
                      <a:r>
                        <a:rPr lang="en-US" b="0" dirty="0"/>
                        <a:t>&lt;= N-1 </a:t>
                      </a:r>
                      <a:r>
                        <a:rPr lang="ru-RU" b="0" dirty="0"/>
                        <a:t>недостаточно много, что перегрузить систему, то через небольшое время мы снова разрешим принимать запросы с приоритетом </a:t>
                      </a:r>
                      <a:r>
                        <a:rPr lang="en-US" b="0" dirty="0"/>
                        <a:t>N</a:t>
                      </a:r>
                      <a:r>
                        <a:rPr lang="ru-RU" b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в нашей системе получается колебание между перегруженным и недогруженным состояниями.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8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8470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в условиях перегруженности отбрасывать запросы с меньшими приоритетами.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ru-RU" b="0" dirty="0"/>
                        <a:t>Проблема (приоритеты в порядке убывания – 0, 1, ...):</a:t>
                      </a: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запросов с приоритетами </a:t>
                      </a:r>
                      <a:r>
                        <a:rPr lang="en-US" b="0" dirty="0"/>
                        <a:t>&lt;= N </a:t>
                      </a:r>
                      <a:r>
                        <a:rPr lang="ru-RU" b="0" dirty="0"/>
                        <a:t>достаточно много, чтобы перегрузить систему, то отбрасываем все запросы с приоритетами </a:t>
                      </a:r>
                      <a:r>
                        <a:rPr lang="en-US" b="0" dirty="0"/>
                        <a:t>&gt;= 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оказывается, что запросов с приоритетами </a:t>
                      </a:r>
                      <a:r>
                        <a:rPr lang="en-US" b="0" dirty="0"/>
                        <a:t>&lt;= N-1 </a:t>
                      </a:r>
                      <a:r>
                        <a:rPr lang="ru-RU" b="0" dirty="0"/>
                        <a:t>недостаточно много, что перегрузить систему, то через небольшое время мы снова разрешим принимать запросы с приоритетом </a:t>
                      </a:r>
                      <a:r>
                        <a:rPr lang="en-US" b="0" dirty="0"/>
                        <a:t>N</a:t>
                      </a:r>
                      <a:r>
                        <a:rPr lang="ru-RU" b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в нашей системе получается колебание между перегруженным и недогруженным состояниями.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/>
                        <a:t>Идея:</a:t>
                      </a:r>
                      <a:r>
                        <a:rPr lang="ru-RU" b="0" dirty="0"/>
                        <a:t> сделать очень много уровней приоритета. Например, в пределах каждого уровня приоритетов типа запроса ввести уровни приоритета, соответствующие номеру пользователя.</a:t>
                      </a:r>
                      <a:endParaRPr lang="en-US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0" dirty="0"/>
                        <a:t>Больше деталей см. в </a:t>
                      </a:r>
                      <a:r>
                        <a:rPr lang="en" b="0" dirty="0"/>
                        <a:t>Overload Control for Scaling WeChat Microservices: </a:t>
                      </a:r>
                      <a:r>
                        <a:rPr lang="en-US" b="0" dirty="0">
                          <a:hlinkClick r:id="rId3"/>
                        </a:rPr>
                        <a:t>https://www.cs.columbia.edu/~ruigu/papers/socc18-final100.pdf</a:t>
                      </a:r>
                      <a:endParaRPr lang="e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764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64355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53614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requests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submission</a:t>
                      </a:r>
                      <a:r>
                        <a:rPr lang="en-US" baseline="0" dirty="0"/>
                        <a:t>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3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70280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1978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56529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4293"/>
              </p:ext>
            </p:extLst>
          </p:nvPr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1452"/>
              </p:ext>
            </p:extLst>
          </p:nvPr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66274"/>
              </p:ext>
            </p:extLst>
          </p:nvPr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1639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13319"/>
              </p:ext>
            </p:extLst>
          </p:nvPr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6232"/>
              </p:ext>
            </p:extLst>
          </p:nvPr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7583"/>
              </p:ext>
            </p:extLst>
          </p:nvPr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38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93995"/>
              </p:ext>
            </p:extLst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23:40:38.936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completed</a:t>
            </a:r>
          </a:p>
        </p:txBody>
      </p:sp>
    </p:spTree>
    <p:extLst>
      <p:ext uri="{BB962C8B-B14F-4D97-AF65-F5344CB8AC3E}">
        <p14:creationId xmlns:p14="http://schemas.microsoft.com/office/powerpoint/2010/main" val="399825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23:40:38.936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16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944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16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completed</a:t>
            </a:r>
          </a:p>
        </p:txBody>
      </p:sp>
    </p:spTree>
    <p:extLst>
      <p:ext uri="{BB962C8B-B14F-4D97-AF65-F5344CB8AC3E}">
        <p14:creationId xmlns:p14="http://schemas.microsoft.com/office/powerpoint/2010/main" val="19177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4455</Words>
  <Application>Microsoft Macintosh PowerPoint</Application>
  <PresentationFormat>Widescreen</PresentationFormat>
  <Paragraphs>856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168</cp:revision>
  <cp:lastPrinted>2018-12-10T07:49:39Z</cp:lastPrinted>
  <dcterms:created xsi:type="dcterms:W3CDTF">2016-09-20T13:25:15Z</dcterms:created>
  <dcterms:modified xsi:type="dcterms:W3CDTF">2018-12-10T07:55:27Z</dcterms:modified>
</cp:coreProperties>
</file>