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80" r:id="rId3"/>
    <p:sldId id="285" r:id="rId4"/>
    <p:sldId id="290" r:id="rId5"/>
    <p:sldId id="292" r:id="rId6"/>
    <p:sldId id="293" r:id="rId7"/>
    <p:sldId id="291" r:id="rId8"/>
    <p:sldId id="289" r:id="rId9"/>
    <p:sldId id="294" r:id="rId10"/>
    <p:sldId id="297" r:id="rId11"/>
    <p:sldId id="296" r:id="rId12"/>
    <p:sldId id="298" r:id="rId13"/>
    <p:sldId id="295" r:id="rId14"/>
    <p:sldId id="288" r:id="rId15"/>
    <p:sldId id="305" r:id="rId16"/>
    <p:sldId id="304" r:id="rId17"/>
    <p:sldId id="303" r:id="rId18"/>
    <p:sldId id="302" r:id="rId19"/>
    <p:sldId id="287" r:id="rId20"/>
    <p:sldId id="301" r:id="rId21"/>
    <p:sldId id="306" r:id="rId22"/>
    <p:sldId id="286" r:id="rId23"/>
    <p:sldId id="284" r:id="rId24"/>
    <p:sldId id="307" r:id="rId25"/>
    <p:sldId id="308" r:id="rId26"/>
    <p:sldId id="309" r:id="rId27"/>
    <p:sldId id="300" r:id="rId28"/>
    <p:sldId id="299" r:id="rId29"/>
    <p:sldId id="311" r:id="rId30"/>
    <p:sldId id="312" r:id="rId31"/>
    <p:sldId id="313" r:id="rId32"/>
    <p:sldId id="310" r:id="rId33"/>
    <p:sldId id="31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85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7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7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3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1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0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3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09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9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326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5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80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19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1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9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4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00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1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5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5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1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2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57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.tue.nl/~aeb/linux/fs/fat/fat-1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xr.free-electrons.com/source/fs/fat/" TargetMode="External"/><Relationship Id="rId4" Type="http://schemas.openxmlformats.org/officeDocument/2006/relationships/hyperlink" Target="http://www.tavi.co.uk/phobos/fat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7645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4" y="1336332"/>
            <a:ext cx="3390900" cy="1457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15" y="1336332"/>
            <a:ext cx="3381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7645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/>
                <a:gridCol w="1964725"/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</a:t>
                      </a:r>
                      <a:r>
                        <a:rPr lang="ru-RU" b="0" baseline="0" dirty="0" smtClean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 байта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4" y="1336332"/>
            <a:ext cx="3390900" cy="1457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15" y="1336332"/>
            <a:ext cx="3381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36924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 как на </a:t>
                      </a:r>
                      <a:r>
                        <a:rPr lang="en-US" b="1" dirty="0" smtClean="0"/>
                        <a:t>x86_32?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/>
                <a:gridCol w="1964725"/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</a:t>
                      </a:r>
                      <a:r>
                        <a:rPr lang="ru-RU" b="0" baseline="0" dirty="0" smtClean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 байта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4" y="1336332"/>
            <a:ext cx="3390900" cy="1457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15" y="1336332"/>
            <a:ext cx="3381375" cy="140017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46661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/>
                <a:gridCol w="2203621"/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 smtClean="0"/>
                        <a:t> байта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7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48714"/>
              </p:ext>
            </p:extLst>
          </p:nvPr>
        </p:nvGraphicFramePr>
        <p:xfrm>
          <a:off x="0" y="365762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5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68011"/>
              </p:ext>
            </p:extLst>
          </p:nvPr>
        </p:nvGraphicFramePr>
        <p:xfrm>
          <a:off x="0" y="365762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8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9024"/>
              </p:ext>
            </p:extLst>
          </p:nvPr>
        </p:nvGraphicFramePr>
        <p:xfrm>
          <a:off x="0" y="365762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5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7957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Root directory listing </a:t>
                      </a:r>
                      <a:r>
                        <a:rPr lang="ru-RU" dirty="0" smtClean="0"/>
                        <a:t>содержит список элементов в корневом каталоге</a:t>
                      </a:r>
                      <a:r>
                        <a:rPr lang="ru-RU" baseline="0" dirty="0" smtClean="0"/>
                        <a:t> (он выделяется особо, поскольку в ранних версиях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85545"/>
              </p:ext>
            </p:extLst>
          </p:nvPr>
        </p:nvGraphicFramePr>
        <p:xfrm>
          <a:off x="0" y="365762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Root directory listing </a:t>
                      </a:r>
                      <a:r>
                        <a:rPr lang="ru-RU" dirty="0" smtClean="0"/>
                        <a:t>содержит список элементов в корневом каталоге</a:t>
                      </a:r>
                      <a:r>
                        <a:rPr lang="ru-RU" baseline="0" dirty="0" smtClean="0"/>
                        <a:t> (он выделяется особо, поскольку в ранних версиях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Data area </a:t>
                      </a:r>
                      <a:r>
                        <a:rPr lang="ru-RU" dirty="0" smtClean="0"/>
                        <a:t>состоит из кластеров, в</a:t>
                      </a:r>
                      <a:r>
                        <a:rPr lang="ru-RU" baseline="0" dirty="0" smtClean="0"/>
                        <a:t> которых записано содержимое файлов; порядок, в котором кластеры соответствуют файлам, задаёт </a:t>
                      </a:r>
                      <a:r>
                        <a:rPr lang="en-US" baseline="0" dirty="0" smtClean="0"/>
                        <a:t>File Allocation Table.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95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85605"/>
              </p:ext>
            </p:extLst>
          </p:nvPr>
        </p:nvGraphicFramePr>
        <p:xfrm>
          <a:off x="0" y="365760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oot sector (/</a:t>
                      </a:r>
                      <a:r>
                        <a:rPr lang="en-US" sz="2400" dirty="0" err="1" smtClean="0"/>
                        <a:t>usr</a:t>
                      </a:r>
                      <a:r>
                        <a:rPr lang="en-US" sz="2400" dirty="0" smtClean="0"/>
                        <a:t>/include/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msdos_fs.h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879390"/>
            <a:ext cx="7534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63991"/>
              </p:ext>
            </p:extLst>
          </p:nvPr>
        </p:nvGraphicFramePr>
        <p:xfrm>
          <a:off x="0" y="365760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boot</a:t>
                      </a:r>
                      <a:r>
                        <a:rPr lang="en-US" sz="2400" baseline="0" dirty="0" smtClean="0"/>
                        <a:t> sector (</a:t>
                      </a:r>
                      <a:r>
                        <a:rPr lang="ru-RU" sz="2400" baseline="0" dirty="0" smtClean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989956"/>
            <a:ext cx="7677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4501"/>
              </p:ext>
            </p:extLst>
          </p:nvPr>
        </p:nvGraphicFramePr>
        <p:xfrm>
          <a:off x="1025611" y="929914"/>
          <a:ext cx="10140778" cy="316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07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рассмотрим устройство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ФС </a:t>
                      </a:r>
                      <a:r>
                        <a:rPr lang="en-US" sz="3200" dirty="0" smtClean="0"/>
                        <a:t>FAT16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Эта</a:t>
                      </a:r>
                      <a:r>
                        <a:rPr lang="ru-RU" sz="2000" baseline="0" dirty="0" smtClean="0"/>
                        <a:t> ФС использовалась для дискет и небольших жёстких дисков. Примитивная, но простая.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sz="2000" dirty="0" smtClean="0"/>
                        <a:t>Немного терминологии: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FAT – File Allocation Table,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Sector – </a:t>
                      </a:r>
                      <a:r>
                        <a:rPr lang="ru-RU" sz="2000" dirty="0" smtClean="0"/>
                        <a:t>минимальный блок данных, который диск может прочесть или записать (512 байт для наших примеров)</a:t>
                      </a:r>
                      <a:r>
                        <a:rPr lang="en-US" sz="2000" dirty="0" smtClean="0"/>
                        <a:t>,</a:t>
                      </a:r>
                      <a:endParaRPr lang="ru-RU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Cluster – </a:t>
                      </a:r>
                      <a:r>
                        <a:rPr lang="ru-RU" sz="2000" dirty="0" smtClean="0"/>
                        <a:t>несколько подряд идущих секторов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</a:t>
                      </a:r>
                      <a:r>
                        <a:rPr lang="en-US" sz="2000" baseline="0" dirty="0" smtClean="0"/>
                        <a:t>FAT </a:t>
                      </a:r>
                      <a:r>
                        <a:rPr lang="ru-RU" sz="2000" baseline="0" dirty="0" smtClean="0"/>
                        <a:t>является минимальной единицей места, выделяемого под файл.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91598"/>
              </p:ext>
            </p:extLst>
          </p:nvPr>
        </p:nvGraphicFramePr>
        <p:xfrm>
          <a:off x="0" y="365760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boot</a:t>
                      </a:r>
                      <a:r>
                        <a:rPr lang="en-US" sz="2400" baseline="0" dirty="0" smtClean="0"/>
                        <a:t> sector (</a:t>
                      </a:r>
                      <a:r>
                        <a:rPr lang="ru-RU" sz="2400" baseline="0" dirty="0" smtClean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первых трёх байтах стоит</a:t>
                      </a:r>
                    </a:p>
                    <a:p>
                      <a:r>
                        <a:rPr lang="en-US" baseline="0" dirty="0" err="1" smtClean="0"/>
                        <a:t>jmp</a:t>
                      </a:r>
                      <a:r>
                        <a:rPr lang="en-US" baseline="0" dirty="0" smtClean="0"/>
                        <a:t> 0x3e</a:t>
                      </a:r>
                    </a:p>
                    <a:p>
                      <a:r>
                        <a:rPr lang="en-US" baseline="0" dirty="0" err="1" smtClean="0"/>
                        <a:t>nop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Первый </a:t>
                      </a:r>
                      <a:r>
                        <a:rPr lang="en-US" baseline="0" dirty="0" err="1" smtClean="0"/>
                        <a:t>jmp</a:t>
                      </a:r>
                      <a:r>
                        <a:rPr lang="ru-RU" baseline="0" dirty="0" smtClean="0"/>
                        <a:t> прыгает через суперблок в код, который напечатает </a:t>
                      </a:r>
                      <a:r>
                        <a:rPr lang="en-US" baseline="0" dirty="0" smtClean="0"/>
                        <a:t>“this is not a bootable disk blah-blah-blah”.</a:t>
                      </a:r>
                    </a:p>
                    <a:p>
                      <a:r>
                        <a:rPr lang="ru-RU" baseline="0" dirty="0" smtClean="0"/>
                        <a:t>Почему так – узнаем позже, когда будем говорить про загрузку компьютера, </a:t>
                      </a:r>
                      <a:r>
                        <a:rPr lang="en-US" baseline="0" dirty="0" smtClean="0"/>
                        <a:t>MBR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GPT.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973480"/>
            <a:ext cx="7677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23179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Allocation Table: </a:t>
                      </a:r>
                      <a:r>
                        <a:rPr lang="ru-RU" sz="2400" dirty="0" smtClean="0"/>
                        <a:t>массив из 16-битных чисел-номеров секторов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мы знаем номер кластера, принадлежащего файлу, то </a:t>
                      </a:r>
                      <a:r>
                        <a:rPr lang="en-US" dirty="0" smtClean="0"/>
                        <a:t>FAT </a:t>
                      </a:r>
                      <a:r>
                        <a:rPr lang="ru-RU" dirty="0" smtClean="0"/>
                        <a:t>позволяет определить номер следующего кластера: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Тут представлены три файла: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Состоит из секторов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2, 8, 9, 5 (</a:t>
                      </a:r>
                      <a:r>
                        <a:rPr lang="ru-RU" baseline="0" dirty="0" smtClean="0"/>
                        <a:t>в таком порядке</a:t>
                      </a:r>
                      <a:r>
                        <a:rPr lang="en-US" baseline="0" dirty="0" smtClean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Состоит из секторов </a:t>
                      </a:r>
                      <a:r>
                        <a:rPr lang="en-US" baseline="0" dirty="0" smtClean="0"/>
                        <a:t>3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6,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Состоит из секторов </a:t>
                      </a:r>
                      <a:r>
                        <a:rPr lang="en-US" baseline="0" dirty="0" smtClean="0"/>
                        <a:t>4, 7,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A.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7163"/>
              </p:ext>
            </p:extLst>
          </p:nvPr>
        </p:nvGraphicFramePr>
        <p:xfrm>
          <a:off x="584881" y="2441215"/>
          <a:ext cx="107586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nr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0x0003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val.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2487827" y="1675095"/>
            <a:ext cx="6030096" cy="76611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8765059" y="2141838"/>
            <a:ext cx="724930" cy="299377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5412257" y="3182892"/>
            <a:ext cx="4077731" cy="568411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665838" y="1905686"/>
            <a:ext cx="2627870" cy="530035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4769707" y="3182891"/>
            <a:ext cx="2487827" cy="342904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7965989" y="3182890"/>
            <a:ext cx="2520775" cy="420129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05081"/>
              </p:ext>
            </p:extLst>
          </p:nvPr>
        </p:nvGraphicFramePr>
        <p:xfrm>
          <a:off x="-8238" y="365762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367764"/>
            <a:ext cx="7019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2310"/>
              </p:ext>
            </p:extLst>
          </p:nvPr>
        </p:nvGraphicFramePr>
        <p:xfrm>
          <a:off x="-8238" y="365762"/>
          <a:ext cx="12192000" cy="4297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367764"/>
            <a:ext cx="7019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2646"/>
              </p:ext>
            </p:extLst>
          </p:nvPr>
        </p:nvGraphicFramePr>
        <p:xfrm>
          <a:off x="-8238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имя начинается на </a:t>
                      </a:r>
                      <a:r>
                        <a:rPr lang="en-US" dirty="0" smtClean="0"/>
                        <a:t>0x00, </a:t>
                      </a:r>
                      <a:r>
                        <a:rPr lang="ru-RU" dirty="0" smtClean="0"/>
                        <a:t>то это признак конца каталога.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367764"/>
            <a:ext cx="7019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542"/>
              </p:ext>
            </p:extLst>
          </p:nvPr>
        </p:nvGraphicFramePr>
        <p:xfrm>
          <a:off x="-8238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имя начинается на </a:t>
                      </a:r>
                      <a:r>
                        <a:rPr lang="en-US" dirty="0" smtClean="0"/>
                        <a:t>0x00, </a:t>
                      </a:r>
                      <a:r>
                        <a:rPr lang="ru-RU" dirty="0" smtClean="0"/>
                        <a:t>то это признак конца каталога.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Атрибуты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attr</a:t>
                      </a:r>
                      <a:r>
                        <a:rPr lang="ru-RU" dirty="0" smtClean="0"/>
                        <a:t>:</a:t>
                      </a:r>
                      <a:r>
                        <a:rPr lang="en-US" baseline="0" dirty="0" smtClean="0"/>
                        <a:t> read only (bit 0), hidden (bit 1), system, volume label, subdirectory, archive; </a:t>
                      </a:r>
                      <a:r>
                        <a:rPr lang="ru-RU" baseline="0" dirty="0" smtClean="0"/>
                        <a:t>биты 6 и 7 не используются.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367764"/>
            <a:ext cx="7019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03793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7563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Соберём всё вместе: как прочесть файл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235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Прочесть </a:t>
                      </a:r>
                      <a:r>
                        <a:rPr lang="en-US" dirty="0" smtClean="0"/>
                        <a:t>root directory listing, </a:t>
                      </a:r>
                      <a:r>
                        <a:rPr lang="ru-RU" dirty="0" smtClean="0"/>
                        <a:t>отыскать файл с заданным именем,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Запомнить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dirty="0" smtClean="0"/>
                        <a:t> :=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err="1" smtClean="0"/>
                        <a:t>dir_entry</a:t>
                      </a:r>
                      <a:r>
                        <a:rPr lang="en-US" dirty="0" smtClean="0"/>
                        <a:t>-&gt;start – </a:t>
                      </a:r>
                      <a:r>
                        <a:rPr lang="ru-RU" dirty="0" smtClean="0"/>
                        <a:t>номер первого кластера в файле,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Прочесть </a:t>
                      </a:r>
                      <a:r>
                        <a:rPr lang="ru-RU" baseline="0" dirty="0" smtClean="0"/>
                        <a:t>кластер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i</a:t>
                      </a:r>
                      <a:r>
                        <a:rPr lang="ru-RU" baseline="0" dirty="0" smtClean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прочесть </a:t>
                      </a:r>
                      <a:r>
                        <a:rPr lang="en-US" b="1" baseline="0" dirty="0" err="1" smtClean="0"/>
                        <a:t>i</a:t>
                      </a: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й элемент – это будет следующий кластер файла,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Повторять </a:t>
                      </a:r>
                      <a:r>
                        <a:rPr lang="en-US" baseline="0" dirty="0" smtClean="0"/>
                        <a:t>#3 </a:t>
                      </a:r>
                      <a:r>
                        <a:rPr lang="ru-RU" baseline="0" dirty="0" smtClean="0"/>
                        <a:t>и</a:t>
                      </a:r>
                      <a:r>
                        <a:rPr lang="en-US" baseline="0" dirty="0" smtClean="0"/>
                        <a:t> #4, </a:t>
                      </a:r>
                      <a:r>
                        <a:rPr lang="ru-RU" baseline="0" dirty="0" smtClean="0"/>
                        <a:t>пока не прочтём </a:t>
                      </a:r>
                      <a:r>
                        <a:rPr lang="en-US" baseline="0" dirty="0" smtClean="0"/>
                        <a:t>0xFFFF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smtClean="0"/>
                        <a:t>FAT.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1810"/>
              </p:ext>
            </p:extLst>
          </p:nvPr>
        </p:nvGraphicFramePr>
        <p:xfrm>
          <a:off x="0" y="365760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9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84828"/>
              </p:ext>
            </p:extLst>
          </p:nvPr>
        </p:nvGraphicFramePr>
        <p:xfrm>
          <a:off x="0" y="365760"/>
          <a:ext cx="12192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FAT32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6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52914"/>
              </p:ext>
            </p:extLst>
          </p:nvPr>
        </p:nvGraphicFramePr>
        <p:xfrm>
          <a:off x="0" y="365760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b="1" dirty="0" smtClean="0"/>
                        <a:t>FAT32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VFAT</a:t>
                      </a:r>
                      <a:r>
                        <a:rPr lang="en-US" dirty="0" smtClean="0"/>
                        <a:t>: </a:t>
                      </a:r>
                      <a:r>
                        <a:rPr lang="ru-RU" dirty="0" smtClean="0"/>
                        <a:t>длинные имена у файлов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Вместо одного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У всех записей, кроме последней, </a:t>
                      </a:r>
                      <a:r>
                        <a:rPr lang="en-US" baseline="0" dirty="0" smtClean="0"/>
                        <a:t>entry-&gt;</a:t>
                      </a:r>
                      <a:r>
                        <a:rPr lang="en-US" baseline="0" dirty="0" err="1" smtClean="0"/>
                        <a:t>attr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</a:t>
                      </a:r>
                      <a:r>
                        <a:rPr lang="en-US" baseline="0" dirty="0" smtClean="0"/>
                        <a:t>0xF (</a:t>
                      </a:r>
                      <a:r>
                        <a:rPr lang="ru-RU" baseline="0" dirty="0" smtClean="0"/>
                        <a:t>невозможное значение), в последней хранится короткое имя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 формате </a:t>
                      </a:r>
                      <a:r>
                        <a:rPr lang="en-US" baseline="0" dirty="0" smtClean="0"/>
                        <a:t>8.3.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763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09037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b="1" dirty="0" smtClean="0"/>
                        <a:t>FAT32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VFAT</a:t>
                      </a:r>
                      <a:r>
                        <a:rPr lang="en-US" dirty="0" smtClean="0"/>
                        <a:t>: </a:t>
                      </a:r>
                      <a:r>
                        <a:rPr lang="ru-RU" dirty="0" smtClean="0"/>
                        <a:t>длинные имена у файлов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Вместо одного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У всех записей, кроме последней, </a:t>
                      </a:r>
                      <a:r>
                        <a:rPr lang="en-US" baseline="0" dirty="0" smtClean="0"/>
                        <a:t>entry-&gt;</a:t>
                      </a:r>
                      <a:r>
                        <a:rPr lang="en-US" baseline="0" dirty="0" err="1" smtClean="0"/>
                        <a:t>attr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</a:t>
                      </a:r>
                      <a:r>
                        <a:rPr lang="en-US" baseline="0" dirty="0" smtClean="0"/>
                        <a:t>0xF (</a:t>
                      </a:r>
                      <a:r>
                        <a:rPr lang="ru-RU" baseline="0" dirty="0" smtClean="0"/>
                        <a:t>невозможное значение), в последней хранится короткое имя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 формате </a:t>
                      </a:r>
                      <a:r>
                        <a:rPr lang="en-US" baseline="0" dirty="0" smtClean="0"/>
                        <a:t>8.3.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деталей можно почитать тут: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3"/>
                        </a:rPr>
                        <a:t>https://www.win.tue.nl/~aeb/linux/fs/fat/fat-1.html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4"/>
                        </a:rPr>
                        <a:t>http://www.tavi.co.uk/phobos/fat.html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5"/>
                        </a:rPr>
                        <a:t>http://lxr.free-electrons.com/source/fs/fat/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03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9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 разделе </a:t>
                      </a:r>
                      <a:r>
                        <a:rPr lang="en-US" dirty="0" smtClean="0"/>
                        <a:t>FAT16 </a:t>
                      </a:r>
                      <a:r>
                        <a:rPr lang="ru-RU" dirty="0" smtClean="0"/>
                        <a:t>расположен файл длиной </a:t>
                      </a:r>
                      <a:r>
                        <a:rPr lang="en-US" dirty="0" smtClean="0"/>
                        <a:t>1024 </a:t>
                      </a:r>
                      <a:r>
                        <a:rPr lang="ru-RU" dirty="0" smtClean="0"/>
                        <a:t>кластера, кластеры которого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идут подряд.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кластер имеет размер 1024 байта.</a:t>
                      </a:r>
                      <a:br>
                        <a:rPr lang="ru-RU" baseline="0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Сколько</a:t>
                      </a:r>
                      <a:r>
                        <a:rPr lang="ru-RU" baseline="0" dirty="0" smtClean="0"/>
                        <a:t> времени потребуется (для типичного </a:t>
                      </a:r>
                      <a:r>
                        <a:rPr lang="en-US" baseline="0" dirty="0" smtClean="0"/>
                        <a:t>HDD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 smtClean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25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4458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 разделе </a:t>
                      </a:r>
                      <a:r>
                        <a:rPr lang="en-US" dirty="0" smtClean="0"/>
                        <a:t>FAT16 </a:t>
                      </a:r>
                      <a:r>
                        <a:rPr lang="ru-RU" dirty="0" smtClean="0"/>
                        <a:t>расположен файл длиной </a:t>
                      </a:r>
                      <a:r>
                        <a:rPr lang="en-US" dirty="0" smtClean="0"/>
                        <a:t>1024 </a:t>
                      </a:r>
                      <a:r>
                        <a:rPr lang="ru-RU" dirty="0" smtClean="0"/>
                        <a:t>кластера, кластеры которого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идут подряд.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кластер имеет размер 1024 байта.</a:t>
                      </a:r>
                      <a:br>
                        <a:rPr lang="ru-RU" baseline="0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Сколько</a:t>
                      </a:r>
                      <a:r>
                        <a:rPr lang="ru-RU" baseline="0" dirty="0" smtClean="0"/>
                        <a:t> времени потребуется (для типичного </a:t>
                      </a:r>
                      <a:r>
                        <a:rPr lang="en-US" baseline="0" dirty="0" smtClean="0"/>
                        <a:t>HDD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 smtClean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dirty="0" smtClean="0"/>
                        <a:t>Разберитесь с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mkfs.vfat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создайте образ диска с </a:t>
                      </a:r>
                      <a:r>
                        <a:rPr lang="en-US" baseline="0" dirty="0" smtClean="0"/>
                        <a:t>FAT16. </a:t>
                      </a:r>
                      <a:r>
                        <a:rPr lang="ru-RU" baseline="0" dirty="0" smtClean="0"/>
                        <a:t>Примонтируйте этот образ и создайте в нём несколько файлов.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Теперь напишите программу, которая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Распечатывает список файлов в корневом каталоге,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Распечатывает список файлов и напротив каждого пишет атрибуты и время создания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изменения,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Читает файл, сохранённый в образе </a:t>
                      </a:r>
                      <a:r>
                        <a:rPr lang="en-US" baseline="0" dirty="0" smtClean="0"/>
                        <a:t>FAT16, </a:t>
                      </a:r>
                      <a:r>
                        <a:rPr lang="ru-RU" baseline="0" dirty="0" smtClean="0"/>
                        <a:t>и печатает его в </a:t>
                      </a:r>
                      <a:r>
                        <a:rPr lang="en-US" baseline="0" dirty="0" err="1" smtClean="0"/>
                        <a:t>stdin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(*)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Напишите программу, которая умеет показать список элементов в подкаталоге.</a:t>
                      </a:r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Поддержите </a:t>
                      </a:r>
                      <a:r>
                        <a:rPr lang="en-US" baseline="0" dirty="0" smtClean="0"/>
                        <a:t>FAT32 </a:t>
                      </a:r>
                      <a:r>
                        <a:rPr lang="ru-RU" baseline="0" dirty="0" smtClean="0"/>
                        <a:t>в программе, которая печатает список элементов каталога.</a:t>
                      </a:r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(***) </a:t>
                      </a:r>
                      <a:r>
                        <a:rPr lang="ru-RU" baseline="0" dirty="0" smtClean="0"/>
                        <a:t>Напишите программу, которая с помощью </a:t>
                      </a:r>
                      <a:r>
                        <a:rPr lang="en-US" baseline="0" dirty="0" smtClean="0"/>
                        <a:t>FUSE </a:t>
                      </a:r>
                      <a:r>
                        <a:rPr lang="ru-RU" baseline="0" dirty="0" smtClean="0"/>
                        <a:t>монтирует ФС, содержимое которой берётся из файла с образом </a:t>
                      </a:r>
                      <a:r>
                        <a:rPr lang="en-US" baseline="0" smtClean="0"/>
                        <a:t>FAT16.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2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84783"/>
              </p:ext>
            </p:extLst>
          </p:nvPr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/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4250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младшие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little-endian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u32 x = 0x1A2B3C4D;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dirty="0" smtClean="0"/>
                        <a:t>На диске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4D 3C 2B 1A</a:t>
                      </a:r>
                      <a:r>
                        <a:rPr lang="en-US" baseline="0" dirty="0" smtClean="0"/>
                        <a:t>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x86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53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47545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младшие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little-endian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u32 x = 0x1A2B3C4D;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dirty="0" smtClean="0"/>
                        <a:t>На диске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4D 3C 2B 1A</a:t>
                      </a:r>
                      <a:r>
                        <a:rPr lang="en-US" baseline="0" dirty="0" smtClean="0"/>
                        <a:t>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x86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Примечание: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PowerPC, Itanium, ARM, MIPS </a:t>
                      </a:r>
                      <a:r>
                        <a:rPr lang="ru-RU" baseline="0" dirty="0" smtClean="0"/>
                        <a:t>на самом деле </a:t>
                      </a:r>
                      <a:r>
                        <a:rPr lang="en-US" baseline="0" dirty="0" smtClean="0"/>
                        <a:t>bi-endian, </a:t>
                      </a:r>
                      <a:r>
                        <a:rPr lang="ru-RU" baseline="0" dirty="0" smtClean="0"/>
                        <a:t>т.е. умеют работать как с </a:t>
                      </a:r>
                      <a:r>
                        <a:rPr lang="en-US" baseline="0" dirty="0" smtClean="0"/>
                        <a:t>little-endian, </a:t>
                      </a:r>
                      <a:r>
                        <a:rPr lang="ru-RU" baseline="0" dirty="0" smtClean="0"/>
                        <a:t>так и </a:t>
                      </a:r>
                      <a:r>
                        <a:rPr lang="en-US" baseline="0" dirty="0" smtClean="0"/>
                        <a:t>big-endian </a:t>
                      </a:r>
                      <a:r>
                        <a:rPr lang="ru-RU" baseline="0" dirty="0" smtClean="0"/>
                        <a:t>данными.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27659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сохранении преобразовать данные из </a:t>
                      </a:r>
                      <a:r>
                        <a:rPr lang="en-US" dirty="0" smtClean="0"/>
                        <a:t>host byte order </a:t>
                      </a:r>
                      <a:r>
                        <a:rPr lang="ru-RU" dirty="0" smtClean="0"/>
                        <a:t>в некоторый фиксированный: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3346622"/>
            <a:ext cx="798195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5" y="1150620"/>
            <a:ext cx="7981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74110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4" y="1336332"/>
            <a:ext cx="3390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16509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4" y="1336332"/>
            <a:ext cx="3390900" cy="1457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15" y="1336332"/>
            <a:ext cx="3381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4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1962</Words>
  <Application>Microsoft Office PowerPoint</Application>
  <PresentationFormat>Widescreen</PresentationFormat>
  <Paragraphs>555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51</cp:revision>
  <dcterms:created xsi:type="dcterms:W3CDTF">2016-09-20T13:25:15Z</dcterms:created>
  <dcterms:modified xsi:type="dcterms:W3CDTF">2016-10-05T09:34:07Z</dcterms:modified>
</cp:coreProperties>
</file>