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280" r:id="rId3"/>
    <p:sldId id="367" r:id="rId4"/>
    <p:sldId id="375" r:id="rId5"/>
    <p:sldId id="397" r:id="rId6"/>
    <p:sldId id="398" r:id="rId7"/>
    <p:sldId id="399" r:id="rId8"/>
    <p:sldId id="414" r:id="rId9"/>
    <p:sldId id="400" r:id="rId10"/>
    <p:sldId id="401" r:id="rId11"/>
    <p:sldId id="370" r:id="rId12"/>
    <p:sldId id="403" r:id="rId13"/>
    <p:sldId id="413" r:id="rId14"/>
    <p:sldId id="408" r:id="rId15"/>
    <p:sldId id="406" r:id="rId16"/>
    <p:sldId id="407" r:id="rId17"/>
    <p:sldId id="409" r:id="rId18"/>
    <p:sldId id="412" r:id="rId19"/>
    <p:sldId id="410" r:id="rId20"/>
    <p:sldId id="369" r:id="rId21"/>
    <p:sldId id="411" r:id="rId22"/>
    <p:sldId id="415" r:id="rId23"/>
    <p:sldId id="386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13535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04983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36439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5258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56655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79324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93833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33032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99397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4818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29747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99867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80603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0904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7843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302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0589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1362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6795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47484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9494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92956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59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97DCA05-6AE3-AD4F-9F72-2A19579488B0}"/>
              </a:ext>
            </a:extLst>
          </p:cNvPr>
          <p:cNvSpPr txBox="1"/>
          <p:nvPr/>
        </p:nvSpPr>
        <p:spPr>
          <a:xfrm>
            <a:off x="2510009" y="291537"/>
            <a:ext cx="717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Идея: </a:t>
            </a:r>
            <a:r>
              <a:rPr lang="en-US" sz="2400" dirty="0"/>
              <a:t>copy-on-write transactions (ZFS </a:t>
            </a:r>
            <a:r>
              <a:rPr lang="ru-RU" sz="2400" dirty="0"/>
              <a:t>и </a:t>
            </a:r>
            <a:r>
              <a:rPr lang="en-US" sz="2400" dirty="0"/>
              <a:t>WAFL)</a:t>
            </a:r>
            <a:endParaRPr lang="ru-RU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F35B14-41D2-6F4F-8DFA-F33DE2BF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55009"/>
              </p:ext>
            </p:extLst>
          </p:nvPr>
        </p:nvGraphicFramePr>
        <p:xfrm>
          <a:off x="1777373" y="2602023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FB9813-DDA7-8E45-9315-65B26F8C8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34555"/>
              </p:ext>
            </p:extLst>
          </p:nvPr>
        </p:nvGraphicFramePr>
        <p:xfrm>
          <a:off x="1242449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17B2D52-E503-814C-9C2E-899E6F406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292012"/>
              </p:ext>
            </p:extLst>
          </p:nvPr>
        </p:nvGraphicFramePr>
        <p:xfrm>
          <a:off x="2322713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7BDCE42-7982-B244-B384-BDA4F6C51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19366"/>
              </p:ext>
            </p:extLst>
          </p:nvPr>
        </p:nvGraphicFramePr>
        <p:xfrm>
          <a:off x="3928113" y="2602023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CE00F80-32F9-0F4B-9037-569812262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12597"/>
              </p:ext>
            </p:extLst>
          </p:nvPr>
        </p:nvGraphicFramePr>
        <p:xfrm>
          <a:off x="3393189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68A42E7-02E5-F74E-AF7C-2F9234048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403457"/>
              </p:ext>
            </p:extLst>
          </p:nvPr>
        </p:nvGraphicFramePr>
        <p:xfrm>
          <a:off x="4473453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8FFDE31-9AA2-CC4B-9B80-5BEB7AF30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11559"/>
              </p:ext>
            </p:extLst>
          </p:nvPr>
        </p:nvGraphicFramePr>
        <p:xfrm>
          <a:off x="2855190" y="203239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563DA9B-1EA3-3A4B-A6DA-913EEC00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30022"/>
              </p:ext>
            </p:extLst>
          </p:nvPr>
        </p:nvGraphicFramePr>
        <p:xfrm>
          <a:off x="3041878" y="1461378"/>
          <a:ext cx="3611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5FA304-8C52-B24E-BAB5-29D1F4D18E64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3216299" y="1827138"/>
            <a:ext cx="6133" cy="2052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8CE33F-CC15-1047-A2CC-9ED32A2A7B69}"/>
              </a:ext>
            </a:extLst>
          </p:cNvPr>
          <p:cNvCxnSpPr>
            <a:endCxn id="15" idx="0"/>
          </p:cNvCxnSpPr>
          <p:nvPr/>
        </p:nvCxnSpPr>
        <p:spPr>
          <a:xfrm flipH="1">
            <a:off x="3754298" y="2946441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E38CE8-2506-B549-8038-E9F8C921127F}"/>
              </a:ext>
            </a:extLst>
          </p:cNvPr>
          <p:cNvCxnSpPr>
            <a:endCxn id="16" idx="0"/>
          </p:cNvCxnSpPr>
          <p:nvPr/>
        </p:nvCxnSpPr>
        <p:spPr>
          <a:xfrm>
            <a:off x="4473453" y="2946441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C65ADF-688D-464D-BBA8-549E3D91AB7C}"/>
              </a:ext>
            </a:extLst>
          </p:cNvPr>
          <p:cNvCxnSpPr>
            <a:endCxn id="9" idx="0"/>
          </p:cNvCxnSpPr>
          <p:nvPr/>
        </p:nvCxnSpPr>
        <p:spPr>
          <a:xfrm flipH="1">
            <a:off x="1603558" y="2946441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B6BD60-5250-5D44-847D-319AFB3400F1}"/>
              </a:ext>
            </a:extLst>
          </p:cNvPr>
          <p:cNvCxnSpPr>
            <a:endCxn id="10" idx="0"/>
          </p:cNvCxnSpPr>
          <p:nvPr/>
        </p:nvCxnSpPr>
        <p:spPr>
          <a:xfrm>
            <a:off x="2312925" y="2946441"/>
            <a:ext cx="370897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1A254E-B7CD-B04F-8903-FED9E9DB9773}"/>
              </a:ext>
            </a:extLst>
          </p:cNvPr>
          <p:cNvCxnSpPr>
            <a:endCxn id="3" idx="0"/>
          </p:cNvCxnSpPr>
          <p:nvPr/>
        </p:nvCxnSpPr>
        <p:spPr>
          <a:xfrm flipH="1">
            <a:off x="2138482" y="2398154"/>
            <a:ext cx="903396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0652DC-5794-8946-AF35-C1DFAA988792}"/>
              </a:ext>
            </a:extLst>
          </p:cNvPr>
          <p:cNvCxnSpPr>
            <a:endCxn id="14" idx="0"/>
          </p:cNvCxnSpPr>
          <p:nvPr/>
        </p:nvCxnSpPr>
        <p:spPr>
          <a:xfrm>
            <a:off x="3393189" y="2398154"/>
            <a:ext cx="896033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6E9A1751-28B7-9841-9E78-C0FD1FD44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30364"/>
              </p:ext>
            </p:extLst>
          </p:nvPr>
        </p:nvGraphicFramePr>
        <p:xfrm>
          <a:off x="7531253" y="2602023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94DA10D0-9C95-454D-9ED2-84A65C711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8575"/>
              </p:ext>
            </p:extLst>
          </p:nvPr>
        </p:nvGraphicFramePr>
        <p:xfrm>
          <a:off x="6996329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FB37479-1E4D-4645-8F7D-413A438CE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11833"/>
              </p:ext>
            </p:extLst>
          </p:nvPr>
        </p:nvGraphicFramePr>
        <p:xfrm>
          <a:off x="8076593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91A92320-03DB-154C-BA45-9D172B20F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59304"/>
              </p:ext>
            </p:extLst>
          </p:nvPr>
        </p:nvGraphicFramePr>
        <p:xfrm>
          <a:off x="9681993" y="2602023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5373FFAE-A168-F848-91D3-46A50474C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69274"/>
              </p:ext>
            </p:extLst>
          </p:nvPr>
        </p:nvGraphicFramePr>
        <p:xfrm>
          <a:off x="9147069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88EC13C3-AD91-3945-9CD5-4303C8CFA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08251"/>
              </p:ext>
            </p:extLst>
          </p:nvPr>
        </p:nvGraphicFramePr>
        <p:xfrm>
          <a:off x="10227333" y="31083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668461C-9509-D243-8B15-CCA07A9DD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30132"/>
              </p:ext>
            </p:extLst>
          </p:nvPr>
        </p:nvGraphicFramePr>
        <p:xfrm>
          <a:off x="8609070" y="203239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A43D8EC-CEA2-264E-A760-39DA2BB97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425672"/>
              </p:ext>
            </p:extLst>
          </p:nvPr>
        </p:nvGraphicFramePr>
        <p:xfrm>
          <a:off x="8795758" y="1461378"/>
          <a:ext cx="3611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0BA7B9-AD53-4A49-81AC-E3DE2FDD054E}"/>
              </a:ext>
            </a:extLst>
          </p:cNvPr>
          <p:cNvCxnSpPr>
            <a:cxnSpLocks/>
            <a:stCxn id="54" idx="2"/>
            <a:endCxn id="53" idx="0"/>
          </p:cNvCxnSpPr>
          <p:nvPr/>
        </p:nvCxnSpPr>
        <p:spPr>
          <a:xfrm flipH="1">
            <a:off x="8970179" y="1827138"/>
            <a:ext cx="6133" cy="2052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4B12A2-9336-504E-ADB1-28B95CD074CD}"/>
              </a:ext>
            </a:extLst>
          </p:cNvPr>
          <p:cNvCxnSpPr>
            <a:endCxn id="51" idx="0"/>
          </p:cNvCxnSpPr>
          <p:nvPr/>
        </p:nvCxnSpPr>
        <p:spPr>
          <a:xfrm flipH="1">
            <a:off x="9508178" y="2946441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4A884D-8173-A640-B2C9-17494C231DFC}"/>
              </a:ext>
            </a:extLst>
          </p:cNvPr>
          <p:cNvCxnSpPr>
            <a:endCxn id="52" idx="0"/>
          </p:cNvCxnSpPr>
          <p:nvPr/>
        </p:nvCxnSpPr>
        <p:spPr>
          <a:xfrm>
            <a:off x="10227333" y="2946441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13EC65F-C668-7044-8E13-319B3A0F6406}"/>
              </a:ext>
            </a:extLst>
          </p:cNvPr>
          <p:cNvCxnSpPr>
            <a:endCxn id="48" idx="0"/>
          </p:cNvCxnSpPr>
          <p:nvPr/>
        </p:nvCxnSpPr>
        <p:spPr>
          <a:xfrm flipH="1">
            <a:off x="7357438" y="2946441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05354C-556C-B24D-AB17-01F2EA3CEB94}"/>
              </a:ext>
            </a:extLst>
          </p:cNvPr>
          <p:cNvCxnSpPr>
            <a:endCxn id="49" idx="0"/>
          </p:cNvCxnSpPr>
          <p:nvPr/>
        </p:nvCxnSpPr>
        <p:spPr>
          <a:xfrm>
            <a:off x="8066805" y="2946441"/>
            <a:ext cx="370897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6E117C6-ACEE-5145-B7F5-ECAAC7DAB541}"/>
              </a:ext>
            </a:extLst>
          </p:cNvPr>
          <p:cNvCxnSpPr>
            <a:endCxn id="47" idx="0"/>
          </p:cNvCxnSpPr>
          <p:nvPr/>
        </p:nvCxnSpPr>
        <p:spPr>
          <a:xfrm flipH="1">
            <a:off x="7892362" y="2398154"/>
            <a:ext cx="903396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3CEFC9-5D63-C748-ABDE-48DA3159D082}"/>
              </a:ext>
            </a:extLst>
          </p:cNvPr>
          <p:cNvCxnSpPr>
            <a:endCxn id="50" idx="0"/>
          </p:cNvCxnSpPr>
          <p:nvPr/>
        </p:nvCxnSpPr>
        <p:spPr>
          <a:xfrm>
            <a:off x="9147069" y="2398154"/>
            <a:ext cx="896033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29FBB02-C8A9-AC4C-BDD7-430733E01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28064"/>
              </p:ext>
            </p:extLst>
          </p:nvPr>
        </p:nvGraphicFramePr>
        <p:xfrm>
          <a:off x="1777373" y="5487867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10D3F53-4857-2346-B131-BD19C425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45408"/>
              </p:ext>
            </p:extLst>
          </p:nvPr>
        </p:nvGraphicFramePr>
        <p:xfrm>
          <a:off x="1242449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37E3D99E-2447-B046-ADB6-CB902EB7E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00714"/>
              </p:ext>
            </p:extLst>
          </p:nvPr>
        </p:nvGraphicFramePr>
        <p:xfrm>
          <a:off x="2322713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356E6D6F-828B-FE4F-B436-69AD222CA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56229"/>
              </p:ext>
            </p:extLst>
          </p:nvPr>
        </p:nvGraphicFramePr>
        <p:xfrm>
          <a:off x="3928113" y="5487867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5D3C52D-D275-FF43-8F7C-304A8A60F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97413"/>
              </p:ext>
            </p:extLst>
          </p:nvPr>
        </p:nvGraphicFramePr>
        <p:xfrm>
          <a:off x="3393189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19F61AB1-1F7A-B143-841D-EC36201F5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3028"/>
              </p:ext>
            </p:extLst>
          </p:nvPr>
        </p:nvGraphicFramePr>
        <p:xfrm>
          <a:off x="4473453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17FD5A9F-4C8B-944B-80C3-83026CDE0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28557"/>
              </p:ext>
            </p:extLst>
          </p:nvPr>
        </p:nvGraphicFramePr>
        <p:xfrm>
          <a:off x="2855190" y="491823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2A85FF9-69D0-5748-AE23-C3ED8519E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36617"/>
              </p:ext>
            </p:extLst>
          </p:nvPr>
        </p:nvGraphicFramePr>
        <p:xfrm>
          <a:off x="3041878" y="4347222"/>
          <a:ext cx="3611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552FEB-14E3-4047-A0F0-A77402DF66D9}"/>
              </a:ext>
            </a:extLst>
          </p:cNvPr>
          <p:cNvCxnSpPr>
            <a:cxnSpLocks/>
            <a:stCxn id="69" idx="2"/>
            <a:endCxn id="68" idx="0"/>
          </p:cNvCxnSpPr>
          <p:nvPr/>
        </p:nvCxnSpPr>
        <p:spPr>
          <a:xfrm flipH="1">
            <a:off x="3216299" y="4712982"/>
            <a:ext cx="6133" cy="2052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B5E453B-C76D-434B-B521-86AC95BA5EFB}"/>
              </a:ext>
            </a:extLst>
          </p:cNvPr>
          <p:cNvCxnSpPr>
            <a:endCxn id="66" idx="0"/>
          </p:cNvCxnSpPr>
          <p:nvPr/>
        </p:nvCxnSpPr>
        <p:spPr>
          <a:xfrm flipH="1">
            <a:off x="3754298" y="5832285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1F205F-5BDD-FA4B-A101-38F484AA6492}"/>
              </a:ext>
            </a:extLst>
          </p:cNvPr>
          <p:cNvCxnSpPr>
            <a:endCxn id="67" idx="0"/>
          </p:cNvCxnSpPr>
          <p:nvPr/>
        </p:nvCxnSpPr>
        <p:spPr>
          <a:xfrm>
            <a:off x="4473453" y="5832285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73769F8-57B9-9546-9AEF-FC8ED9A8E99D}"/>
              </a:ext>
            </a:extLst>
          </p:cNvPr>
          <p:cNvCxnSpPr>
            <a:endCxn id="63" idx="0"/>
          </p:cNvCxnSpPr>
          <p:nvPr/>
        </p:nvCxnSpPr>
        <p:spPr>
          <a:xfrm flipH="1">
            <a:off x="1603558" y="5832285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625BD7A-F1A8-CD46-BF27-D05E265F482D}"/>
              </a:ext>
            </a:extLst>
          </p:cNvPr>
          <p:cNvCxnSpPr>
            <a:endCxn id="64" idx="0"/>
          </p:cNvCxnSpPr>
          <p:nvPr/>
        </p:nvCxnSpPr>
        <p:spPr>
          <a:xfrm>
            <a:off x="2312925" y="5832285"/>
            <a:ext cx="370897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C16686-CF1B-3143-A0F2-2B54951F9486}"/>
              </a:ext>
            </a:extLst>
          </p:cNvPr>
          <p:cNvCxnSpPr>
            <a:endCxn id="62" idx="0"/>
          </p:cNvCxnSpPr>
          <p:nvPr/>
        </p:nvCxnSpPr>
        <p:spPr>
          <a:xfrm flipH="1">
            <a:off x="2138482" y="5283998"/>
            <a:ext cx="903396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7EAB01-C991-7446-A889-B888D753CCC4}"/>
              </a:ext>
            </a:extLst>
          </p:cNvPr>
          <p:cNvCxnSpPr>
            <a:endCxn id="65" idx="0"/>
          </p:cNvCxnSpPr>
          <p:nvPr/>
        </p:nvCxnSpPr>
        <p:spPr>
          <a:xfrm>
            <a:off x="3393189" y="5283998"/>
            <a:ext cx="896033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00C82421-BDC9-994C-95F1-7D9263710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75121"/>
              </p:ext>
            </p:extLst>
          </p:nvPr>
        </p:nvGraphicFramePr>
        <p:xfrm>
          <a:off x="7531253" y="5487867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CDCDFAB-3989-2D4D-98B0-AE1D35842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76372"/>
              </p:ext>
            </p:extLst>
          </p:nvPr>
        </p:nvGraphicFramePr>
        <p:xfrm>
          <a:off x="6996329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CFD8A03D-B3B3-B64A-BACF-905900607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18559"/>
              </p:ext>
            </p:extLst>
          </p:nvPr>
        </p:nvGraphicFramePr>
        <p:xfrm>
          <a:off x="8076593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8CD22046-1726-1C48-9A9A-981568E49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06557"/>
              </p:ext>
            </p:extLst>
          </p:nvPr>
        </p:nvGraphicFramePr>
        <p:xfrm>
          <a:off x="9681993" y="5487867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9EE813EB-2C8B-D54C-8527-D268749F1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04168"/>
              </p:ext>
            </p:extLst>
          </p:nvPr>
        </p:nvGraphicFramePr>
        <p:xfrm>
          <a:off x="9147069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B9D030F2-1CA0-5E48-BBA1-EDE030D29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14789"/>
              </p:ext>
            </p:extLst>
          </p:nvPr>
        </p:nvGraphicFramePr>
        <p:xfrm>
          <a:off x="10227333" y="59941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D146317A-7694-2E4D-8BA9-BA34339A0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36442"/>
              </p:ext>
            </p:extLst>
          </p:nvPr>
        </p:nvGraphicFramePr>
        <p:xfrm>
          <a:off x="8609070" y="491823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9C1C88DE-CFC3-E64F-80C5-06CB29FBD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81322"/>
              </p:ext>
            </p:extLst>
          </p:nvPr>
        </p:nvGraphicFramePr>
        <p:xfrm>
          <a:off x="8795758" y="4347222"/>
          <a:ext cx="3611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26C3C9C-AD02-A545-96D3-637F1EAD3171}"/>
              </a:ext>
            </a:extLst>
          </p:cNvPr>
          <p:cNvCxnSpPr>
            <a:cxnSpLocks/>
            <a:stCxn id="84" idx="2"/>
            <a:endCxn id="83" idx="0"/>
          </p:cNvCxnSpPr>
          <p:nvPr/>
        </p:nvCxnSpPr>
        <p:spPr>
          <a:xfrm flipH="1">
            <a:off x="8970179" y="4712982"/>
            <a:ext cx="6133" cy="2052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09A3336-8723-BF4A-8BC5-1276840B510B}"/>
              </a:ext>
            </a:extLst>
          </p:cNvPr>
          <p:cNvCxnSpPr>
            <a:endCxn id="81" idx="0"/>
          </p:cNvCxnSpPr>
          <p:nvPr/>
        </p:nvCxnSpPr>
        <p:spPr>
          <a:xfrm flipH="1">
            <a:off x="9508178" y="5832285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2EC506-A766-F24B-84A5-3D5F2936AD02}"/>
              </a:ext>
            </a:extLst>
          </p:cNvPr>
          <p:cNvCxnSpPr>
            <a:endCxn id="82" idx="0"/>
          </p:cNvCxnSpPr>
          <p:nvPr/>
        </p:nvCxnSpPr>
        <p:spPr>
          <a:xfrm>
            <a:off x="10227333" y="5832285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A5E6B41-BF5F-AB44-8576-F1B92EC9A165}"/>
              </a:ext>
            </a:extLst>
          </p:cNvPr>
          <p:cNvCxnSpPr>
            <a:endCxn id="78" idx="0"/>
          </p:cNvCxnSpPr>
          <p:nvPr/>
        </p:nvCxnSpPr>
        <p:spPr>
          <a:xfrm flipH="1">
            <a:off x="7357438" y="5832285"/>
            <a:ext cx="361109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AE300F7-60FE-7045-AE3B-5309EF1F379A}"/>
              </a:ext>
            </a:extLst>
          </p:cNvPr>
          <p:cNvCxnSpPr>
            <a:endCxn id="79" idx="0"/>
          </p:cNvCxnSpPr>
          <p:nvPr/>
        </p:nvCxnSpPr>
        <p:spPr>
          <a:xfrm>
            <a:off x="8066805" y="5832285"/>
            <a:ext cx="370897" cy="161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655BE7A-208B-7346-A996-E6E67163B6E1}"/>
              </a:ext>
            </a:extLst>
          </p:cNvPr>
          <p:cNvCxnSpPr>
            <a:endCxn id="77" idx="0"/>
          </p:cNvCxnSpPr>
          <p:nvPr/>
        </p:nvCxnSpPr>
        <p:spPr>
          <a:xfrm flipH="1">
            <a:off x="7892362" y="5283998"/>
            <a:ext cx="903396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3438B09-7108-D24B-8B12-58511EFEED61}"/>
              </a:ext>
            </a:extLst>
          </p:cNvPr>
          <p:cNvCxnSpPr>
            <a:endCxn id="80" idx="0"/>
          </p:cNvCxnSpPr>
          <p:nvPr/>
        </p:nvCxnSpPr>
        <p:spPr>
          <a:xfrm>
            <a:off x="9147069" y="5283998"/>
            <a:ext cx="896033" cy="2038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82B9861-F743-2340-AE2C-201307927336}"/>
              </a:ext>
            </a:extLst>
          </p:cNvPr>
          <p:cNvSpPr txBox="1"/>
          <p:nvPr/>
        </p:nvSpPr>
        <p:spPr>
          <a:xfrm>
            <a:off x="6996329" y="984085"/>
            <a:ext cx="404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. Создадим копии изменённых блоков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450A083-ECED-8A44-A400-B3DB5C2E7338}"/>
              </a:ext>
            </a:extLst>
          </p:cNvPr>
          <p:cNvSpPr txBox="1"/>
          <p:nvPr/>
        </p:nvSpPr>
        <p:spPr>
          <a:xfrm>
            <a:off x="1242449" y="982505"/>
            <a:ext cx="404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 </a:t>
            </a:r>
            <a:r>
              <a:rPr lang="ru-RU" dirty="0"/>
              <a:t>Исходное дерево</a:t>
            </a:r>
          </a:p>
        </p:txBody>
      </p:sp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D69F042C-83D6-DD42-88FB-850B30614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54219"/>
              </p:ext>
            </p:extLst>
          </p:nvPr>
        </p:nvGraphicFramePr>
        <p:xfrm>
          <a:off x="7148729" y="3260724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0C299103-BF6D-7843-A4D8-04532C473E0F}"/>
              </a:ext>
            </a:extLst>
          </p:cNvPr>
          <p:cNvSpPr txBox="1"/>
          <p:nvPr/>
        </p:nvSpPr>
        <p:spPr>
          <a:xfrm>
            <a:off x="1242449" y="3931421"/>
            <a:ext cx="449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. Создадим копии блоков</a:t>
            </a:r>
            <a:r>
              <a:rPr lang="en-US" dirty="0"/>
              <a:t> </a:t>
            </a:r>
            <a:r>
              <a:rPr lang="ru-RU" dirty="0"/>
              <a:t>выше по дереву</a:t>
            </a:r>
          </a:p>
        </p:txBody>
      </p: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89077880-E203-1746-A380-E1EE06C47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73075"/>
              </p:ext>
            </p:extLst>
          </p:nvPr>
        </p:nvGraphicFramePr>
        <p:xfrm>
          <a:off x="1929773" y="5640267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95189699-27A5-1844-AF4D-AAEF371A2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3629"/>
              </p:ext>
            </p:extLst>
          </p:nvPr>
        </p:nvGraphicFramePr>
        <p:xfrm>
          <a:off x="1394849" y="614656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65D54290-90D8-1045-89D4-346AFD750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4367"/>
              </p:ext>
            </p:extLst>
          </p:nvPr>
        </p:nvGraphicFramePr>
        <p:xfrm>
          <a:off x="3007590" y="5070638"/>
          <a:ext cx="7222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113087261"/>
                    </a:ext>
                  </a:extLst>
                </a:gridCol>
                <a:gridCol w="361109">
                  <a:extLst>
                    <a:ext uri="{9D8B030D-6E8A-4147-A177-3AD203B41FA5}">
                      <a16:colId xmlns:a16="http://schemas.microsoft.com/office/drawing/2014/main" val="4074835642"/>
                    </a:ext>
                  </a:extLst>
                </a:gridCol>
              </a:tblGrid>
              <a:tr h="1820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0278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A51AC81C-DE6A-B343-B7A2-4D5F11EA6619}"/>
              </a:ext>
            </a:extLst>
          </p:cNvPr>
          <p:cNvSpPr txBox="1"/>
          <p:nvPr/>
        </p:nvSpPr>
        <p:spPr>
          <a:xfrm>
            <a:off x="6996329" y="3930503"/>
            <a:ext cx="449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ru-RU" dirty="0"/>
              <a:t>Перепишем </a:t>
            </a:r>
            <a:r>
              <a:rPr lang="ru-RU" dirty="0" err="1"/>
              <a:t>суперблок</a:t>
            </a:r>
            <a:r>
              <a:rPr lang="ru-RU" dirty="0"/>
              <a:t> ФС</a:t>
            </a:r>
          </a:p>
        </p:txBody>
      </p:sp>
    </p:spTree>
    <p:extLst>
      <p:ext uri="{BB962C8B-B14F-4D97-AF65-F5344CB8AC3E}">
        <p14:creationId xmlns:p14="http://schemas.microsoft.com/office/powerpoint/2010/main" val="228606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87844"/>
              </p:ext>
            </p:extLst>
          </p:nvPr>
        </p:nvGraphicFramePr>
        <p:xfrm>
          <a:off x="0" y="365761"/>
          <a:ext cx="12192000" cy="5775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9595889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Требования к ФС и что нам даёт </a:t>
                      </a:r>
                      <a:r>
                        <a:rPr lang="en-US" sz="2400" dirty="0"/>
                        <a:t>Copy-on-write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err="1"/>
                        <a:t>Суперблок</a:t>
                      </a:r>
                      <a:r>
                        <a:rPr lang="ru-RU" baseline="0" dirty="0"/>
                        <a:t> всегда указывает на целостную ФС.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Быстрый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FSCK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 или, что лучше, отсутствие оного.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FSCK </a:t>
                      </a:r>
                      <a:r>
                        <a:rPr lang="ru-RU" baseline="0" dirty="0"/>
                        <a:t>не нужен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9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Быстрая запись в файлы и быстрая модификация метаданных.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Блоки-копии можно выписывать последовательно, притом неважно, принадлежат они одному файлу или разным.</a:t>
                      </a: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/>
                      </a:r>
                      <a:br>
                        <a:rPr lang="en-US" baseline="0" dirty="0"/>
                      </a:br>
                      <a:r>
                        <a:rPr lang="ru-RU" b="1" baseline="0" dirty="0"/>
                        <a:t>Вопрос:</a:t>
                      </a:r>
                      <a:r>
                        <a:rPr lang="ru-RU" baseline="0" dirty="0"/>
                        <a:t> как быть с фрагментацией файлов и производительностью чтения?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0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Гибкое управление размером ФС, возможность использовать несколько дисков одновременно для большей надёжности или скорости.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Быстрые снимки состояния ФС, клоны ФС и откат к предыдущему состоянию.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Создание снимка бесплатно: надо просто не удалить старый </a:t>
                      </a:r>
                      <a:r>
                        <a:rPr lang="ru-RU" baseline="0" dirty="0" err="1"/>
                        <a:t>суперблок</a:t>
                      </a:r>
                      <a:r>
                        <a:rPr lang="ru-RU" baseline="0" dirty="0"/>
                        <a:t>, а сохранить ссылку на корень ФС как ссылку на корень </a:t>
                      </a:r>
                      <a:r>
                        <a:rPr lang="ru-RU" baseline="0" dirty="0" err="1"/>
                        <a:t>снапшота</a:t>
                      </a:r>
                      <a:r>
                        <a:rPr lang="ru-RU" baseline="0" dirty="0"/>
                        <a:t>. Откат к предыдущему состоянию тоже тривиален.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Защита от случайных повреждений содержимого дисков</a:t>
                      </a:r>
                      <a:r>
                        <a:rPr lang="en-US" baseline="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5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Защита от </a:t>
                      </a:r>
                      <a:r>
                        <a:rPr lang="en-US" baseline="0" dirty="0"/>
                        <a:t>RAID write hole.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RAID write hole </a:t>
                      </a:r>
                      <a:r>
                        <a:rPr lang="ru-RU" baseline="0" dirty="0"/>
                        <a:t>возникают при перезаписи блоков, а в </a:t>
                      </a:r>
                      <a:r>
                        <a:rPr lang="en-US" baseline="0" dirty="0"/>
                        <a:t>Copy-on-write FS </a:t>
                      </a:r>
                      <a:r>
                        <a:rPr lang="ru-RU" baseline="0" dirty="0"/>
                        <a:t>перезаписи никогда не происходят.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70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23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Storage pool allocator </a:t>
                      </a:r>
                      <a:r>
                        <a:rPr lang="ru-RU" sz="2400" dirty="0"/>
                        <a:t>в </a:t>
                      </a:r>
                      <a:r>
                        <a:rPr lang="en-US" sz="2400" dirty="0"/>
                        <a:t>ZFS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ZFS</a:t>
                      </a:r>
                      <a:r>
                        <a:rPr lang="ru-RU" sz="1800" dirty="0"/>
                        <a:t> реализует функциональность </a:t>
                      </a:r>
                      <a:r>
                        <a:rPr lang="en-US" sz="1800" dirty="0"/>
                        <a:t>LVM </a:t>
                      </a:r>
                      <a:r>
                        <a:rPr lang="ru-RU" sz="1800" dirty="0"/>
                        <a:t>внутри себя. Блоки выделяются из </a:t>
                      </a:r>
                      <a:r>
                        <a:rPr lang="en-US" sz="1800" dirty="0"/>
                        <a:t>virtual devices (</a:t>
                      </a:r>
                      <a:r>
                        <a:rPr lang="en-US" sz="1800" dirty="0" err="1"/>
                        <a:t>vdevs</a:t>
                      </a:r>
                      <a:r>
                        <a:rPr lang="en-US" sz="1800" dirty="0"/>
                        <a:t>).</a:t>
                      </a: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err="1"/>
                        <a:t>Vdevs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организованы в дерево:</a:t>
                      </a:r>
                      <a:endParaRPr lang="en-US" sz="18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/>
                        <a:t>vdevs</a:t>
                      </a:r>
                      <a:r>
                        <a:rPr lang="en-US" sz="1800" dirty="0"/>
                        <a:t>-</a:t>
                      </a:r>
                      <a:r>
                        <a:rPr lang="ru-RU" sz="1800" dirty="0"/>
                        <a:t>листья – это просто диски,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составные </a:t>
                      </a:r>
                      <a:r>
                        <a:rPr lang="en-US" sz="1800" dirty="0" err="1"/>
                        <a:t>vdevs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– это набор подлежащих </a:t>
                      </a:r>
                      <a:r>
                        <a:rPr lang="en-US" sz="1800" dirty="0" err="1"/>
                        <a:t>vdevs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 правило преобразования данных при записи – </a:t>
                      </a:r>
                      <a:r>
                        <a:rPr lang="en-US" sz="1800" dirty="0"/>
                        <a:t>mirroring, striping, Reed-Solomon,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место для объектов ФС выделяется из корневого </a:t>
                      </a:r>
                      <a:r>
                        <a:rPr lang="en-US" sz="1800" dirty="0" err="1"/>
                        <a:t>vdev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корневой </a:t>
                      </a:r>
                      <a:r>
                        <a:rPr lang="en-US" sz="1800" dirty="0" err="1"/>
                        <a:t>vdev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разбит на </a:t>
                      </a:r>
                      <a:r>
                        <a:rPr lang="en-US" sz="1800" dirty="0" err="1"/>
                        <a:t>metaslabs</a:t>
                      </a:r>
                      <a:r>
                        <a:rPr lang="en-US" sz="1800" dirty="0"/>
                        <a:t> (</a:t>
                      </a:r>
                      <a:r>
                        <a:rPr lang="ru-RU" sz="1800" dirty="0"/>
                        <a:t>аналоги </a:t>
                      </a:r>
                      <a:r>
                        <a:rPr lang="en-US" sz="1800" dirty="0"/>
                        <a:t>block groups </a:t>
                      </a:r>
                      <a:r>
                        <a:rPr lang="ru-RU" sz="1800" dirty="0"/>
                        <a:t>в </a:t>
                      </a:r>
                      <a:r>
                        <a:rPr lang="en-US" sz="1800" dirty="0"/>
                        <a:t>ext4),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внутри одного </a:t>
                      </a:r>
                      <a:r>
                        <a:rPr lang="en-US" sz="1800" dirty="0" err="1"/>
                        <a:t>metaslab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место разделено между несколькими </a:t>
                      </a:r>
                      <a:r>
                        <a:rPr lang="en-US" sz="1800" dirty="0"/>
                        <a:t>slab allocators – </a:t>
                      </a:r>
                      <a:r>
                        <a:rPr lang="ru-RU" sz="1800" dirty="0" err="1"/>
                        <a:t>аллокаторами</a:t>
                      </a:r>
                      <a:r>
                        <a:rPr lang="ru-RU" sz="1800" dirty="0"/>
                        <a:t>, которые выделяют место блоками фиксированного размера; </a:t>
                      </a:r>
                      <a:r>
                        <a:rPr lang="en-US" sz="1800" dirty="0"/>
                        <a:t>ZFS </a:t>
                      </a:r>
                      <a:r>
                        <a:rPr lang="ru-RU" sz="1800" dirty="0"/>
                        <a:t>использует блоки размером от 512</a:t>
                      </a:r>
                      <a:r>
                        <a:rPr lang="en-US" sz="1800" dirty="0"/>
                        <a:t>B </a:t>
                      </a:r>
                      <a:r>
                        <a:rPr lang="ru-RU" sz="1800" dirty="0"/>
                        <a:t>до </a:t>
                      </a:r>
                      <a:r>
                        <a:rPr lang="en-US" sz="1800" dirty="0"/>
                        <a:t>128Kb.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/>
                        <a:t>Взаимодействие между </a:t>
                      </a:r>
                      <a:r>
                        <a:rPr lang="en-US" sz="1800" dirty="0"/>
                        <a:t>SPA </a:t>
                      </a:r>
                      <a:r>
                        <a:rPr lang="ru-RU" sz="1800" dirty="0"/>
                        <a:t>и вышележащими компонентами </a:t>
                      </a:r>
                      <a:r>
                        <a:rPr lang="en-US" sz="1800" dirty="0"/>
                        <a:t>ZFS </a:t>
                      </a:r>
                      <a:r>
                        <a:rPr lang="ru-RU" sz="1800" dirty="0"/>
                        <a:t>можно рассматривать как «</a:t>
                      </a:r>
                      <a:r>
                        <a:rPr lang="en-US" sz="1800" dirty="0"/>
                        <a:t>SPA </a:t>
                      </a:r>
                      <a:r>
                        <a:rPr lang="ru-RU" sz="1800" dirty="0"/>
                        <a:t>предоставляет </a:t>
                      </a:r>
                      <a:r>
                        <a:rPr lang="en-US" sz="1800" dirty="0"/>
                        <a:t>malloc() </a:t>
                      </a:r>
                      <a:r>
                        <a:rPr lang="ru-RU" sz="1800" dirty="0"/>
                        <a:t>для остальных компонент ФС».</a:t>
                      </a: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b="1" dirty="0"/>
                        <a:t>Замечание:</a:t>
                      </a:r>
                      <a:r>
                        <a:rPr lang="ru-RU" sz="1800" dirty="0"/>
                        <a:t> </a:t>
                      </a:r>
                      <a:r>
                        <a:rPr lang="en-US" sz="1800" dirty="0" err="1"/>
                        <a:t>vdevs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для </a:t>
                      </a:r>
                      <a:r>
                        <a:rPr lang="en-US" sz="1800" dirty="0"/>
                        <a:t>RAID0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/>
                        <a:t>RAID6</a:t>
                      </a:r>
                      <a:r>
                        <a:rPr lang="ru-RU" sz="1800" dirty="0"/>
                        <a:t> используют место эффективнее, чем </a:t>
                      </a:r>
                      <a:r>
                        <a:rPr lang="en-US" sz="1800" dirty="0"/>
                        <a:t>RAID0 </a:t>
                      </a:r>
                      <a:r>
                        <a:rPr lang="ru-RU" sz="1800" dirty="0"/>
                        <a:t>или </a:t>
                      </a:r>
                      <a:r>
                        <a:rPr lang="en-US" sz="1800" dirty="0"/>
                        <a:t>RAID6, </a:t>
                      </a:r>
                      <a:r>
                        <a:rPr lang="ru-RU" sz="1800" dirty="0"/>
                        <a:t>реализованные силами </a:t>
                      </a:r>
                      <a:r>
                        <a:rPr lang="en-US" sz="1800" dirty="0" err="1"/>
                        <a:t>mdraid</a:t>
                      </a:r>
                      <a:r>
                        <a:rPr lang="en-US" sz="1800" dirty="0"/>
                        <a:t>, </a:t>
                      </a:r>
                      <a:r>
                        <a:rPr lang="ru-RU" sz="1800" dirty="0"/>
                        <a:t>поскольку могут выделять место блоками переменного размера. Если же ФС расположить на </a:t>
                      </a:r>
                      <a:r>
                        <a:rPr lang="en-US" sz="1800" dirty="0" err="1"/>
                        <a:t>mdraid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на </a:t>
                      </a:r>
                      <a:r>
                        <a:rPr lang="en-US" sz="1800" dirty="0"/>
                        <a:t>RAID6-</a:t>
                      </a:r>
                      <a:r>
                        <a:rPr lang="ru-RU" sz="1800" dirty="0"/>
                        <a:t>массиве с конфигурацией, например, </a:t>
                      </a:r>
                      <a:r>
                        <a:rPr lang="en-US" sz="1800" dirty="0"/>
                        <a:t>5+2,</a:t>
                      </a:r>
                      <a:r>
                        <a:rPr lang="ru-RU" sz="1800" dirty="0"/>
                        <a:t> то блок ФС можно выбирать только кратным </a:t>
                      </a:r>
                      <a:r>
                        <a:rPr lang="en-US" sz="1800" dirty="0"/>
                        <a:t>5*4Kb.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00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3606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management unit </a:t>
                      </a:r>
                      <a:r>
                        <a:rPr lang="ru-RU" sz="2400" dirty="0"/>
                        <a:t>в </a:t>
                      </a:r>
                      <a:r>
                        <a:rPr lang="en-US" sz="2400" dirty="0"/>
                        <a:t>ZFS: ”</a:t>
                      </a:r>
                      <a:r>
                        <a:rPr lang="ru-RU" sz="2400" dirty="0"/>
                        <a:t>объект</a:t>
                      </a:r>
                      <a:r>
                        <a:rPr lang="en-US" sz="2400" dirty="0"/>
                        <a:t>”</a:t>
                      </a:r>
                      <a:r>
                        <a:rPr lang="ru-RU" sz="2400" dirty="0"/>
                        <a:t> файловой системы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Один </a:t>
                      </a:r>
                      <a:r>
                        <a:rPr lang="en-US" sz="1800" dirty="0"/>
                        <a:t>“</a:t>
                      </a:r>
                      <a:r>
                        <a:rPr lang="ru-RU" sz="1800" dirty="0"/>
                        <a:t>объект файловой системы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 или </a:t>
                      </a:r>
                      <a:r>
                        <a:rPr lang="en-US" sz="1800" dirty="0" err="1"/>
                        <a:t>dnode</a:t>
                      </a:r>
                      <a:r>
                        <a:rPr lang="en-US" sz="1800" dirty="0"/>
                        <a:t>, </a:t>
                      </a:r>
                      <a:r>
                        <a:rPr lang="ru-RU" sz="1800" dirty="0"/>
                        <a:t>представляет собой дерево из указателей на блоки</a:t>
                      </a:r>
                      <a:r>
                        <a:rPr lang="en-US" sz="1800" dirty="0"/>
                        <a:t>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b="1" dirty="0"/>
                        <a:t>Замечание:</a:t>
                      </a:r>
                      <a:r>
                        <a:rPr lang="ru-RU" sz="1800" dirty="0"/>
                        <a:t> в отличие от </a:t>
                      </a:r>
                      <a:r>
                        <a:rPr lang="en-US" sz="1800" dirty="0" err="1"/>
                        <a:t>inode</a:t>
                      </a:r>
                      <a:r>
                        <a:rPr lang="en-US" sz="1800" dirty="0"/>
                        <a:t>, </a:t>
                      </a:r>
                      <a:r>
                        <a:rPr lang="ru-RU" sz="1800" dirty="0"/>
                        <a:t>содержащей </a:t>
                      </a:r>
                      <a:r>
                        <a:rPr lang="en-US" sz="1800" dirty="0"/>
                        <a:t>direct block pointers</a:t>
                      </a:r>
                      <a:r>
                        <a:rPr lang="ru-RU" sz="1800" dirty="0"/>
                        <a:t>, </a:t>
                      </a:r>
                      <a:r>
                        <a:rPr lang="en-US" sz="1800" dirty="0"/>
                        <a:t>double indirect pointers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/>
                        <a:t>triple indirect pointers, </a:t>
                      </a:r>
                      <a:r>
                        <a:rPr lang="en-US" sz="1800" dirty="0" err="1"/>
                        <a:t>dnode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в </a:t>
                      </a:r>
                      <a:r>
                        <a:rPr lang="en-US" sz="1800" dirty="0"/>
                        <a:t>ZFS </a:t>
                      </a:r>
                      <a:r>
                        <a:rPr lang="ru-RU" sz="1800" dirty="0"/>
                        <a:t>имеет только один указатель на данные. Если блок данных имеет размер до </a:t>
                      </a:r>
                      <a:r>
                        <a:rPr lang="en-US" sz="1800" dirty="0"/>
                        <a:t>128Kb, </a:t>
                      </a:r>
                      <a:r>
                        <a:rPr lang="ru-RU" sz="1800" dirty="0"/>
                        <a:t>то это будет прямой указатель на данные, иначе – указатель на дерево.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3533AA-5F11-0D41-9B61-79CECCE18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60229"/>
              </p:ext>
            </p:extLst>
          </p:nvPr>
        </p:nvGraphicFramePr>
        <p:xfrm>
          <a:off x="126082" y="1369661"/>
          <a:ext cx="19340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072">
                  <a:extLst>
                    <a:ext uri="{9D8B030D-6E8A-4147-A177-3AD203B41FA5}">
                      <a16:colId xmlns:a16="http://schemas.microsoft.com/office/drawing/2014/main" val="306484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pointer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9485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458DB8-EEA5-0F4E-8B7B-C58C0AB2F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48936"/>
              </p:ext>
            </p:extLst>
          </p:nvPr>
        </p:nvGraphicFramePr>
        <p:xfrm>
          <a:off x="2593860" y="1369661"/>
          <a:ext cx="193407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34072">
                  <a:extLst>
                    <a:ext uri="{9D8B030D-6E8A-4147-A177-3AD203B41FA5}">
                      <a16:colId xmlns:a16="http://schemas.microsoft.com/office/drawing/2014/main" val="553661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Block pointer 0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0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pointer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7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pointer N-1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441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BB0585-AE8D-354B-9DF3-4A82B4338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575"/>
              </p:ext>
            </p:extLst>
          </p:nvPr>
        </p:nvGraphicFramePr>
        <p:xfrm>
          <a:off x="5061638" y="1369661"/>
          <a:ext cx="193407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34072">
                  <a:extLst>
                    <a:ext uri="{9D8B030D-6E8A-4147-A177-3AD203B41FA5}">
                      <a16:colId xmlns:a16="http://schemas.microsoft.com/office/drawing/2014/main" val="553661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Block pointer ...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0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pointer 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7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pointer 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441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4CC1CE-0A7D-9D4E-A70E-FE08D308B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63750"/>
              </p:ext>
            </p:extLst>
          </p:nvPr>
        </p:nvGraphicFramePr>
        <p:xfrm>
          <a:off x="5061638" y="3218781"/>
          <a:ext cx="193407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34072">
                  <a:extLst>
                    <a:ext uri="{9D8B030D-6E8A-4147-A177-3AD203B41FA5}">
                      <a16:colId xmlns:a16="http://schemas.microsoft.com/office/drawing/2014/main" val="553661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Block pointer ...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0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pointer 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7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 pointer ...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4419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D63D19-DB8F-C14C-8A60-CE5F5FFDD6B4}"/>
              </a:ext>
            </a:extLst>
          </p:cNvPr>
          <p:cNvCxnSpPr/>
          <p:nvPr/>
        </p:nvCxnSpPr>
        <p:spPr>
          <a:xfrm>
            <a:off x="2060154" y="1555081"/>
            <a:ext cx="5337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B0D74C-7E01-6F47-A8F8-CBECA55157AD}"/>
              </a:ext>
            </a:extLst>
          </p:cNvPr>
          <p:cNvCxnSpPr/>
          <p:nvPr/>
        </p:nvCxnSpPr>
        <p:spPr>
          <a:xfrm>
            <a:off x="4527932" y="1555081"/>
            <a:ext cx="5337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BA61B9-10DD-7246-AE02-32AD72A70CD4}"/>
              </a:ext>
            </a:extLst>
          </p:cNvPr>
          <p:cNvCxnSpPr/>
          <p:nvPr/>
        </p:nvCxnSpPr>
        <p:spPr>
          <a:xfrm>
            <a:off x="4527932" y="1916935"/>
            <a:ext cx="533706" cy="1512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B64D6BF-DBA5-F045-B30E-2E310A80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660655"/>
              </p:ext>
            </p:extLst>
          </p:nvPr>
        </p:nvGraphicFramePr>
        <p:xfrm>
          <a:off x="9986180" y="1369660"/>
          <a:ext cx="1934072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072">
                  <a:extLst>
                    <a:ext uri="{9D8B030D-6E8A-4147-A177-3AD203B41FA5}">
                      <a16:colId xmlns:a16="http://schemas.microsoft.com/office/drawing/2014/main" val="3237043568"/>
                    </a:ext>
                  </a:extLst>
                </a:gridCol>
              </a:tblGrid>
              <a:tr h="1483359">
                <a:tc>
                  <a:txBody>
                    <a:bodyPr/>
                    <a:lstStyle/>
                    <a:p>
                      <a:r>
                        <a:rPr lang="en-US" dirty="0"/>
                        <a:t>Data block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5535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CA6B0F0-4353-A145-84DD-9B5A20B61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45469"/>
              </p:ext>
            </p:extLst>
          </p:nvPr>
        </p:nvGraphicFramePr>
        <p:xfrm>
          <a:off x="9986180" y="3246121"/>
          <a:ext cx="1934072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072">
                  <a:extLst>
                    <a:ext uri="{9D8B030D-6E8A-4147-A177-3AD203B41FA5}">
                      <a16:colId xmlns:a16="http://schemas.microsoft.com/office/drawing/2014/main" val="3237043568"/>
                    </a:ext>
                  </a:extLst>
                </a:gridCol>
              </a:tblGrid>
              <a:tr h="1483359">
                <a:tc>
                  <a:txBody>
                    <a:bodyPr/>
                    <a:lstStyle/>
                    <a:p>
                      <a:r>
                        <a:rPr lang="en-US" dirty="0"/>
                        <a:t>Data block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5535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6EA4B0-F38D-B643-822B-FEDE0BA0B397}"/>
              </a:ext>
            </a:extLst>
          </p:cNvPr>
          <p:cNvCxnSpPr/>
          <p:nvPr/>
        </p:nvCxnSpPr>
        <p:spPr>
          <a:xfrm>
            <a:off x="6995710" y="1555081"/>
            <a:ext cx="9144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CE640B-2587-FC46-9172-CA7135CE53FA}"/>
              </a:ext>
            </a:extLst>
          </p:cNvPr>
          <p:cNvCxnSpPr/>
          <p:nvPr/>
        </p:nvCxnSpPr>
        <p:spPr>
          <a:xfrm>
            <a:off x="8945696" y="1555081"/>
            <a:ext cx="104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2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86286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management unit </a:t>
                      </a:r>
                      <a:r>
                        <a:rPr lang="ru-RU" sz="2400" dirty="0"/>
                        <a:t>в </a:t>
                      </a:r>
                      <a:r>
                        <a:rPr lang="en-US" sz="2400" dirty="0"/>
                        <a:t>ZFS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DMU </a:t>
                      </a:r>
                      <a:r>
                        <a:rPr lang="ru-RU" sz="1800" dirty="0"/>
                        <a:t>предоставляет механизм хранения «файлов».</a:t>
                      </a: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90F9E6-52DA-2548-A65C-AAB98351D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54785"/>
              </p:ext>
            </p:extLst>
          </p:nvPr>
        </p:nvGraphicFramePr>
        <p:xfrm>
          <a:off x="323564" y="1259493"/>
          <a:ext cx="476644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87607355"/>
                    </a:ext>
                  </a:extLst>
                </a:gridCol>
                <a:gridCol w="250044">
                  <a:extLst>
                    <a:ext uri="{9D8B030D-6E8A-4147-A177-3AD203B41FA5}">
                      <a16:colId xmlns:a16="http://schemas.microsoft.com/office/drawing/2014/main" val="407399061"/>
                    </a:ext>
                  </a:extLst>
                </a:gridCol>
                <a:gridCol w="370046">
                  <a:extLst>
                    <a:ext uri="{9D8B030D-6E8A-4147-A177-3AD203B41FA5}">
                      <a16:colId xmlns:a16="http://schemas.microsoft.com/office/drawing/2014/main" val="4179410268"/>
                    </a:ext>
                  </a:extLst>
                </a:gridCol>
                <a:gridCol w="465199">
                  <a:extLst>
                    <a:ext uri="{9D8B030D-6E8A-4147-A177-3AD203B41FA5}">
                      <a16:colId xmlns:a16="http://schemas.microsoft.com/office/drawing/2014/main" val="4063526258"/>
                    </a:ext>
                  </a:extLst>
                </a:gridCol>
                <a:gridCol w="592072">
                  <a:extLst>
                    <a:ext uri="{9D8B030D-6E8A-4147-A177-3AD203B41FA5}">
                      <a16:colId xmlns:a16="http://schemas.microsoft.com/office/drawing/2014/main" val="3629485485"/>
                    </a:ext>
                  </a:extLst>
                </a:gridCol>
                <a:gridCol w="586775">
                  <a:extLst>
                    <a:ext uri="{9D8B030D-6E8A-4147-A177-3AD203B41FA5}">
                      <a16:colId xmlns:a16="http://schemas.microsoft.com/office/drawing/2014/main" val="3623014772"/>
                    </a:ext>
                  </a:extLst>
                </a:gridCol>
                <a:gridCol w="573507">
                  <a:extLst>
                    <a:ext uri="{9D8B030D-6E8A-4147-A177-3AD203B41FA5}">
                      <a16:colId xmlns:a16="http://schemas.microsoft.com/office/drawing/2014/main" val="1355376464"/>
                    </a:ext>
                  </a:extLst>
                </a:gridCol>
                <a:gridCol w="517387">
                  <a:extLst>
                    <a:ext uri="{9D8B030D-6E8A-4147-A177-3AD203B41FA5}">
                      <a16:colId xmlns:a16="http://schemas.microsoft.com/office/drawing/2014/main" val="1137781806"/>
                    </a:ext>
                  </a:extLst>
                </a:gridCol>
                <a:gridCol w="1203136">
                  <a:extLst>
                    <a:ext uri="{9D8B030D-6E8A-4147-A177-3AD203B41FA5}">
                      <a16:colId xmlns:a16="http://schemas.microsoft.com/office/drawing/2014/main" val="449725677"/>
                    </a:ext>
                  </a:extLst>
                </a:gridCol>
              </a:tblGrid>
              <a:tr h="256418">
                <a:tc gridSpan="9">
                  <a:txBody>
                    <a:bodyPr/>
                    <a:lstStyle/>
                    <a:p>
                      <a:r>
                        <a:rPr lang="en-US" sz="1200" dirty="0"/>
                        <a:t>ZFS block pointer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37912"/>
                  </a:ext>
                </a:extLst>
              </a:tr>
              <a:tr h="2564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vdev0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grid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asize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9200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  <a:endParaRPr lang="ru-RU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offset0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64934"/>
                  </a:ext>
                </a:extLst>
              </a:tr>
              <a:tr h="2564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vdev1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grid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asize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94454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  <a:endParaRPr lang="ru-RU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offset1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48609"/>
                  </a:ext>
                </a:extLst>
              </a:tr>
              <a:tr h="2564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vdev2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grid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asize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00940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  <a:endParaRPr lang="ru-RU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offset2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32370"/>
                  </a:ext>
                </a:extLst>
              </a:tr>
              <a:tr h="256418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BDX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lvl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cksum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psize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lsize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33177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spare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30976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spare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961601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physical birth time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86159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logical birth time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93186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fill count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79451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checksum[0]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78609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checksum[1]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90598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checksum[2]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21215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checksum[3]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0128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707F29-E659-E54A-A795-3813C7BFBBDE}"/>
              </a:ext>
            </a:extLst>
          </p:cNvPr>
          <p:cNvSpPr txBox="1"/>
          <p:nvPr/>
        </p:nvSpPr>
        <p:spPr>
          <a:xfrm>
            <a:off x="5413574" y="1259493"/>
            <a:ext cx="66431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vdev</a:t>
            </a:r>
            <a:r>
              <a:rPr lang="en-US" sz="1600" b="1" dirty="0"/>
              <a:t> – </a:t>
            </a:r>
            <a:r>
              <a:rPr lang="ru-RU" sz="1600" b="1" dirty="0"/>
              <a:t>идентификатор </a:t>
            </a:r>
            <a:r>
              <a:rPr lang="en-US" sz="1600" b="1" dirty="0" err="1"/>
              <a:t>vdev</a:t>
            </a:r>
            <a:r>
              <a:rPr lang="en-US" sz="1600" b="1" dirty="0"/>
              <a:t>, </a:t>
            </a:r>
            <a:r>
              <a:rPr lang="ru-RU" sz="1600" b="1" dirty="0"/>
              <a:t>на котором располагается блок</a:t>
            </a:r>
            <a:r>
              <a:rPr lang="ru-RU" sz="1600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grid – </a:t>
            </a:r>
            <a:r>
              <a:rPr lang="ru-RU" sz="1600" dirty="0"/>
              <a:t>информация о типе </a:t>
            </a:r>
            <a:r>
              <a:rPr lang="en-US" sz="1600" dirty="0" err="1"/>
              <a:t>raidz</a:t>
            </a:r>
            <a:r>
              <a:rPr lang="en-US" sz="1600" dirty="0"/>
              <a:t> (</a:t>
            </a:r>
            <a:r>
              <a:rPr lang="ru-RU" sz="1600" dirty="0"/>
              <a:t>не используется),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asize</a:t>
            </a:r>
            <a:r>
              <a:rPr lang="en-US" sz="1600" dirty="0"/>
              <a:t> – </a:t>
            </a:r>
            <a:r>
              <a:rPr lang="ru-RU" sz="1600" dirty="0"/>
              <a:t>размер блока с учётом заголовков ФС,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offset – </a:t>
            </a:r>
            <a:r>
              <a:rPr lang="ru-RU" sz="1600" b="1" dirty="0"/>
              <a:t>смещение внутри </a:t>
            </a:r>
            <a:r>
              <a:rPr lang="en-US" sz="1600" b="1" dirty="0" err="1"/>
              <a:t>vdev</a:t>
            </a:r>
            <a:r>
              <a:rPr lang="en-US" sz="1600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 – </a:t>
            </a:r>
            <a:r>
              <a:rPr lang="ru-RU" sz="1600" dirty="0"/>
              <a:t>флаг </a:t>
            </a:r>
            <a:r>
              <a:rPr lang="en-US" sz="1600" dirty="0"/>
              <a:t>“gang block”, </a:t>
            </a:r>
            <a:r>
              <a:rPr lang="ru-RU" sz="1600" dirty="0"/>
              <a:t>блок, собранный </a:t>
            </a:r>
            <a:r>
              <a:rPr lang="en-US" sz="1600" dirty="0"/>
              <a:t>SPA </a:t>
            </a:r>
            <a:r>
              <a:rPr lang="ru-RU" sz="1600" dirty="0"/>
              <a:t>из нескольких меньших по размеру,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 – </a:t>
            </a:r>
            <a:r>
              <a:rPr lang="ru-RU" sz="1600" dirty="0"/>
              <a:t>флаг </a:t>
            </a:r>
            <a:r>
              <a:rPr lang="en-US" sz="1600" dirty="0"/>
              <a:t>”big endian”,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 – </a:t>
            </a:r>
            <a:r>
              <a:rPr lang="ru-RU" sz="1600" dirty="0"/>
              <a:t>флаг </a:t>
            </a:r>
            <a:r>
              <a:rPr lang="en-US" sz="1600" dirty="0"/>
              <a:t>“deduped”,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 – </a:t>
            </a:r>
            <a:r>
              <a:rPr lang="ru-RU" sz="1600" dirty="0"/>
              <a:t>не используемый флаг,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lvl</a:t>
            </a:r>
            <a:r>
              <a:rPr lang="en-US" sz="1600" dirty="0"/>
              <a:t> – </a:t>
            </a:r>
            <a:r>
              <a:rPr lang="ru-RU" sz="1600" dirty="0"/>
              <a:t>уровень косвенности данного указателя,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type – </a:t>
            </a:r>
            <a:r>
              <a:rPr lang="ru-RU" sz="1600" dirty="0"/>
              <a:t>тип объекта </a:t>
            </a:r>
            <a:r>
              <a:rPr lang="en-US" sz="1600" dirty="0"/>
              <a:t>DMU (block pointer, master node, file data, ZAP, quota info, filesystem metadata, </a:t>
            </a:r>
            <a:r>
              <a:rPr lang="en-US" sz="1600" dirty="0" err="1"/>
              <a:t>etc</a:t>
            </a:r>
            <a:r>
              <a:rPr lang="en-US" sz="1600" dirty="0"/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cksum</a:t>
            </a:r>
            <a:r>
              <a:rPr lang="en-US" sz="1600" b="1" dirty="0"/>
              <a:t> – </a:t>
            </a:r>
            <a:r>
              <a:rPr lang="ru-RU" sz="1600" b="1" dirty="0"/>
              <a:t>тип контрольной суммы</a:t>
            </a:r>
            <a:r>
              <a:rPr lang="ru-RU" sz="1600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psize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 err="1"/>
              <a:t>lsize</a:t>
            </a:r>
            <a:r>
              <a:rPr lang="en-US" sz="1600" dirty="0"/>
              <a:t> – </a:t>
            </a:r>
            <a:r>
              <a:rPr lang="ru-RU" sz="1600" dirty="0"/>
              <a:t>физический и логический размеры блока,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physical birth time – </a:t>
            </a:r>
            <a:r>
              <a:rPr lang="ru-RU" sz="1600" dirty="0"/>
              <a:t>номер транзакции, создавшей блок,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logical birth time – </a:t>
            </a:r>
            <a:r>
              <a:rPr lang="ru-RU" sz="1600" dirty="0"/>
              <a:t>номер транзакции, создавшей блок, для </a:t>
            </a:r>
            <a:r>
              <a:rPr lang="ru-RU" sz="1600" dirty="0" err="1"/>
              <a:t>дедуплицированных</a:t>
            </a:r>
            <a:r>
              <a:rPr lang="ru-RU" sz="1600" dirty="0"/>
              <a:t> блоков,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fill count – </a:t>
            </a:r>
            <a:r>
              <a:rPr lang="ru-RU" sz="1600" dirty="0"/>
              <a:t>количество ненулевых блоков, на которые ссылается этот указатель</a:t>
            </a:r>
          </a:p>
        </p:txBody>
      </p:sp>
    </p:spTree>
    <p:extLst>
      <p:ext uri="{BB962C8B-B14F-4D97-AF65-F5344CB8AC3E}">
        <p14:creationId xmlns:p14="http://schemas.microsoft.com/office/powerpoint/2010/main" val="123218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management unit </a:t>
                      </a:r>
                      <a:r>
                        <a:rPr lang="ru-RU" sz="2400" dirty="0"/>
                        <a:t>в </a:t>
                      </a:r>
                      <a:r>
                        <a:rPr lang="en-US" sz="2400" dirty="0"/>
                        <a:t>ZFS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DMU </a:t>
                      </a:r>
                      <a:r>
                        <a:rPr lang="ru-RU" sz="1800" dirty="0"/>
                        <a:t>предоставляет механизм хранения «файлов».</a:t>
                      </a: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90F9E6-52DA-2548-A65C-AAB98351D598}"/>
              </a:ext>
            </a:extLst>
          </p:cNvPr>
          <p:cNvGraphicFramePr>
            <a:graphicFrameLocks noGrp="1"/>
          </p:cNvGraphicFramePr>
          <p:nvPr/>
        </p:nvGraphicFramePr>
        <p:xfrm>
          <a:off x="323564" y="1259493"/>
          <a:ext cx="476644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87607355"/>
                    </a:ext>
                  </a:extLst>
                </a:gridCol>
                <a:gridCol w="250044">
                  <a:extLst>
                    <a:ext uri="{9D8B030D-6E8A-4147-A177-3AD203B41FA5}">
                      <a16:colId xmlns:a16="http://schemas.microsoft.com/office/drawing/2014/main" val="407399061"/>
                    </a:ext>
                  </a:extLst>
                </a:gridCol>
                <a:gridCol w="370046">
                  <a:extLst>
                    <a:ext uri="{9D8B030D-6E8A-4147-A177-3AD203B41FA5}">
                      <a16:colId xmlns:a16="http://schemas.microsoft.com/office/drawing/2014/main" val="4179410268"/>
                    </a:ext>
                  </a:extLst>
                </a:gridCol>
                <a:gridCol w="465199">
                  <a:extLst>
                    <a:ext uri="{9D8B030D-6E8A-4147-A177-3AD203B41FA5}">
                      <a16:colId xmlns:a16="http://schemas.microsoft.com/office/drawing/2014/main" val="4063526258"/>
                    </a:ext>
                  </a:extLst>
                </a:gridCol>
                <a:gridCol w="592072">
                  <a:extLst>
                    <a:ext uri="{9D8B030D-6E8A-4147-A177-3AD203B41FA5}">
                      <a16:colId xmlns:a16="http://schemas.microsoft.com/office/drawing/2014/main" val="3629485485"/>
                    </a:ext>
                  </a:extLst>
                </a:gridCol>
                <a:gridCol w="586775">
                  <a:extLst>
                    <a:ext uri="{9D8B030D-6E8A-4147-A177-3AD203B41FA5}">
                      <a16:colId xmlns:a16="http://schemas.microsoft.com/office/drawing/2014/main" val="3623014772"/>
                    </a:ext>
                  </a:extLst>
                </a:gridCol>
                <a:gridCol w="573507">
                  <a:extLst>
                    <a:ext uri="{9D8B030D-6E8A-4147-A177-3AD203B41FA5}">
                      <a16:colId xmlns:a16="http://schemas.microsoft.com/office/drawing/2014/main" val="1355376464"/>
                    </a:ext>
                  </a:extLst>
                </a:gridCol>
                <a:gridCol w="517387">
                  <a:extLst>
                    <a:ext uri="{9D8B030D-6E8A-4147-A177-3AD203B41FA5}">
                      <a16:colId xmlns:a16="http://schemas.microsoft.com/office/drawing/2014/main" val="1137781806"/>
                    </a:ext>
                  </a:extLst>
                </a:gridCol>
                <a:gridCol w="1203136">
                  <a:extLst>
                    <a:ext uri="{9D8B030D-6E8A-4147-A177-3AD203B41FA5}">
                      <a16:colId xmlns:a16="http://schemas.microsoft.com/office/drawing/2014/main" val="449725677"/>
                    </a:ext>
                  </a:extLst>
                </a:gridCol>
              </a:tblGrid>
              <a:tr h="256418">
                <a:tc gridSpan="9">
                  <a:txBody>
                    <a:bodyPr/>
                    <a:lstStyle/>
                    <a:p>
                      <a:r>
                        <a:rPr lang="en-US" sz="1200" dirty="0"/>
                        <a:t>ZFS block pointer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37912"/>
                  </a:ext>
                </a:extLst>
              </a:tr>
              <a:tr h="2564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vdev0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grid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asize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9200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  <a:endParaRPr lang="ru-RU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offset0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64934"/>
                  </a:ext>
                </a:extLst>
              </a:tr>
              <a:tr h="2564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vdev1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grid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asize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94454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  <a:endParaRPr lang="ru-RU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offset1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48609"/>
                  </a:ext>
                </a:extLst>
              </a:tr>
              <a:tr h="25641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vdev2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grid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asize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00940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  <a:endParaRPr lang="ru-RU" sz="1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offset2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32370"/>
                  </a:ext>
                </a:extLst>
              </a:tr>
              <a:tr h="256418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BDX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lvl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cksum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</a:t>
                      </a:r>
                      <a:endParaRPr lang="ru-RU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psize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lsize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33177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spare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30976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spare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961601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physical birth time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86159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logical birth time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93186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fill count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79451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checksum[0]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78609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checksum[1]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390598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checksum[2]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21215"/>
                  </a:ext>
                </a:extLst>
              </a:tr>
              <a:tr h="25641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checksum[3]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0128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707F29-E659-E54A-A795-3813C7BFBBDE}"/>
              </a:ext>
            </a:extLst>
          </p:cNvPr>
          <p:cNvSpPr txBox="1"/>
          <p:nvPr/>
        </p:nvSpPr>
        <p:spPr>
          <a:xfrm>
            <a:off x="5413574" y="1259493"/>
            <a:ext cx="66431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Проверки целостности ФС: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блоки могут хранится во многих копиях: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пользовательские данные обычно хранятся в одной копии,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метаданные ФС – в двух копиях,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метаданные пула – в трёх,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контрольная сумма блока хранится отдельно от него – защита от одновременного повреждения блока и контрольной суммы,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контрольная сумма вычисляется как криптографический </a:t>
            </a:r>
            <a:r>
              <a:rPr lang="ru-RU" dirty="0" err="1"/>
              <a:t>хеш</a:t>
            </a:r>
            <a:r>
              <a:rPr lang="ru-RU" dirty="0"/>
              <a:t> от данных,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поле </a:t>
            </a:r>
            <a:r>
              <a:rPr lang="en-US" dirty="0" err="1"/>
              <a:t>lvl</a:t>
            </a:r>
            <a:r>
              <a:rPr lang="en-US" dirty="0"/>
              <a:t> </a:t>
            </a:r>
            <a:r>
              <a:rPr lang="ru-RU" dirty="0"/>
              <a:t>избыточно и используется только для проверки структуры дерева блоков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88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10175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management unit </a:t>
                      </a:r>
                      <a:r>
                        <a:rPr lang="ru-RU" sz="2400" dirty="0"/>
                        <a:t>в </a:t>
                      </a:r>
                      <a:r>
                        <a:rPr lang="en-US" sz="2400" dirty="0"/>
                        <a:t>ZFS: </a:t>
                      </a:r>
                      <a:r>
                        <a:rPr lang="ru-RU" sz="2400" dirty="0"/>
                        <a:t>файлы, каталоги и файловые системы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Файл в </a:t>
                      </a:r>
                      <a:r>
                        <a:rPr lang="en-US" sz="1800" dirty="0"/>
                        <a:t>ZFS</a:t>
                      </a:r>
                      <a:r>
                        <a:rPr lang="ru-RU" sz="1800" dirty="0"/>
                        <a:t> – это обыкновенный</a:t>
                      </a:r>
                      <a:r>
                        <a:rPr lang="en-US" sz="1800" dirty="0"/>
                        <a:t> “</a:t>
                      </a:r>
                      <a:r>
                        <a:rPr lang="ru-RU" sz="1800" dirty="0"/>
                        <a:t>объект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 ФС.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Каталог – это 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объект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 ФС, который трактуется как хеш-таблица, отображающая имя файла в его </a:t>
                      </a:r>
                      <a:r>
                        <a:rPr lang="en-US" sz="1800" dirty="0" err="1"/>
                        <a:t>dnode</a:t>
                      </a:r>
                      <a:r>
                        <a:rPr lang="en-US" sz="1800" dirty="0"/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Замечание о терминологии: хеш-таблицы в </a:t>
                      </a:r>
                      <a:r>
                        <a:rPr lang="en-US" sz="1800" dirty="0"/>
                        <a:t>ZFS </a:t>
                      </a:r>
                      <a:r>
                        <a:rPr lang="ru-RU" sz="1800" dirty="0"/>
                        <a:t>обрабатывает модуль </a:t>
                      </a:r>
                      <a:r>
                        <a:rPr lang="en-US" sz="1800" dirty="0"/>
                        <a:t>ZAP, -- ZFS Attribute Processor</a:t>
                      </a:r>
                      <a:r>
                        <a:rPr lang="ru-RU" sz="1800" dirty="0"/>
                        <a:t>, поэтому в документации можно встретить отсылки к </a:t>
                      </a:r>
                      <a:r>
                        <a:rPr lang="en-US" sz="1800" dirty="0"/>
                        <a:t>“ZAP objects”.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48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 management unit </a:t>
                      </a:r>
                      <a:r>
                        <a:rPr lang="ru-RU" sz="2400" dirty="0"/>
                        <a:t>в </a:t>
                      </a:r>
                      <a:r>
                        <a:rPr lang="en-US" sz="2400" dirty="0"/>
                        <a:t>ZFS: </a:t>
                      </a:r>
                      <a:r>
                        <a:rPr lang="ru-RU" sz="2400" dirty="0"/>
                        <a:t>файлы, каталоги и файловые системы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Файл в </a:t>
                      </a:r>
                      <a:r>
                        <a:rPr lang="en-US" sz="1800" dirty="0"/>
                        <a:t>ZFS</a:t>
                      </a:r>
                      <a:r>
                        <a:rPr lang="ru-RU" sz="1800" dirty="0"/>
                        <a:t> – это обыкновенный</a:t>
                      </a:r>
                      <a:r>
                        <a:rPr lang="en-US" sz="1800" dirty="0"/>
                        <a:t> “</a:t>
                      </a:r>
                      <a:r>
                        <a:rPr lang="ru-RU" sz="1800" dirty="0"/>
                        <a:t>объект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 ФС.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Каталог – это 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объект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 ФС, который трактуется как хеш-таблица, отображающая имя файла в его </a:t>
                      </a:r>
                      <a:r>
                        <a:rPr lang="en-US" sz="1800" dirty="0" err="1"/>
                        <a:t>dnode</a:t>
                      </a:r>
                      <a:r>
                        <a:rPr lang="en-US" sz="1800" dirty="0"/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Замечание о терминологии: хеш-таблицы в </a:t>
                      </a:r>
                      <a:r>
                        <a:rPr lang="en-US" sz="1800" dirty="0"/>
                        <a:t>ZFS </a:t>
                      </a:r>
                      <a:r>
                        <a:rPr lang="ru-RU" sz="1800" dirty="0"/>
                        <a:t>обрабатывает модуль </a:t>
                      </a:r>
                      <a:r>
                        <a:rPr lang="en-US" sz="1800" dirty="0"/>
                        <a:t>ZAP, -- ZFS Attribute Processor</a:t>
                      </a:r>
                      <a:r>
                        <a:rPr lang="ru-RU" sz="1800" dirty="0"/>
                        <a:t>, поэтому в документации можно встретить отсылки к </a:t>
                      </a:r>
                      <a:r>
                        <a:rPr lang="en-US" sz="1800" dirty="0"/>
                        <a:t>“ZAP objects”.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/>
                        <a:t>Файловая система в </a:t>
                      </a:r>
                      <a:r>
                        <a:rPr lang="en-US" sz="1800" dirty="0"/>
                        <a:t>ZFS – </a:t>
                      </a:r>
                      <a:r>
                        <a:rPr lang="ru-RU" sz="1800" dirty="0"/>
                        <a:t>это 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объект ФС</a:t>
                      </a:r>
                      <a:r>
                        <a:rPr lang="en-US" sz="1800" dirty="0"/>
                        <a:t>”</a:t>
                      </a:r>
                      <a:r>
                        <a:rPr lang="ru-RU" sz="1800" dirty="0"/>
                        <a:t>, который состоит из четырёх ссылок: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ZAP object </a:t>
                      </a:r>
                      <a:r>
                        <a:rPr lang="ru-RU" sz="1800" dirty="0"/>
                        <a:t>корневого каталога,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ZAP object, </a:t>
                      </a:r>
                      <a:r>
                        <a:rPr lang="ru-RU" sz="1800" dirty="0"/>
                        <a:t>отслеживающий квоты пользователей,</a:t>
                      </a:r>
                      <a:endParaRPr lang="en-US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ZAP object, </a:t>
                      </a:r>
                      <a:r>
                        <a:rPr lang="ru-RU" sz="1800" dirty="0"/>
                        <a:t>отслеживающий квоты групп,</a:t>
                      </a: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ZAP object, </a:t>
                      </a:r>
                      <a:r>
                        <a:rPr lang="ru-RU" sz="1800" dirty="0"/>
                        <a:t>отслеживающий открытые файлы, не имеющие имени.</a:t>
                      </a: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b="1" dirty="0"/>
                        <a:t>Следствие:</a:t>
                      </a:r>
                      <a:r>
                        <a:rPr lang="ru-RU" sz="1800" dirty="0"/>
                        <a:t> создавать </a:t>
                      </a:r>
                      <a:r>
                        <a:rPr lang="en-US" sz="1800" dirty="0"/>
                        <a:t>FS</a:t>
                      </a:r>
                      <a:r>
                        <a:rPr lang="ru-RU" sz="1800" dirty="0"/>
                        <a:t>, разделяющие ресурсы одного пула дисков, в </a:t>
                      </a:r>
                      <a:r>
                        <a:rPr lang="en-US" sz="1800" dirty="0"/>
                        <a:t>ZFS </a:t>
                      </a:r>
                      <a:r>
                        <a:rPr lang="ru-RU" sz="1800" dirty="0"/>
                        <a:t>так же просто, как создать каталог или файл.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552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72922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Общий вид </a:t>
                      </a:r>
                      <a:r>
                        <a:rPr lang="en-US" sz="2400" dirty="0"/>
                        <a:t>ZFS-</a:t>
                      </a:r>
                      <a:r>
                        <a:rPr lang="ru-RU" sz="2400" dirty="0"/>
                        <a:t>пула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3CA806-B059-2E4B-A33A-DF7A582B9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97860"/>
              </p:ext>
            </p:extLst>
          </p:nvPr>
        </p:nvGraphicFramePr>
        <p:xfrm>
          <a:off x="5503537" y="1017121"/>
          <a:ext cx="11849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925">
                  <a:extLst>
                    <a:ext uri="{9D8B030D-6E8A-4147-A177-3AD203B41FA5}">
                      <a16:colId xmlns:a16="http://schemas.microsoft.com/office/drawing/2014/main" val="370859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uberblock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11018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AD21AE-15B8-064D-BD8A-344BC500B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946917"/>
              </p:ext>
            </p:extLst>
          </p:nvPr>
        </p:nvGraphicFramePr>
        <p:xfrm>
          <a:off x="5503537" y="1668481"/>
          <a:ext cx="11788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805">
                  <a:extLst>
                    <a:ext uri="{9D8B030D-6E8A-4147-A177-3AD203B41FA5}">
                      <a16:colId xmlns:a16="http://schemas.microsoft.com/office/drawing/2014/main" val="115683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objset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3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442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E8CEC4-1609-944D-AF38-E02EBF924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49777"/>
              </p:ext>
            </p:extLst>
          </p:nvPr>
        </p:nvGraphicFramePr>
        <p:xfrm>
          <a:off x="2514904" y="2769107"/>
          <a:ext cx="71560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214">
                  <a:extLst>
                    <a:ext uri="{9D8B030D-6E8A-4147-A177-3AD203B41FA5}">
                      <a16:colId xmlns:a16="http://schemas.microsoft.com/office/drawing/2014/main" val="752939782"/>
                    </a:ext>
                  </a:extLst>
                </a:gridCol>
                <a:gridCol w="1431214">
                  <a:extLst>
                    <a:ext uri="{9D8B030D-6E8A-4147-A177-3AD203B41FA5}">
                      <a16:colId xmlns:a16="http://schemas.microsoft.com/office/drawing/2014/main" val="1041454980"/>
                    </a:ext>
                  </a:extLst>
                </a:gridCol>
                <a:gridCol w="1431214">
                  <a:extLst>
                    <a:ext uri="{9D8B030D-6E8A-4147-A177-3AD203B41FA5}">
                      <a16:colId xmlns:a16="http://schemas.microsoft.com/office/drawing/2014/main" val="4033701824"/>
                    </a:ext>
                  </a:extLst>
                </a:gridCol>
                <a:gridCol w="1431214">
                  <a:extLst>
                    <a:ext uri="{9D8B030D-6E8A-4147-A177-3AD203B41FA5}">
                      <a16:colId xmlns:a16="http://schemas.microsoft.com/office/drawing/2014/main" val="1853954408"/>
                    </a:ext>
                  </a:extLst>
                </a:gridCol>
                <a:gridCol w="1431214">
                  <a:extLst>
                    <a:ext uri="{9D8B030D-6E8A-4147-A177-3AD203B41FA5}">
                      <a16:colId xmlns:a16="http://schemas.microsoft.com/office/drawing/2014/main" val="3173992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9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dsl_dataset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dsl_dataset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82922"/>
                  </a:ext>
                </a:extLst>
              </a:tr>
            </a:tbl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B3CA9325-AB13-E242-A400-38FC0447C3F5}"/>
              </a:ext>
            </a:extLst>
          </p:cNvPr>
          <p:cNvSpPr/>
          <p:nvPr/>
        </p:nvSpPr>
        <p:spPr>
          <a:xfrm>
            <a:off x="2500829" y="2410161"/>
            <a:ext cx="7160964" cy="3657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80B4EA-08D8-A943-9A4A-DD0DA44B2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5333"/>
              </p:ext>
            </p:extLst>
          </p:nvPr>
        </p:nvGraphicFramePr>
        <p:xfrm>
          <a:off x="2514904" y="3798121"/>
          <a:ext cx="1451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68">
                  <a:extLst>
                    <a:ext uri="{9D8B030D-6E8A-4147-A177-3AD203B41FA5}">
                      <a16:colId xmlns:a16="http://schemas.microsoft.com/office/drawing/2014/main" val="12894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master 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0269"/>
                  </a:ext>
                </a:extLst>
              </a:tr>
            </a:tbl>
          </a:graphicData>
        </a:graphic>
      </p:graphicFrame>
      <p:sp>
        <p:nvSpPr>
          <p:cNvPr id="10" name="Triangle 9">
            <a:extLst>
              <a:ext uri="{FF2B5EF4-FFF2-40B4-BE49-F238E27FC236}">
                <a16:creationId xmlns:a16="http://schemas.microsoft.com/office/drawing/2014/main" id="{4E95530B-2076-C446-9FCD-DDF1E221F179}"/>
              </a:ext>
            </a:extLst>
          </p:cNvPr>
          <p:cNvSpPr/>
          <p:nvPr/>
        </p:nvSpPr>
        <p:spPr>
          <a:xfrm>
            <a:off x="2530207" y="3510787"/>
            <a:ext cx="1347730" cy="287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903B84-141D-2A4D-B2B3-4BEBFB8C2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6929"/>
              </p:ext>
            </p:extLst>
          </p:nvPr>
        </p:nvGraphicFramePr>
        <p:xfrm>
          <a:off x="3966072" y="4575084"/>
          <a:ext cx="560758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897">
                  <a:extLst>
                    <a:ext uri="{9D8B030D-6E8A-4147-A177-3AD203B41FA5}">
                      <a16:colId xmlns:a16="http://schemas.microsoft.com/office/drawing/2014/main" val="2623911940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055612118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3980277032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01388138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objset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2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43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3053115-8540-D74F-83C6-71A1466AA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06447"/>
              </p:ext>
            </p:extLst>
          </p:nvPr>
        </p:nvGraphicFramePr>
        <p:xfrm>
          <a:off x="8225930" y="3809256"/>
          <a:ext cx="1451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68">
                  <a:extLst>
                    <a:ext uri="{9D8B030D-6E8A-4147-A177-3AD203B41FA5}">
                      <a16:colId xmlns:a16="http://schemas.microsoft.com/office/drawing/2014/main" val="12894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space map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0269"/>
                  </a:ext>
                </a:extLst>
              </a:tr>
            </a:tbl>
          </a:graphicData>
        </a:graphic>
      </p:graphicFrame>
      <p:sp>
        <p:nvSpPr>
          <p:cNvPr id="13" name="Triangle 12">
            <a:extLst>
              <a:ext uri="{FF2B5EF4-FFF2-40B4-BE49-F238E27FC236}">
                <a16:creationId xmlns:a16="http://schemas.microsoft.com/office/drawing/2014/main" id="{B385E900-89AF-5F46-A65A-03535826ADB0}"/>
              </a:ext>
            </a:extLst>
          </p:cNvPr>
          <p:cNvSpPr/>
          <p:nvPr/>
        </p:nvSpPr>
        <p:spPr>
          <a:xfrm>
            <a:off x="8241233" y="3521922"/>
            <a:ext cx="1347730" cy="287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6E97837-5CF6-BC4D-AAE1-7C5C0D210FAE}"/>
              </a:ext>
            </a:extLst>
          </p:cNvPr>
          <p:cNvSpPr/>
          <p:nvPr/>
        </p:nvSpPr>
        <p:spPr>
          <a:xfrm>
            <a:off x="5378068" y="3510787"/>
            <a:ext cx="1441373" cy="1064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9DA6B1A-7B7E-5C48-8666-6CEE09D8C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59483"/>
              </p:ext>
            </p:extLst>
          </p:nvPr>
        </p:nvGraphicFramePr>
        <p:xfrm>
          <a:off x="3926900" y="5597284"/>
          <a:ext cx="1451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68">
                  <a:extLst>
                    <a:ext uri="{9D8B030D-6E8A-4147-A177-3AD203B41FA5}">
                      <a16:colId xmlns:a16="http://schemas.microsoft.com/office/drawing/2014/main" val="12894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quotas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0269"/>
                  </a:ext>
                </a:extLst>
              </a:tr>
            </a:tbl>
          </a:graphicData>
        </a:graphic>
      </p:graphicFrame>
      <p:sp>
        <p:nvSpPr>
          <p:cNvPr id="16" name="Triangle 15">
            <a:extLst>
              <a:ext uri="{FF2B5EF4-FFF2-40B4-BE49-F238E27FC236}">
                <a16:creationId xmlns:a16="http://schemas.microsoft.com/office/drawing/2014/main" id="{6117CCE6-6835-1846-88DF-2F276A8A0CE6}"/>
              </a:ext>
            </a:extLst>
          </p:cNvPr>
          <p:cNvSpPr/>
          <p:nvPr/>
        </p:nvSpPr>
        <p:spPr>
          <a:xfrm>
            <a:off x="3942203" y="5309950"/>
            <a:ext cx="1347730" cy="287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38C1ECF-4DA7-9141-85DB-2FC78DEA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98995"/>
              </p:ext>
            </p:extLst>
          </p:nvPr>
        </p:nvGraphicFramePr>
        <p:xfrm>
          <a:off x="5401937" y="5597284"/>
          <a:ext cx="1451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68">
                  <a:extLst>
                    <a:ext uri="{9D8B030D-6E8A-4147-A177-3AD203B41FA5}">
                      <a16:colId xmlns:a16="http://schemas.microsoft.com/office/drawing/2014/main" val="12894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grp quotas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0269"/>
                  </a:ext>
                </a:extLst>
              </a:tr>
            </a:tbl>
          </a:graphicData>
        </a:graphic>
      </p:graphicFrame>
      <p:sp>
        <p:nvSpPr>
          <p:cNvPr id="18" name="Triangle 17">
            <a:extLst>
              <a:ext uri="{FF2B5EF4-FFF2-40B4-BE49-F238E27FC236}">
                <a16:creationId xmlns:a16="http://schemas.microsoft.com/office/drawing/2014/main" id="{F8C7D0CB-BD82-524C-A345-7E81EF0E00D6}"/>
              </a:ext>
            </a:extLst>
          </p:cNvPr>
          <p:cNvSpPr/>
          <p:nvPr/>
        </p:nvSpPr>
        <p:spPr>
          <a:xfrm>
            <a:off x="5417240" y="5309950"/>
            <a:ext cx="1347730" cy="287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BAEC0DB-E4B7-F141-B23F-A46941722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25069"/>
              </p:ext>
            </p:extLst>
          </p:nvPr>
        </p:nvGraphicFramePr>
        <p:xfrm>
          <a:off x="6819441" y="5597284"/>
          <a:ext cx="1451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68">
                  <a:extLst>
                    <a:ext uri="{9D8B030D-6E8A-4147-A177-3AD203B41FA5}">
                      <a16:colId xmlns:a16="http://schemas.microsoft.com/office/drawing/2014/main" val="12894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unlinked 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0269"/>
                  </a:ext>
                </a:extLst>
              </a:tr>
            </a:tbl>
          </a:graphicData>
        </a:graphic>
      </p:graphicFrame>
      <p:sp>
        <p:nvSpPr>
          <p:cNvPr id="20" name="Triangle 19">
            <a:extLst>
              <a:ext uri="{FF2B5EF4-FFF2-40B4-BE49-F238E27FC236}">
                <a16:creationId xmlns:a16="http://schemas.microsoft.com/office/drawing/2014/main" id="{FCB4707D-8E9B-9645-A0BA-3BCA55B3777E}"/>
              </a:ext>
            </a:extLst>
          </p:cNvPr>
          <p:cNvSpPr/>
          <p:nvPr/>
        </p:nvSpPr>
        <p:spPr>
          <a:xfrm>
            <a:off x="6834744" y="5309950"/>
            <a:ext cx="1347730" cy="287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165DE74-E21C-6942-ABDF-E9B97F835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010083"/>
              </p:ext>
            </p:extLst>
          </p:nvPr>
        </p:nvGraphicFramePr>
        <p:xfrm>
          <a:off x="8219806" y="5597284"/>
          <a:ext cx="1451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68">
                  <a:extLst>
                    <a:ext uri="{9D8B030D-6E8A-4147-A177-3AD203B41FA5}">
                      <a16:colId xmlns:a16="http://schemas.microsoft.com/office/drawing/2014/main" val="1289418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</a:t>
                      </a:r>
                      <a:r>
                        <a:rPr lang="en-US" dirty="0" err="1"/>
                        <a:t>dir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40269"/>
                  </a:ext>
                </a:extLst>
              </a:tr>
            </a:tbl>
          </a:graphicData>
        </a:graphic>
      </p:graphicFrame>
      <p:sp>
        <p:nvSpPr>
          <p:cNvPr id="22" name="Triangle 21">
            <a:extLst>
              <a:ext uri="{FF2B5EF4-FFF2-40B4-BE49-F238E27FC236}">
                <a16:creationId xmlns:a16="http://schemas.microsoft.com/office/drawing/2014/main" id="{D93AF4C6-955C-0843-8B2E-22FCC9F871BF}"/>
              </a:ext>
            </a:extLst>
          </p:cNvPr>
          <p:cNvSpPr/>
          <p:nvPr/>
        </p:nvSpPr>
        <p:spPr>
          <a:xfrm>
            <a:off x="8235109" y="5309950"/>
            <a:ext cx="1347730" cy="2873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3CAA30-A8E9-C843-A919-7D3C114BE3CB}"/>
              </a:ext>
            </a:extLst>
          </p:cNvPr>
          <p:cNvCxnSpPr>
            <a:endCxn id="4" idx="0"/>
          </p:cNvCxnSpPr>
          <p:nvPr/>
        </p:nvCxnSpPr>
        <p:spPr>
          <a:xfrm flipH="1">
            <a:off x="6092939" y="1387961"/>
            <a:ext cx="3061" cy="280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971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1193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85562"/>
              </p:ext>
            </p:extLst>
          </p:nvPr>
        </p:nvGraphicFramePr>
        <p:xfrm>
          <a:off x="0" y="365761"/>
          <a:ext cx="12192000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Checkpointing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Изменение одного блока требует переписать все вышележащие блоки.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Чтобы такая схема была эффективной, </a:t>
                      </a:r>
                      <a:r>
                        <a:rPr lang="en-US" dirty="0"/>
                        <a:t>ZFS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WAFL </a:t>
                      </a:r>
                      <a:r>
                        <a:rPr lang="ru-RU" dirty="0"/>
                        <a:t>накапливают достаточно много изменений в ФС перед тем, как выписывать их на диск.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Как реализовать </a:t>
                      </a:r>
                      <a:r>
                        <a:rPr lang="en-US" dirty="0" err="1"/>
                        <a:t>fsync</a:t>
                      </a:r>
                      <a:r>
                        <a:rPr lang="en-US" dirty="0"/>
                        <a:t>() </a:t>
                      </a:r>
                      <a:r>
                        <a:rPr lang="ru-RU" dirty="0"/>
                        <a:t>на отдельных файлах без больших задержек?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WAFL </a:t>
                      </a:r>
                      <a:r>
                        <a:rPr lang="ru-RU" dirty="0"/>
                        <a:t>подтверждает операции с ФС после того, как сохранила их в журнале в </a:t>
                      </a:r>
                      <a:r>
                        <a:rPr lang="en-US" dirty="0"/>
                        <a:t>NVRAM,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ZFS </a:t>
                      </a:r>
                      <a:r>
                        <a:rPr lang="ru-RU" dirty="0"/>
                        <a:t>подтверждает операции с ФС после того, как сохранила их в журнале </a:t>
                      </a:r>
                      <a:r>
                        <a:rPr lang="en-US" dirty="0"/>
                        <a:t>ZFS Intent Log </a:t>
                      </a:r>
                      <a:r>
                        <a:rPr lang="ru-RU" dirty="0"/>
                        <a:t>на лог-устройстве в пуле (обычно это </a:t>
                      </a:r>
                      <a:r>
                        <a:rPr lang="en-US" dirty="0"/>
                        <a:t>SSD).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54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9654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5426"/>
              </p:ext>
            </p:extLst>
          </p:nvPr>
        </p:nvGraphicFramePr>
        <p:xfrm>
          <a:off x="2032000" y="1024466"/>
          <a:ext cx="81280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Сегодня мы поговорим про </a:t>
                      </a:r>
                      <a:r>
                        <a:rPr lang="en-US" sz="3200" dirty="0"/>
                        <a:t>Copy-on-Write FS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ZFS (Zettabyte File System) – </a:t>
                      </a:r>
                      <a:r>
                        <a:rPr lang="ru-RU" dirty="0"/>
                        <a:t>файловая система, изначально</a:t>
                      </a:r>
                      <a:r>
                        <a:rPr lang="ru-RU" baseline="0" dirty="0"/>
                        <a:t> написанная для </a:t>
                      </a:r>
                      <a:r>
                        <a:rPr lang="en-US" baseline="0" dirty="0"/>
                        <a:t>Sun Solaris.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WAFL (Write Anywhere File Layout) – </a:t>
                      </a:r>
                      <a:r>
                        <a:rPr lang="ru-RU" baseline="0" dirty="0"/>
                        <a:t>файловая система, используемая в </a:t>
                      </a:r>
                      <a:r>
                        <a:rPr lang="en-US" baseline="0" dirty="0"/>
                        <a:t>NetApp.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ru-RU" dirty="0"/>
                        <a:t>Они интересным</a:t>
                      </a:r>
                      <a:r>
                        <a:rPr lang="ru-RU" baseline="0" dirty="0"/>
                        <a:t> образом объединяют </a:t>
                      </a:r>
                      <a:r>
                        <a:rPr lang="en-US" baseline="0" dirty="0"/>
                        <a:t>RAID, </a:t>
                      </a:r>
                      <a:r>
                        <a:rPr lang="ru-RU" baseline="0" dirty="0"/>
                        <a:t>менеджер томов и собственно ФС.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89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3195"/>
              </p:ext>
            </p:extLst>
          </p:nvPr>
        </p:nvGraphicFramePr>
        <p:xfrm>
          <a:off x="0" y="365761"/>
          <a:ext cx="12192000" cy="4947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9595889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Требования к ФС и что нам даёт </a:t>
                      </a:r>
                      <a:r>
                        <a:rPr lang="en-US" sz="2400" dirty="0"/>
                        <a:t>Copy-on-write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Суперблок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всегда указывает на целостную ФС.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Быстрый 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FSCK</a:t>
                      </a: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или, что лучше, отсутствие оного.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FSCK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не нужен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9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Быстрая запись в файлы и быстрая модификация метаданных.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Блоки-копии можно выписывать последовательно, притом неважно, принадлежат они одному файлу или разным.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0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</a:rPr>
                        <a:t>Гибкое управление размером ФС, возможность использовать несколько дисков одновременно для большей надёжности или скорости.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SPA </a:t>
                      </a:r>
                      <a:r>
                        <a:rPr lang="ru-RU" baseline="0" dirty="0"/>
                        <a:t>и ФС, которые являются файлами с точки зрения </a:t>
                      </a:r>
                      <a:r>
                        <a:rPr lang="en-US" baseline="0" dirty="0"/>
                        <a:t>DMU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Быстрые снимки состояния ФС, клоны ФС и откат к предыдущему состоянию.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Создание снимка бесплатно: надо просто не удалить старый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суперблок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а сохранить ссылку на корень ФС как ссылку на корень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снапшота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Защита от случайных повреждений содержимого дисков</a:t>
                      </a:r>
                      <a:r>
                        <a:rPr lang="en-US" baseline="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Криптографические </a:t>
                      </a:r>
                      <a:r>
                        <a:rPr lang="ru-RU" baseline="0" dirty="0" err="1"/>
                        <a:t>хеши</a:t>
                      </a:r>
                      <a:r>
                        <a:rPr lang="ru-RU" baseline="0" dirty="0"/>
                        <a:t> в качестве контрольных сумм, организация всех данных пула в виде дерева </a:t>
                      </a:r>
                      <a:r>
                        <a:rPr lang="ru-RU" baseline="0" dirty="0" err="1"/>
                        <a:t>Меркле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5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Защита от 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RAID write hole.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RAID write hole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возникают при перезаписи блоков, а в 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Copy-on-write FS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перезаписи никогда не происходят.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70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13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80378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Merkle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/>
                        <a:t>trees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Применения</a:t>
                      </a:r>
                      <a:r>
                        <a:rPr lang="ru-RU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="1" dirty="0"/>
                        <a:t>проверка целостности структуры дерева каталогов и дерева </a:t>
                      </a:r>
                      <a:r>
                        <a:rPr lang="ru-RU" b="1" dirty="0" smtClean="0"/>
                        <a:t>экстентов </a:t>
                      </a:r>
                      <a:r>
                        <a:rPr lang="ru-RU" b="1" dirty="0"/>
                        <a:t>(</a:t>
                      </a:r>
                      <a:r>
                        <a:rPr lang="en-US" b="1" dirty="0"/>
                        <a:t>ZFS, </a:t>
                      </a:r>
                      <a:r>
                        <a:rPr lang="en-US" b="1" dirty="0" err="1"/>
                        <a:t>btrfs</a:t>
                      </a:r>
                      <a:r>
                        <a:rPr lang="en-US" b="1" dirty="0"/>
                        <a:t>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проверка подлинности данных в </a:t>
                      </a:r>
                      <a:r>
                        <a:rPr lang="en-US" dirty="0"/>
                        <a:t>p2p-</a:t>
                      </a:r>
                      <a:r>
                        <a:rPr lang="ru-RU" dirty="0"/>
                        <a:t>сетях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dirty="0"/>
                        <a:t>быстрое определение частей деревьев, подлежащих синхронизации в распределённой БД (например, </a:t>
                      </a:r>
                      <a:r>
                        <a:rPr lang="en-US" dirty="0"/>
                        <a:t>DynamoDB).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830284" y="1141349"/>
          <a:ext cx="2209494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0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</a:t>
                      </a:r>
                    </a:p>
                    <a:p>
                      <a:pPr algn="ctr"/>
                      <a:r>
                        <a:rPr lang="en-US" dirty="0"/>
                        <a:t>HASH(hash0 + hash1)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049137" y="2372084"/>
          <a:ext cx="264894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</a:t>
                      </a:r>
                    </a:p>
                    <a:p>
                      <a:pPr algn="ctr"/>
                      <a:r>
                        <a:rPr lang="en-US" dirty="0"/>
                        <a:t>HASH(hash0-0 + hash0-1)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65858" y="2372084"/>
          <a:ext cx="264894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HASH(hash1-0 + hash1-1)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951734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hash0-0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600679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hash0-1</a:t>
                      </a:r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0-1)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>
            <a:endCxn id="20" idx="0"/>
          </p:cNvCxnSpPr>
          <p:nvPr/>
        </p:nvCxnSpPr>
        <p:spPr>
          <a:xfrm flipH="1">
            <a:off x="3373609" y="1781429"/>
            <a:ext cx="1456675" cy="5906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0"/>
          </p:cNvCxnSpPr>
          <p:nvPr/>
        </p:nvCxnSpPr>
        <p:spPr>
          <a:xfrm>
            <a:off x="7033656" y="1781429"/>
            <a:ext cx="1456674" cy="5906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2" idx="0"/>
          </p:cNvCxnSpPr>
          <p:nvPr/>
        </p:nvCxnSpPr>
        <p:spPr>
          <a:xfrm flipH="1">
            <a:off x="2049136" y="3012164"/>
            <a:ext cx="1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3" idx="0"/>
          </p:cNvCxnSpPr>
          <p:nvPr/>
        </p:nvCxnSpPr>
        <p:spPr>
          <a:xfrm flipH="1">
            <a:off x="4698081" y="3012164"/>
            <a:ext cx="1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6064173" y="3601167"/>
          <a:ext cx="2194805" cy="64032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3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hash1-0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1-0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8713118" y="3601167"/>
          <a:ext cx="2194805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hash1-1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HASH(</a:t>
                      </a:r>
                      <a:r>
                        <a:rPr lang="en-US" dirty="0" err="1"/>
                        <a:t>user_data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1-1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>
            <a:endCxn id="32" idx="0"/>
          </p:cNvCxnSpPr>
          <p:nvPr/>
        </p:nvCxnSpPr>
        <p:spPr>
          <a:xfrm flipH="1">
            <a:off x="7161575" y="3012164"/>
            <a:ext cx="4283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3" idx="0"/>
          </p:cNvCxnSpPr>
          <p:nvPr/>
        </p:nvCxnSpPr>
        <p:spPr>
          <a:xfrm flipH="1">
            <a:off x="9810520" y="3012164"/>
            <a:ext cx="4283" cy="589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951733" y="4601650"/>
          <a:ext cx="2194805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data 0-0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3600678" y="4601650"/>
          <a:ext cx="2194805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data 0-1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6064172" y="4574373"/>
          <a:ext cx="2194805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data 1-0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8713117" y="4574373"/>
          <a:ext cx="2194805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data 1-1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2049135" y="4241247"/>
            <a:ext cx="1" cy="3604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698080" y="4238569"/>
            <a:ext cx="1" cy="3604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161573" y="4211292"/>
            <a:ext cx="1" cy="3604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810519" y="4239246"/>
            <a:ext cx="1" cy="3604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853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66810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21561"/>
              </p:ext>
            </p:extLst>
          </p:nvPr>
        </p:nvGraphicFramePr>
        <p:xfrm>
          <a:off x="0" y="365761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Минусы </a:t>
                      </a:r>
                      <a:r>
                        <a:rPr lang="en-US" sz="2400" dirty="0"/>
                        <a:t>COW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Переписывание деревьев имеет хорошую </a:t>
                      </a:r>
                      <a:r>
                        <a:rPr lang="ru-RU" b="1" dirty="0"/>
                        <a:t>амортизированную</a:t>
                      </a:r>
                      <a:r>
                        <a:rPr lang="ru-RU" dirty="0"/>
                        <a:t> сложность, но дорого, если изменений в ФС происходит мало.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Нетривиальная процедура </a:t>
                      </a:r>
                      <a:r>
                        <a:rPr lang="ru-RU" dirty="0" err="1"/>
                        <a:t>чекпоинтинга</a:t>
                      </a:r>
                      <a:r>
                        <a:rPr lang="ru-RU" dirty="0"/>
                        <a:t> (вопрос: как ядро обрабатывает изменения в ФС, происходящие во время </a:t>
                      </a:r>
                      <a:r>
                        <a:rPr lang="ru-RU" dirty="0" err="1"/>
                        <a:t>чекпоинтинга</a:t>
                      </a:r>
                      <a:r>
                        <a:rPr lang="ru-RU" dirty="0"/>
                        <a:t>?),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Требуется отдельный лог, чтобы не допускать больших задержек на маленьких транзакциях,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Любое изменение ФС требует наличия свободного места.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19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5180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99765"/>
              </p:ext>
            </p:extLst>
          </p:nvPr>
        </p:nvGraphicFramePr>
        <p:xfrm>
          <a:off x="0" y="365761"/>
          <a:ext cx="12192000" cy="1645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Требования к ФС и различные проблемы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ФС всегда должна быть в согласованном состоянии.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Требуется </a:t>
                      </a:r>
                      <a:r>
                        <a:rPr lang="ru-RU" sz="1800" dirty="0" err="1"/>
                        <a:t>журналирование</a:t>
                      </a:r>
                      <a:r>
                        <a:rPr lang="ru-RU" sz="1800" dirty="0"/>
                        <a:t> или идеи вроде </a:t>
                      </a:r>
                      <a:r>
                        <a:rPr lang="en-US" sz="1800" dirty="0"/>
                        <a:t>LFS. </a:t>
                      </a:r>
                      <a:r>
                        <a:rPr lang="ru-RU" sz="1800" dirty="0"/>
                        <a:t>В нагрузках, где часто меняются метаданные файлов, журнал удваивает количество требуемых записей.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Как загружаться с раздела, который не был «чисто» </a:t>
                      </a:r>
                      <a:r>
                        <a:rPr lang="ru-RU" sz="1800" dirty="0" err="1"/>
                        <a:t>отмонтирован</a:t>
                      </a:r>
                      <a:r>
                        <a:rPr lang="ru-RU" sz="1800" dirty="0"/>
                        <a:t>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10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14710"/>
              </p:ext>
            </p:extLst>
          </p:nvPr>
        </p:nvGraphicFramePr>
        <p:xfrm>
          <a:off x="0" y="365761"/>
          <a:ext cx="12192000" cy="1645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Требования к ФС и различные проблемы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Быстрый </a:t>
                      </a:r>
                      <a:r>
                        <a:rPr lang="en-US" sz="1800" dirty="0"/>
                        <a:t>FSCK</a:t>
                      </a:r>
                      <a:r>
                        <a:rPr lang="ru-RU" sz="1800" dirty="0"/>
                        <a:t> или, что лучше, отсутствие оного.</a:t>
                      </a: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Чтобы просто прочесть диск размером </a:t>
                      </a:r>
                      <a:r>
                        <a:rPr lang="en-US" sz="1800" dirty="0"/>
                        <a:t>10Tb </a:t>
                      </a:r>
                      <a:r>
                        <a:rPr lang="ru-RU" sz="1800" dirty="0"/>
                        <a:t>требуется около суток. Такое время загрузки системы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после сбоя </a:t>
                      </a:r>
                      <a:r>
                        <a:rPr lang="ru-RU" sz="1800" dirty="0" err="1"/>
                        <a:t>неприемлимо</a:t>
                      </a:r>
                      <a:r>
                        <a:rPr lang="ru-RU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4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0736"/>
              </p:ext>
            </p:extLst>
          </p:nvPr>
        </p:nvGraphicFramePr>
        <p:xfrm>
          <a:off x="0" y="365761"/>
          <a:ext cx="12192000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Требования к ФС и различные проблемы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Быстрый 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FSCK</a:t>
                      </a: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или, что лучше, отсутствие оного.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Быстрая запись в файлы и быстрая модификация метаданных.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В </a:t>
                      </a:r>
                      <a:r>
                        <a:rPr lang="ru-RU" sz="1800" dirty="0" err="1"/>
                        <a:t>журналируемой</a:t>
                      </a:r>
                      <a:r>
                        <a:rPr lang="ru-RU" sz="1800" dirty="0"/>
                        <a:t> ФС изменение метаданных подтверждается после записи в журнал. Эта запись линейная и делается достаточно быстро. Но при переполнении журнала скорость деградирует из-за необходимости модификаций разнесённых областей диска.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45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72521"/>
              </p:ext>
            </p:extLst>
          </p:nvPr>
        </p:nvGraphicFramePr>
        <p:xfrm>
          <a:off x="0" y="365761"/>
          <a:ext cx="12192000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Требования к ФС и различные проблемы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Быстрый 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FSCK</a:t>
                      </a: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или, что лучше, отсутствие оного.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Быстрая запись в файлы и быстрая модификация метаданных.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Гибкое управление размером ФС, возможность использовать несколько дисков одновременно для большей надёжности или скорости.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/>
                        <a:t>lvextend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и </a:t>
                      </a:r>
                      <a:r>
                        <a:rPr lang="en-US" sz="1800" dirty="0" err="1"/>
                        <a:t>resizefs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не всегда позволяют изменить размер на лету (размер </a:t>
                      </a:r>
                      <a:r>
                        <a:rPr lang="en-US" sz="1800" dirty="0"/>
                        <a:t>ext4 </a:t>
                      </a:r>
                      <a:r>
                        <a:rPr lang="ru-RU" sz="1800" dirty="0"/>
                        <a:t>можно менять без </a:t>
                      </a:r>
                      <a:r>
                        <a:rPr lang="ru-RU" sz="1800" dirty="0" err="1"/>
                        <a:t>отмонтирования</a:t>
                      </a:r>
                      <a:r>
                        <a:rPr lang="ru-RU" sz="1800" dirty="0"/>
                        <a:t> только в </a:t>
                      </a:r>
                      <a:r>
                        <a:rPr lang="en-US" sz="1800" dirty="0"/>
                        <a:t>Linux &gt;= 3.3),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Добавление диска в </a:t>
                      </a:r>
                      <a:r>
                        <a:rPr lang="en-US" sz="1800" dirty="0"/>
                        <a:t>RAID6 </a:t>
                      </a:r>
                      <a:r>
                        <a:rPr lang="ru-RU" sz="1800" dirty="0"/>
                        <a:t>с помощью </a:t>
                      </a:r>
                      <a:r>
                        <a:rPr lang="en-US" sz="1800" dirty="0" err="1"/>
                        <a:t>mdadm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означает полное перестроение массива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6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20610"/>
              </p:ext>
            </p:extLst>
          </p:nvPr>
        </p:nvGraphicFramePr>
        <p:xfrm>
          <a:off x="0" y="365761"/>
          <a:ext cx="12192000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LVM</a:t>
                      </a:r>
                      <a:r>
                        <a:rPr lang="ru-RU" sz="2400" dirty="0" smtClean="0"/>
                        <a:t> (</a:t>
                      </a:r>
                      <a:r>
                        <a:rPr lang="en-US" sz="2400" dirty="0" smtClean="0"/>
                        <a:t>Logical</a:t>
                      </a:r>
                      <a:r>
                        <a:rPr lang="en-US" sz="2400" baseline="0" dirty="0" smtClean="0"/>
                        <a:t> Volume Manager)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 smtClean="0"/>
                        <a:t>Часто</a:t>
                      </a:r>
                      <a:r>
                        <a:rPr lang="ru-RU" sz="1800" baseline="0" dirty="0" smtClean="0"/>
                        <a:t> возникает необходимость распределять пространства жёстких дисков по логическим томам</a:t>
                      </a:r>
                      <a:r>
                        <a:rPr lang="en-US" sz="1800" baseline="0" dirty="0" smtClean="0"/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 smtClean="0"/>
                        <a:t>Одно из решений – это на</a:t>
                      </a:r>
                      <a:r>
                        <a:rPr lang="ru-RU" sz="1800" baseline="0" dirty="0" smtClean="0"/>
                        <a:t> этапе установки нового диска (или установки ОС на нём) разбить его на несколько разделов.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b="1" baseline="0" dirty="0" smtClean="0"/>
                        <a:t>Проблема:</a:t>
                      </a:r>
                      <a:r>
                        <a:rPr lang="ru-RU" sz="1800" b="0" baseline="0" dirty="0" smtClean="0"/>
                        <a:t> размер раздела не всегда можно изменить</a:t>
                      </a:r>
                      <a:endParaRPr lang="en-US" sz="1800" b="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800" b="1" baseline="0" dirty="0" smtClean="0"/>
                        <a:t>Проблема:</a:t>
                      </a:r>
                      <a:r>
                        <a:rPr lang="ru-RU" sz="1800" b="0" baseline="0" dirty="0" smtClean="0"/>
                        <a:t> при таком подходе невозможно создать том больше, чем размер одного жёсткого диска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b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b="0" baseline="0" dirty="0" smtClean="0"/>
                        <a:t>Эту проблему решает </a:t>
                      </a:r>
                      <a:r>
                        <a:rPr lang="en-US" sz="1800" b="0" baseline="0" dirty="0" smtClean="0"/>
                        <a:t>LVM, </a:t>
                      </a:r>
                      <a:r>
                        <a:rPr lang="ru-RU" sz="1800" b="0" baseline="0" dirty="0" smtClean="0"/>
                        <a:t>он позволяет объединить несколько жёстких дисков в один </a:t>
                      </a:r>
                      <a:r>
                        <a:rPr lang="en-US" sz="1800" b="0" baseline="0" dirty="0" smtClean="0"/>
                        <a:t>Logical Volume Group, </a:t>
                      </a:r>
                      <a:r>
                        <a:rPr lang="ru-RU" sz="1800" b="0" baseline="0" dirty="0" smtClean="0"/>
                        <a:t>а его уже с помощью </a:t>
                      </a:r>
                      <a:r>
                        <a:rPr lang="en-US" sz="1800" b="0" baseline="0" dirty="0" smtClean="0"/>
                        <a:t>LVM </a:t>
                      </a:r>
                      <a:r>
                        <a:rPr lang="ru-RU" sz="1800" b="0" baseline="0" dirty="0" smtClean="0"/>
                        <a:t>можно разбить на логические тома, операции с которыми (например, расширение) производить гораздо проще</a:t>
                      </a:r>
                      <a:endParaRPr lang="ru-RU" sz="1800" b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63066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2668386" y="3638992"/>
            <a:ext cx="1803861" cy="5320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HDD</a:t>
            </a:r>
            <a:endParaRPr lang="ru-RU" dirty="0" smtClean="0"/>
          </a:p>
          <a:p>
            <a:pPr algn="ctr"/>
            <a:r>
              <a:rPr lang="en-US" dirty="0" smtClean="0"/>
              <a:t>500</a:t>
            </a:r>
            <a:r>
              <a:rPr lang="ru-RU" dirty="0" smtClean="0"/>
              <a:t> </a:t>
            </a:r>
            <a:r>
              <a:rPr lang="en-US" dirty="0" smtClean="0"/>
              <a:t>Gb</a:t>
            </a:r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4973782" y="3638992"/>
            <a:ext cx="1803861" cy="5320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HDD</a:t>
            </a:r>
            <a:endParaRPr lang="ru-RU" dirty="0" smtClean="0"/>
          </a:p>
          <a:p>
            <a:pPr algn="ctr"/>
            <a:r>
              <a:rPr lang="en-US" dirty="0" smtClean="0"/>
              <a:t>500</a:t>
            </a:r>
            <a:r>
              <a:rPr lang="ru-RU" dirty="0" smtClean="0"/>
              <a:t> </a:t>
            </a:r>
            <a:r>
              <a:rPr lang="en-US" dirty="0" smtClean="0"/>
              <a:t>Gb</a:t>
            </a:r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7279178" y="3638992"/>
            <a:ext cx="1803861" cy="5320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HDD</a:t>
            </a:r>
            <a:endParaRPr lang="ru-RU" dirty="0" smtClean="0"/>
          </a:p>
          <a:p>
            <a:pPr algn="ctr"/>
            <a:r>
              <a:rPr lang="en-US" dirty="0" smtClean="0"/>
              <a:t>500</a:t>
            </a:r>
            <a:r>
              <a:rPr lang="ru-RU" dirty="0" smtClean="0"/>
              <a:t> </a:t>
            </a:r>
            <a:r>
              <a:rPr lang="en-US" dirty="0" smtClean="0"/>
              <a:t>Gb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2668386" y="4417615"/>
            <a:ext cx="6414653" cy="53201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Volume Group</a:t>
            </a:r>
          </a:p>
          <a:p>
            <a:pPr algn="ctr"/>
            <a:r>
              <a:rPr lang="en-US" dirty="0" smtClean="0"/>
              <a:t>1500 Gb</a:t>
            </a:r>
            <a:endParaRPr lang="ru-RU" dirty="0"/>
          </a:p>
        </p:txBody>
      </p:sp>
      <p:sp>
        <p:nvSpPr>
          <p:cNvPr id="9" name="Rounded Rectangle 8"/>
          <p:cNvSpPr/>
          <p:nvPr/>
        </p:nvSpPr>
        <p:spPr>
          <a:xfrm>
            <a:off x="2668387" y="5218406"/>
            <a:ext cx="3640973" cy="53201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Volume /home</a:t>
            </a:r>
          </a:p>
          <a:p>
            <a:pPr algn="ctr"/>
            <a:r>
              <a:rPr lang="en-US" dirty="0" smtClean="0"/>
              <a:t>1400 Gb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6309361" y="5218405"/>
            <a:ext cx="1795548" cy="53201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Volume /</a:t>
            </a:r>
          </a:p>
          <a:p>
            <a:pPr algn="ctr"/>
            <a:r>
              <a:rPr lang="en-US" dirty="0" smtClean="0"/>
              <a:t>55 Gb</a:t>
            </a:r>
            <a:endParaRPr lang="ru-RU" dirty="0"/>
          </a:p>
        </p:txBody>
      </p:sp>
      <p:sp>
        <p:nvSpPr>
          <p:cNvPr id="12" name="Rounded Rectangle 11"/>
          <p:cNvSpPr/>
          <p:nvPr/>
        </p:nvSpPr>
        <p:spPr>
          <a:xfrm>
            <a:off x="8104909" y="5218405"/>
            <a:ext cx="978130" cy="53201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</a:t>
            </a:r>
          </a:p>
          <a:p>
            <a:pPr algn="ctr"/>
            <a:r>
              <a:rPr lang="en-US" dirty="0" smtClean="0"/>
              <a:t>45 Gb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20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32355"/>
              </p:ext>
            </p:extLst>
          </p:nvPr>
        </p:nvGraphicFramePr>
        <p:xfrm>
          <a:off x="0" y="365761"/>
          <a:ext cx="12192000" cy="3566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Требования к ФС и различные проблемы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Быстрый 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FSCK</a:t>
                      </a: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или, что лучше, отсутствие оного.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Быстрая запись в файлы и быстрая модификация метаданных.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Гибкое управление размером ФС, возможность использовать несколько дисков одновременно для большей надёжности или скорости.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Быстрые снимки состояния ФС, клоны ФС и откат к предыдущему состоянию.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Контейнеры,</a:t>
                      </a:r>
                      <a:endParaRPr lang="en-US" sz="18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err="1"/>
                        <a:t>Бекапы</a:t>
                      </a:r>
                      <a:r>
                        <a:rPr lang="ru-RU" sz="1800" dirty="0"/>
                        <a:t>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/>
                        <a:t>Безопасное обновление системы и откат неуспешных обновлений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LVM COW snapshots</a:t>
                      </a:r>
                      <a:r>
                        <a:rPr lang="ru-RU" baseline="0" dirty="0"/>
                        <a:t> при изменении одного из снимков раздела уменьшают производительность всех остальных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LVM </a:t>
                      </a:r>
                      <a:r>
                        <a:rPr lang="ru-RU" baseline="0" dirty="0"/>
                        <a:t>ничего не знает о том, что находится на разделе, поэтому </a:t>
                      </a:r>
                      <a:r>
                        <a:rPr lang="ru-RU" baseline="0" dirty="0" err="1"/>
                        <a:t>снапшот</a:t>
                      </a:r>
                      <a:r>
                        <a:rPr lang="ru-RU" baseline="0" dirty="0"/>
                        <a:t> части ФС сделать невозможно.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70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97404"/>
              </p:ext>
            </p:extLst>
          </p:nvPr>
        </p:nvGraphicFramePr>
        <p:xfrm>
          <a:off x="0" y="365761"/>
          <a:ext cx="12192000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Требования к ФС и различные проблемы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ФС всегда должна быть в согласованном состоянии.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Быстрый </a:t>
                      </a:r>
                      <a:r>
                        <a:rPr lang="en-US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FSCK</a:t>
                      </a: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или, что лучше, отсутствие оного.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Быстрая запись в файлы и быстрая модификация метаданных.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Гибкое управление размером ФС, возможность использовать несколько дисков одновременно для большей надёжности или скорости.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Быстрые снимки состояния ФС, клоны ФС и откат к предыдущему состоянию.</a:t>
                      </a:r>
                      <a:endParaRPr lang="en-US" sz="18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Защита от случайных повреждений содержимого дисков</a:t>
                      </a:r>
                      <a:r>
                        <a:rPr lang="en-US" baseline="0" dirty="0"/>
                        <a:t>. </a:t>
                      </a: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RAID, </a:t>
                      </a:r>
                      <a:r>
                        <a:rPr lang="ru-RU" baseline="0" dirty="0"/>
                        <a:t>защита от </a:t>
                      </a:r>
                      <a:r>
                        <a:rPr lang="en-US" baseline="0" dirty="0"/>
                        <a:t>RAID write hole.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/>
                        <a:t>Ext4 </a:t>
                      </a:r>
                      <a:r>
                        <a:rPr lang="ru-RU" sz="1800" baseline="0" dirty="0"/>
                        <a:t>и </a:t>
                      </a:r>
                      <a:r>
                        <a:rPr lang="en-US" sz="1800" baseline="0" dirty="0"/>
                        <a:t>XFS </a:t>
                      </a:r>
                      <a:r>
                        <a:rPr lang="ru-RU" sz="1800" baseline="0" dirty="0"/>
                        <a:t>могут возвращать мусор при чтении (ср. эксперимент о порче содержимого дисков в </a:t>
                      </a:r>
                      <a:r>
                        <a:rPr lang="en-US" sz="1800" baseline="0" dirty="0"/>
                        <a:t>CERN).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74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8660</TotalTime>
  <Words>2335</Words>
  <Application>Microsoft Office PowerPoint</Application>
  <PresentationFormat>Widescreen</PresentationFormat>
  <Paragraphs>477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Roman Zavodskikh</cp:lastModifiedBy>
  <cp:revision>189</cp:revision>
  <dcterms:created xsi:type="dcterms:W3CDTF">2016-09-20T13:25:15Z</dcterms:created>
  <dcterms:modified xsi:type="dcterms:W3CDTF">2019-11-06T10:01:53Z</dcterms:modified>
</cp:coreProperties>
</file>