
<file path=[Content_Types].xml><?xml version="1.0" encoding="utf-8"?>
<Types xmlns="http://schemas.openxmlformats.org/package/2006/content-types">
  <Default ContentType="image/jpg" Extension="jpg"/>
  <Default ContentType="application/vnd.openxmlformats-officedocument.spreadsheetml.sheet" Extension="xlsx"/>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ms-office.chartstyle+xml" PartName="/ppt/charts/style1.xml"/>
  <Override ContentType="application/vnd.ms-office.chartcolorstyle+xml" PartName="/ppt/charts/colors1.xml"/>
  <Override ContentType="application/vnd.openxmlformats-officedocument.presentationml.presProps+xml" PartName="/ppt/presProps2.xml"/>
  <Override ContentType="application/vnd.openxmlformats-officedocument.theme+xml" PartName="/ppt/theme/theme1.xml"/>
  <Override ContentType="application/vnd.openxmlformats-officedocument.theme+xml" PartName="/ppt/theme/theme2.xml"/>
  <Override ContentType="application/vnd.openxmlformats-officedocument.drawingml.chart+xml" PartName="/ppt/charts/chart1.xml"/>
  <Override ContentType="application/vnd.openxmlformats-officedocument.presentationml.viewProps+xml" PartName="/ppt/viewProps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6858000" cx="12192000"/>
  <p:notesSz cx="12192000" cy="6858000"/>
  <p:defaultTextStyle>
    <a:defPPr lvl="0">
      <a:defRPr lang="en-US"/>
    </a:defPPr>
    <a:lvl1pPr defTabSz="914400" eaLnBrk="1" hangingPunct="1" latinLnBrk="0" lvl="0" marL="0" rtl="0" algn="l">
      <a:defRPr kern="1200" sz="1800">
        <a:solidFill>
          <a:schemeClr val="tx1"/>
        </a:solidFill>
        <a:latin typeface="+mn-lt"/>
        <a:ea typeface="+mn-ea"/>
        <a:cs typeface="+mn-cs"/>
      </a:defRPr>
    </a:lvl1pPr>
    <a:lvl2pPr defTabSz="914400" eaLnBrk="1" hangingPunct="1" latinLnBrk="0" lvl="1" marL="457200" rtl="0" algn="l">
      <a:defRPr kern="1200" sz="1800">
        <a:solidFill>
          <a:schemeClr val="tx1"/>
        </a:solidFill>
        <a:latin typeface="+mn-lt"/>
        <a:ea typeface="+mn-ea"/>
        <a:cs typeface="+mn-cs"/>
      </a:defRPr>
    </a:lvl2pPr>
    <a:lvl3pPr defTabSz="914400" eaLnBrk="1" hangingPunct="1" latinLnBrk="0" lvl="2" marL="914400" rtl="0" algn="l">
      <a:defRPr kern="1200" sz="1800">
        <a:solidFill>
          <a:schemeClr val="tx1"/>
        </a:solidFill>
        <a:latin typeface="+mn-lt"/>
        <a:ea typeface="+mn-ea"/>
        <a:cs typeface="+mn-cs"/>
      </a:defRPr>
    </a:lvl3pPr>
    <a:lvl4pPr defTabSz="914400" eaLnBrk="1" hangingPunct="1" latinLnBrk="0" lvl="3" marL="1371600" rtl="0" algn="l">
      <a:defRPr kern="1200" sz="1800">
        <a:solidFill>
          <a:schemeClr val="tx1"/>
        </a:solidFill>
        <a:latin typeface="+mn-lt"/>
        <a:ea typeface="+mn-ea"/>
        <a:cs typeface="+mn-cs"/>
      </a:defRPr>
    </a:lvl4pPr>
    <a:lvl5pPr defTabSz="914400" eaLnBrk="1" hangingPunct="1" latinLnBrk="0" lvl="4" marL="1828800" rtl="0" algn="l">
      <a:defRPr kern="1200" sz="1800">
        <a:solidFill>
          <a:schemeClr val="tx1"/>
        </a:solidFill>
        <a:latin typeface="+mn-lt"/>
        <a:ea typeface="+mn-ea"/>
        <a:cs typeface="+mn-cs"/>
      </a:defRPr>
    </a:lvl5pPr>
    <a:lvl6pPr defTabSz="914400" eaLnBrk="1" hangingPunct="1" latinLnBrk="0" lvl="5" marL="2286000" rtl="0" algn="l">
      <a:defRPr kern="1200" sz="1800">
        <a:solidFill>
          <a:schemeClr val="tx1"/>
        </a:solidFill>
        <a:latin typeface="+mn-lt"/>
        <a:ea typeface="+mn-ea"/>
        <a:cs typeface="+mn-cs"/>
      </a:defRPr>
    </a:lvl6pPr>
    <a:lvl7pPr defTabSz="914400" eaLnBrk="1" hangingPunct="1" latinLnBrk="0" lvl="6" marL="2743200" rtl="0" algn="l">
      <a:defRPr kern="1200" sz="1800">
        <a:solidFill>
          <a:schemeClr val="tx1"/>
        </a:solidFill>
        <a:latin typeface="+mn-lt"/>
        <a:ea typeface="+mn-ea"/>
        <a:cs typeface="+mn-cs"/>
      </a:defRPr>
    </a:lvl7pPr>
    <a:lvl8pPr defTabSz="914400" eaLnBrk="1" hangingPunct="1" latinLnBrk="0" lvl="7" marL="3200400" rtl="0" algn="l">
      <a:defRPr kern="1200" sz="1800">
        <a:solidFill>
          <a:schemeClr val="tx1"/>
        </a:solidFill>
        <a:latin typeface="+mn-lt"/>
        <a:ea typeface="+mn-ea"/>
        <a:cs typeface="+mn-cs"/>
      </a:defRPr>
    </a:lvl8pPr>
    <a:lvl9pPr defTabSz="914400" eaLnBrk="1" hangingPunct="1" latinLnBrk="0" lvl="8" marL="3657600" rtl="0" algn="l">
      <a:defRPr kern="1200" sz="1800">
        <a:solidFill>
          <a:schemeClr val="tx1"/>
        </a:solidFill>
        <a:latin typeface="+mn-lt"/>
        <a:ea typeface="+mn-ea"/>
        <a:cs typeface="+mn-cs"/>
      </a:defRPr>
    </a:lvl9pPr>
  </p:defaultTextStyle>
  <p:extLst>
    <p:ext uri="{EFAFB233-063F-42B5-8137-9DF3F51BA10A}">
      <p15:sldGuideLst>
        <p15:guide id="1" orient="horz" pos="2880">
          <p15:clr>
            <a:srgbClr val="A4A3A4"/>
          </p15:clr>
        </p15:guide>
        <p15:guide id="2" pos="2160">
          <p15:clr>
            <a:srgbClr val="A4A3A4"/>
          </p15:clr>
        </p15:guide>
      </p15:sldGuideLst>
    </p:ext>
  </p:extLst>
</p:presentation>
</file>

<file path=ppt/presProps2.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2.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2.xml"/><Relationship Id="rId3" Type="http://schemas.openxmlformats.org/officeDocument/2006/relationships/presProps" Target="presProps2.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[employee_data.csv]Sheet16!PivotTable15</c:name>
    <c:fmtId val="9"/>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sz="2400" b="1" u="sng" dirty="0">
                <a:solidFill>
                  <a:schemeClr val="tx1"/>
                </a:solidFill>
              </a:rPr>
              <a:t>Employee</a:t>
            </a:r>
            <a:r>
              <a:rPr lang="en-IN" sz="2400" b="1" u="sng" baseline="0" dirty="0">
                <a:solidFill>
                  <a:schemeClr val="tx1"/>
                </a:solidFill>
              </a:rPr>
              <a:t> Attendance Analysis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2.7681975560840819E-2"/>
          <c:y val="9.5932722067542289E-2"/>
          <c:w val="0.8728461324549539"/>
          <c:h val="0.6233898877404489"/>
        </c:manualLayout>
      </c:layout>
      <c:barChart>
        <c:barDir val="col"/>
        <c:grouping val="clustered"/>
        <c:varyColors val="0"/>
        <c:ser>
          <c:idx val="0"/>
          <c:order val="0"/>
          <c:tx>
            <c:strRef>
              <c:f>Sheet16!$B$3:$B$4</c:f>
              <c:strCache>
                <c:ptCount val="1"/>
                <c:pt idx="0">
                  <c:v>HIGH</c:v>
                </c:pt>
              </c:strCache>
            </c:strRef>
          </c:tx>
          <c:spPr>
            <a:solidFill>
              <a:schemeClr val="accent1"/>
            </a:solidFill>
            <a:ln>
              <a:noFill/>
            </a:ln>
            <a:effectLst/>
          </c:spPr>
          <c:invertIfNegative val="0"/>
          <c:cat>
            <c:multiLvlStrRef>
              <c:f>Sheet16!$A$5:$A$65</c:f>
              <c:multiLvlStrCache>
                <c:ptCount val="50"/>
                <c:lvl>
                  <c:pt idx="0">
                    <c:v>Active</c:v>
                  </c:pt>
                  <c:pt idx="1">
                    <c:v>Future Start</c:v>
                  </c:pt>
                  <c:pt idx="2">
                    <c:v>Leave of Absence</c:v>
                  </c:pt>
                  <c:pt idx="3">
                    <c:v>Terminated for Cause</c:v>
                  </c:pt>
                  <c:pt idx="4">
                    <c:v>Voluntarily Terminated</c:v>
                  </c:pt>
                  <c:pt idx="5">
                    <c:v>Active</c:v>
                  </c:pt>
                  <c:pt idx="6">
                    <c:v>Future Start</c:v>
                  </c:pt>
                  <c:pt idx="7">
                    <c:v>Leave of Absence</c:v>
                  </c:pt>
                  <c:pt idx="8">
                    <c:v>Terminated for Cause</c:v>
                  </c:pt>
                  <c:pt idx="9">
                    <c:v>Voluntarily Terminated</c:v>
                  </c:pt>
                  <c:pt idx="10">
                    <c:v>Active</c:v>
                  </c:pt>
                  <c:pt idx="11">
                    <c:v>Future Start</c:v>
                  </c:pt>
                  <c:pt idx="12">
                    <c:v>Leave of Absence</c:v>
                  </c:pt>
                  <c:pt idx="13">
                    <c:v>Terminated for Cause</c:v>
                  </c:pt>
                  <c:pt idx="14">
                    <c:v>Voluntarily Terminated</c:v>
                  </c:pt>
                  <c:pt idx="15">
                    <c:v>Active</c:v>
                  </c:pt>
                  <c:pt idx="16">
                    <c:v>Future Start</c:v>
                  </c:pt>
                  <c:pt idx="17">
                    <c:v>Leave of Absence</c:v>
                  </c:pt>
                  <c:pt idx="18">
                    <c:v>Terminated for Cause</c:v>
                  </c:pt>
                  <c:pt idx="19">
                    <c:v>Voluntarily Terminated</c:v>
                  </c:pt>
                  <c:pt idx="20">
                    <c:v>Active</c:v>
                  </c:pt>
                  <c:pt idx="21">
                    <c:v>Future Start</c:v>
                  </c:pt>
                  <c:pt idx="22">
                    <c:v>Leave of Absence</c:v>
                  </c:pt>
                  <c:pt idx="23">
                    <c:v>Terminated for Cause</c:v>
                  </c:pt>
                  <c:pt idx="24">
                    <c:v>Voluntarily Terminated</c:v>
                  </c:pt>
                  <c:pt idx="25">
                    <c:v>Active</c:v>
                  </c:pt>
                  <c:pt idx="26">
                    <c:v>Future Start</c:v>
                  </c:pt>
                  <c:pt idx="27">
                    <c:v>Leave of Absence</c:v>
                  </c:pt>
                  <c:pt idx="28">
                    <c:v>Terminated for Cause</c:v>
                  </c:pt>
                  <c:pt idx="29">
                    <c:v>Voluntarily Terminated</c:v>
                  </c:pt>
                  <c:pt idx="30">
                    <c:v>Active</c:v>
                  </c:pt>
                  <c:pt idx="31">
                    <c:v>Future Start</c:v>
                  </c:pt>
                  <c:pt idx="32">
                    <c:v>Leave of Absence</c:v>
                  </c:pt>
                  <c:pt idx="33">
                    <c:v>Terminated for Cause</c:v>
                  </c:pt>
                  <c:pt idx="34">
                    <c:v>Voluntarily Terminated</c:v>
                  </c:pt>
                  <c:pt idx="35">
                    <c:v>Active</c:v>
                  </c:pt>
                  <c:pt idx="36">
                    <c:v>Future Start</c:v>
                  </c:pt>
                  <c:pt idx="37">
                    <c:v>Leave of Absence</c:v>
                  </c:pt>
                  <c:pt idx="38">
                    <c:v>Terminated for Cause</c:v>
                  </c:pt>
                  <c:pt idx="39">
                    <c:v>Voluntarily Terminated</c:v>
                  </c:pt>
                  <c:pt idx="40">
                    <c:v>Active</c:v>
                  </c:pt>
                  <c:pt idx="41">
                    <c:v>Future Start</c:v>
                  </c:pt>
                  <c:pt idx="42">
                    <c:v>Leave of Absence</c:v>
                  </c:pt>
                  <c:pt idx="43">
                    <c:v>Terminated for Cause</c:v>
                  </c:pt>
                  <c:pt idx="44">
                    <c:v>Voluntarily Terminated</c:v>
                  </c:pt>
                  <c:pt idx="45">
                    <c:v>Active</c:v>
                  </c:pt>
                  <c:pt idx="46">
                    <c:v>Future Start</c:v>
                  </c:pt>
                  <c:pt idx="47">
                    <c:v>Leave of Absence</c:v>
                  </c:pt>
                  <c:pt idx="48">
                    <c:v>Terminated for Cause</c:v>
                  </c:pt>
                  <c:pt idx="49">
                    <c:v>Voluntarily Terminated</c:v>
                  </c:pt>
                </c:lvl>
                <c:lvl>
                  <c:pt idx="0">
                    <c:v>BPC</c:v>
                  </c:pt>
                  <c:pt idx="5">
                    <c:v>CCDR</c:v>
                  </c:pt>
                  <c:pt idx="10">
                    <c:v>EW</c:v>
                  </c:pt>
                  <c:pt idx="15">
                    <c:v>MSC</c:v>
                  </c:pt>
                  <c:pt idx="20">
                    <c:v>NEL</c:v>
                  </c:pt>
                  <c:pt idx="25">
                    <c:v>PL</c:v>
                  </c:pt>
                  <c:pt idx="30">
                    <c:v>PYZ</c:v>
                  </c:pt>
                  <c:pt idx="35">
                    <c:v>SVG</c:v>
                  </c:pt>
                  <c:pt idx="40">
                    <c:v>TNS</c:v>
                  </c:pt>
                  <c:pt idx="45">
                    <c:v>WBL</c:v>
                  </c:pt>
                </c:lvl>
              </c:multiLvlStrCache>
            </c:multiLvlStrRef>
          </c:cat>
          <c:val>
            <c:numRef>
              <c:f>Sheet16!$B$5:$B$65</c:f>
              <c:numCache>
                <c:formatCode>General</c:formatCode>
                <c:ptCount val="50"/>
                <c:pt idx="0">
                  <c:v>11</c:v>
                </c:pt>
                <c:pt idx="1">
                  <c:v>1</c:v>
                </c:pt>
                <c:pt idx="3">
                  <c:v>2</c:v>
                </c:pt>
                <c:pt idx="4">
                  <c:v>2</c:v>
                </c:pt>
                <c:pt idx="5">
                  <c:v>12</c:v>
                </c:pt>
                <c:pt idx="6">
                  <c:v>1</c:v>
                </c:pt>
                <c:pt idx="7">
                  <c:v>1</c:v>
                </c:pt>
                <c:pt idx="9">
                  <c:v>4</c:v>
                </c:pt>
                <c:pt idx="10">
                  <c:v>16</c:v>
                </c:pt>
                <c:pt idx="12">
                  <c:v>3</c:v>
                </c:pt>
                <c:pt idx="14">
                  <c:v>2</c:v>
                </c:pt>
                <c:pt idx="15">
                  <c:v>9</c:v>
                </c:pt>
                <c:pt idx="18">
                  <c:v>2</c:v>
                </c:pt>
                <c:pt idx="19">
                  <c:v>6</c:v>
                </c:pt>
                <c:pt idx="20">
                  <c:v>15</c:v>
                </c:pt>
                <c:pt idx="24">
                  <c:v>6</c:v>
                </c:pt>
                <c:pt idx="25">
                  <c:v>20</c:v>
                </c:pt>
                <c:pt idx="26">
                  <c:v>2</c:v>
                </c:pt>
                <c:pt idx="28">
                  <c:v>1</c:v>
                </c:pt>
                <c:pt idx="29">
                  <c:v>6</c:v>
                </c:pt>
                <c:pt idx="30">
                  <c:v>14</c:v>
                </c:pt>
                <c:pt idx="31">
                  <c:v>1</c:v>
                </c:pt>
                <c:pt idx="32">
                  <c:v>2</c:v>
                </c:pt>
                <c:pt idx="33">
                  <c:v>1</c:v>
                </c:pt>
                <c:pt idx="34">
                  <c:v>8</c:v>
                </c:pt>
                <c:pt idx="35">
                  <c:v>19</c:v>
                </c:pt>
                <c:pt idx="37">
                  <c:v>2</c:v>
                </c:pt>
                <c:pt idx="38">
                  <c:v>1</c:v>
                </c:pt>
                <c:pt idx="39">
                  <c:v>4</c:v>
                </c:pt>
                <c:pt idx="40">
                  <c:v>15</c:v>
                </c:pt>
                <c:pt idx="42">
                  <c:v>3</c:v>
                </c:pt>
                <c:pt idx="43">
                  <c:v>1</c:v>
                </c:pt>
                <c:pt idx="44">
                  <c:v>2</c:v>
                </c:pt>
                <c:pt idx="45">
                  <c:v>20</c:v>
                </c:pt>
                <c:pt idx="48">
                  <c:v>1</c:v>
                </c:pt>
                <c:pt idx="49">
                  <c:v>4</c:v>
                </c:pt>
              </c:numCache>
            </c:numRef>
          </c:val>
          <c:extLst>
            <c:ext xmlns:c16="http://schemas.microsoft.com/office/drawing/2014/chart" uri="{C3380CC4-5D6E-409C-BE32-E72D297353CC}">
              <c16:uniqueId val="{00000000-0261-44B9-81D3-E3DBAB72F7C4}"/>
            </c:ext>
          </c:extLst>
        </c:ser>
        <c:ser>
          <c:idx val="1"/>
          <c:order val="1"/>
          <c:tx>
            <c:strRef>
              <c:f>Sheet16!$C$3:$C$4</c:f>
              <c:strCache>
                <c:ptCount val="1"/>
                <c:pt idx="0">
                  <c:v>LOW</c:v>
                </c:pt>
              </c:strCache>
            </c:strRef>
          </c:tx>
          <c:spPr>
            <a:solidFill>
              <a:schemeClr val="accent2"/>
            </a:solidFill>
            <a:ln>
              <a:noFill/>
            </a:ln>
            <a:effectLst/>
          </c:spPr>
          <c:invertIfNegative val="0"/>
          <c:cat>
            <c:multiLvlStrRef>
              <c:f>Sheet16!$A$5:$A$65</c:f>
              <c:multiLvlStrCache>
                <c:ptCount val="50"/>
                <c:lvl>
                  <c:pt idx="0">
                    <c:v>Active</c:v>
                  </c:pt>
                  <c:pt idx="1">
                    <c:v>Future Start</c:v>
                  </c:pt>
                  <c:pt idx="2">
                    <c:v>Leave of Absence</c:v>
                  </c:pt>
                  <c:pt idx="3">
                    <c:v>Terminated for Cause</c:v>
                  </c:pt>
                  <c:pt idx="4">
                    <c:v>Voluntarily Terminated</c:v>
                  </c:pt>
                  <c:pt idx="5">
                    <c:v>Active</c:v>
                  </c:pt>
                  <c:pt idx="6">
                    <c:v>Future Start</c:v>
                  </c:pt>
                  <c:pt idx="7">
                    <c:v>Leave of Absence</c:v>
                  </c:pt>
                  <c:pt idx="8">
                    <c:v>Terminated for Cause</c:v>
                  </c:pt>
                  <c:pt idx="9">
                    <c:v>Voluntarily Terminated</c:v>
                  </c:pt>
                  <c:pt idx="10">
                    <c:v>Active</c:v>
                  </c:pt>
                  <c:pt idx="11">
                    <c:v>Future Start</c:v>
                  </c:pt>
                  <c:pt idx="12">
                    <c:v>Leave of Absence</c:v>
                  </c:pt>
                  <c:pt idx="13">
                    <c:v>Terminated for Cause</c:v>
                  </c:pt>
                  <c:pt idx="14">
                    <c:v>Voluntarily Terminated</c:v>
                  </c:pt>
                  <c:pt idx="15">
                    <c:v>Active</c:v>
                  </c:pt>
                  <c:pt idx="16">
                    <c:v>Future Start</c:v>
                  </c:pt>
                  <c:pt idx="17">
                    <c:v>Leave of Absence</c:v>
                  </c:pt>
                  <c:pt idx="18">
                    <c:v>Terminated for Cause</c:v>
                  </c:pt>
                  <c:pt idx="19">
                    <c:v>Voluntarily Terminated</c:v>
                  </c:pt>
                  <c:pt idx="20">
                    <c:v>Active</c:v>
                  </c:pt>
                  <c:pt idx="21">
                    <c:v>Future Start</c:v>
                  </c:pt>
                  <c:pt idx="22">
                    <c:v>Leave of Absence</c:v>
                  </c:pt>
                  <c:pt idx="23">
                    <c:v>Terminated for Cause</c:v>
                  </c:pt>
                  <c:pt idx="24">
                    <c:v>Voluntarily Terminated</c:v>
                  </c:pt>
                  <c:pt idx="25">
                    <c:v>Active</c:v>
                  </c:pt>
                  <c:pt idx="26">
                    <c:v>Future Start</c:v>
                  </c:pt>
                  <c:pt idx="27">
                    <c:v>Leave of Absence</c:v>
                  </c:pt>
                  <c:pt idx="28">
                    <c:v>Terminated for Cause</c:v>
                  </c:pt>
                  <c:pt idx="29">
                    <c:v>Voluntarily Terminated</c:v>
                  </c:pt>
                  <c:pt idx="30">
                    <c:v>Active</c:v>
                  </c:pt>
                  <c:pt idx="31">
                    <c:v>Future Start</c:v>
                  </c:pt>
                  <c:pt idx="32">
                    <c:v>Leave of Absence</c:v>
                  </c:pt>
                  <c:pt idx="33">
                    <c:v>Terminated for Cause</c:v>
                  </c:pt>
                  <c:pt idx="34">
                    <c:v>Voluntarily Terminated</c:v>
                  </c:pt>
                  <c:pt idx="35">
                    <c:v>Active</c:v>
                  </c:pt>
                  <c:pt idx="36">
                    <c:v>Future Start</c:v>
                  </c:pt>
                  <c:pt idx="37">
                    <c:v>Leave of Absence</c:v>
                  </c:pt>
                  <c:pt idx="38">
                    <c:v>Terminated for Cause</c:v>
                  </c:pt>
                  <c:pt idx="39">
                    <c:v>Voluntarily Terminated</c:v>
                  </c:pt>
                  <c:pt idx="40">
                    <c:v>Active</c:v>
                  </c:pt>
                  <c:pt idx="41">
                    <c:v>Future Start</c:v>
                  </c:pt>
                  <c:pt idx="42">
                    <c:v>Leave of Absence</c:v>
                  </c:pt>
                  <c:pt idx="43">
                    <c:v>Terminated for Cause</c:v>
                  </c:pt>
                  <c:pt idx="44">
                    <c:v>Voluntarily Terminated</c:v>
                  </c:pt>
                  <c:pt idx="45">
                    <c:v>Active</c:v>
                  </c:pt>
                  <c:pt idx="46">
                    <c:v>Future Start</c:v>
                  </c:pt>
                  <c:pt idx="47">
                    <c:v>Leave of Absence</c:v>
                  </c:pt>
                  <c:pt idx="48">
                    <c:v>Terminated for Cause</c:v>
                  </c:pt>
                  <c:pt idx="49">
                    <c:v>Voluntarily Terminated</c:v>
                  </c:pt>
                </c:lvl>
                <c:lvl>
                  <c:pt idx="0">
                    <c:v>BPC</c:v>
                  </c:pt>
                  <c:pt idx="5">
                    <c:v>CCDR</c:v>
                  </c:pt>
                  <c:pt idx="10">
                    <c:v>EW</c:v>
                  </c:pt>
                  <c:pt idx="15">
                    <c:v>MSC</c:v>
                  </c:pt>
                  <c:pt idx="20">
                    <c:v>NEL</c:v>
                  </c:pt>
                  <c:pt idx="25">
                    <c:v>PL</c:v>
                  </c:pt>
                  <c:pt idx="30">
                    <c:v>PYZ</c:v>
                  </c:pt>
                  <c:pt idx="35">
                    <c:v>SVG</c:v>
                  </c:pt>
                  <c:pt idx="40">
                    <c:v>TNS</c:v>
                  </c:pt>
                  <c:pt idx="45">
                    <c:v>WBL</c:v>
                  </c:pt>
                </c:lvl>
              </c:multiLvlStrCache>
            </c:multiLvlStrRef>
          </c:cat>
          <c:val>
            <c:numRef>
              <c:f>Sheet16!$C$5:$C$65</c:f>
              <c:numCache>
                <c:formatCode>General</c:formatCode>
                <c:ptCount val="50"/>
                <c:pt idx="0">
                  <c:v>20</c:v>
                </c:pt>
                <c:pt idx="1">
                  <c:v>2</c:v>
                </c:pt>
                <c:pt idx="2">
                  <c:v>3</c:v>
                </c:pt>
                <c:pt idx="3">
                  <c:v>5</c:v>
                </c:pt>
                <c:pt idx="4">
                  <c:v>4</c:v>
                </c:pt>
                <c:pt idx="5">
                  <c:v>33</c:v>
                </c:pt>
                <c:pt idx="6">
                  <c:v>6</c:v>
                </c:pt>
                <c:pt idx="7">
                  <c:v>2</c:v>
                </c:pt>
                <c:pt idx="8">
                  <c:v>2</c:v>
                </c:pt>
                <c:pt idx="9">
                  <c:v>4</c:v>
                </c:pt>
                <c:pt idx="10">
                  <c:v>26</c:v>
                </c:pt>
                <c:pt idx="11">
                  <c:v>2</c:v>
                </c:pt>
                <c:pt idx="12">
                  <c:v>5</c:v>
                </c:pt>
                <c:pt idx="13">
                  <c:v>1</c:v>
                </c:pt>
                <c:pt idx="14">
                  <c:v>7</c:v>
                </c:pt>
                <c:pt idx="15">
                  <c:v>25</c:v>
                </c:pt>
                <c:pt idx="16">
                  <c:v>1</c:v>
                </c:pt>
                <c:pt idx="17">
                  <c:v>6</c:v>
                </c:pt>
                <c:pt idx="18">
                  <c:v>3</c:v>
                </c:pt>
                <c:pt idx="19">
                  <c:v>4</c:v>
                </c:pt>
                <c:pt idx="20">
                  <c:v>29</c:v>
                </c:pt>
                <c:pt idx="21">
                  <c:v>2</c:v>
                </c:pt>
                <c:pt idx="22">
                  <c:v>1</c:v>
                </c:pt>
                <c:pt idx="23">
                  <c:v>2</c:v>
                </c:pt>
                <c:pt idx="24">
                  <c:v>7</c:v>
                </c:pt>
                <c:pt idx="25">
                  <c:v>23</c:v>
                </c:pt>
                <c:pt idx="26">
                  <c:v>2</c:v>
                </c:pt>
                <c:pt idx="27">
                  <c:v>1</c:v>
                </c:pt>
                <c:pt idx="28">
                  <c:v>2</c:v>
                </c:pt>
                <c:pt idx="29">
                  <c:v>5</c:v>
                </c:pt>
                <c:pt idx="30">
                  <c:v>34</c:v>
                </c:pt>
                <c:pt idx="31">
                  <c:v>1</c:v>
                </c:pt>
                <c:pt idx="32">
                  <c:v>2</c:v>
                </c:pt>
                <c:pt idx="33">
                  <c:v>1</c:v>
                </c:pt>
                <c:pt idx="34">
                  <c:v>3</c:v>
                </c:pt>
                <c:pt idx="35">
                  <c:v>32</c:v>
                </c:pt>
                <c:pt idx="36">
                  <c:v>2</c:v>
                </c:pt>
                <c:pt idx="37">
                  <c:v>3</c:v>
                </c:pt>
                <c:pt idx="39">
                  <c:v>6</c:v>
                </c:pt>
                <c:pt idx="40">
                  <c:v>33</c:v>
                </c:pt>
                <c:pt idx="42">
                  <c:v>2</c:v>
                </c:pt>
                <c:pt idx="43">
                  <c:v>1</c:v>
                </c:pt>
                <c:pt idx="44">
                  <c:v>9</c:v>
                </c:pt>
                <c:pt idx="45">
                  <c:v>26</c:v>
                </c:pt>
                <c:pt idx="46">
                  <c:v>2</c:v>
                </c:pt>
                <c:pt idx="47">
                  <c:v>1</c:v>
                </c:pt>
                <c:pt idx="49">
                  <c:v>5</c:v>
                </c:pt>
              </c:numCache>
            </c:numRef>
          </c:val>
          <c:extLst>
            <c:ext xmlns:c16="http://schemas.microsoft.com/office/drawing/2014/chart" uri="{C3380CC4-5D6E-409C-BE32-E72D297353CC}">
              <c16:uniqueId val="{00000001-0261-44B9-81D3-E3DBAB72F7C4}"/>
            </c:ext>
          </c:extLst>
        </c:ser>
        <c:ser>
          <c:idx val="2"/>
          <c:order val="2"/>
          <c:tx>
            <c:strRef>
              <c:f>Sheet16!$D$3:$D$4</c:f>
              <c:strCache>
                <c:ptCount val="1"/>
                <c:pt idx="0">
                  <c:v>MED</c:v>
                </c:pt>
              </c:strCache>
            </c:strRef>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multiLvlStrRef>
              <c:f>Sheet16!$A$5:$A$65</c:f>
              <c:multiLvlStrCache>
                <c:ptCount val="50"/>
                <c:lvl>
                  <c:pt idx="0">
                    <c:v>Active</c:v>
                  </c:pt>
                  <c:pt idx="1">
                    <c:v>Future Start</c:v>
                  </c:pt>
                  <c:pt idx="2">
                    <c:v>Leave of Absence</c:v>
                  </c:pt>
                  <c:pt idx="3">
                    <c:v>Terminated for Cause</c:v>
                  </c:pt>
                  <c:pt idx="4">
                    <c:v>Voluntarily Terminated</c:v>
                  </c:pt>
                  <c:pt idx="5">
                    <c:v>Active</c:v>
                  </c:pt>
                  <c:pt idx="6">
                    <c:v>Future Start</c:v>
                  </c:pt>
                  <c:pt idx="7">
                    <c:v>Leave of Absence</c:v>
                  </c:pt>
                  <c:pt idx="8">
                    <c:v>Terminated for Cause</c:v>
                  </c:pt>
                  <c:pt idx="9">
                    <c:v>Voluntarily Terminated</c:v>
                  </c:pt>
                  <c:pt idx="10">
                    <c:v>Active</c:v>
                  </c:pt>
                  <c:pt idx="11">
                    <c:v>Future Start</c:v>
                  </c:pt>
                  <c:pt idx="12">
                    <c:v>Leave of Absence</c:v>
                  </c:pt>
                  <c:pt idx="13">
                    <c:v>Terminated for Cause</c:v>
                  </c:pt>
                  <c:pt idx="14">
                    <c:v>Voluntarily Terminated</c:v>
                  </c:pt>
                  <c:pt idx="15">
                    <c:v>Active</c:v>
                  </c:pt>
                  <c:pt idx="16">
                    <c:v>Future Start</c:v>
                  </c:pt>
                  <c:pt idx="17">
                    <c:v>Leave of Absence</c:v>
                  </c:pt>
                  <c:pt idx="18">
                    <c:v>Terminated for Cause</c:v>
                  </c:pt>
                  <c:pt idx="19">
                    <c:v>Voluntarily Terminated</c:v>
                  </c:pt>
                  <c:pt idx="20">
                    <c:v>Active</c:v>
                  </c:pt>
                  <c:pt idx="21">
                    <c:v>Future Start</c:v>
                  </c:pt>
                  <c:pt idx="22">
                    <c:v>Leave of Absence</c:v>
                  </c:pt>
                  <c:pt idx="23">
                    <c:v>Terminated for Cause</c:v>
                  </c:pt>
                  <c:pt idx="24">
                    <c:v>Voluntarily Terminated</c:v>
                  </c:pt>
                  <c:pt idx="25">
                    <c:v>Active</c:v>
                  </c:pt>
                  <c:pt idx="26">
                    <c:v>Future Start</c:v>
                  </c:pt>
                  <c:pt idx="27">
                    <c:v>Leave of Absence</c:v>
                  </c:pt>
                  <c:pt idx="28">
                    <c:v>Terminated for Cause</c:v>
                  </c:pt>
                  <c:pt idx="29">
                    <c:v>Voluntarily Terminated</c:v>
                  </c:pt>
                  <c:pt idx="30">
                    <c:v>Active</c:v>
                  </c:pt>
                  <c:pt idx="31">
                    <c:v>Future Start</c:v>
                  </c:pt>
                  <c:pt idx="32">
                    <c:v>Leave of Absence</c:v>
                  </c:pt>
                  <c:pt idx="33">
                    <c:v>Terminated for Cause</c:v>
                  </c:pt>
                  <c:pt idx="34">
                    <c:v>Voluntarily Terminated</c:v>
                  </c:pt>
                  <c:pt idx="35">
                    <c:v>Active</c:v>
                  </c:pt>
                  <c:pt idx="36">
                    <c:v>Future Start</c:v>
                  </c:pt>
                  <c:pt idx="37">
                    <c:v>Leave of Absence</c:v>
                  </c:pt>
                  <c:pt idx="38">
                    <c:v>Terminated for Cause</c:v>
                  </c:pt>
                  <c:pt idx="39">
                    <c:v>Voluntarily Terminated</c:v>
                  </c:pt>
                  <c:pt idx="40">
                    <c:v>Active</c:v>
                  </c:pt>
                  <c:pt idx="41">
                    <c:v>Future Start</c:v>
                  </c:pt>
                  <c:pt idx="42">
                    <c:v>Leave of Absence</c:v>
                  </c:pt>
                  <c:pt idx="43">
                    <c:v>Terminated for Cause</c:v>
                  </c:pt>
                  <c:pt idx="44">
                    <c:v>Voluntarily Terminated</c:v>
                  </c:pt>
                  <c:pt idx="45">
                    <c:v>Active</c:v>
                  </c:pt>
                  <c:pt idx="46">
                    <c:v>Future Start</c:v>
                  </c:pt>
                  <c:pt idx="47">
                    <c:v>Leave of Absence</c:v>
                  </c:pt>
                  <c:pt idx="48">
                    <c:v>Terminated for Cause</c:v>
                  </c:pt>
                  <c:pt idx="49">
                    <c:v>Voluntarily Terminated</c:v>
                  </c:pt>
                </c:lvl>
                <c:lvl>
                  <c:pt idx="0">
                    <c:v>BPC</c:v>
                  </c:pt>
                  <c:pt idx="5">
                    <c:v>CCDR</c:v>
                  </c:pt>
                  <c:pt idx="10">
                    <c:v>EW</c:v>
                  </c:pt>
                  <c:pt idx="15">
                    <c:v>MSC</c:v>
                  </c:pt>
                  <c:pt idx="20">
                    <c:v>NEL</c:v>
                  </c:pt>
                  <c:pt idx="25">
                    <c:v>PL</c:v>
                  </c:pt>
                  <c:pt idx="30">
                    <c:v>PYZ</c:v>
                  </c:pt>
                  <c:pt idx="35">
                    <c:v>SVG</c:v>
                  </c:pt>
                  <c:pt idx="40">
                    <c:v>TNS</c:v>
                  </c:pt>
                  <c:pt idx="45">
                    <c:v>WBL</c:v>
                  </c:pt>
                </c:lvl>
              </c:multiLvlStrCache>
            </c:multiLvlStrRef>
          </c:cat>
          <c:val>
            <c:numRef>
              <c:f>Sheet16!$D$5:$D$65</c:f>
              <c:numCache>
                <c:formatCode>General</c:formatCode>
                <c:ptCount val="50"/>
                <c:pt idx="0">
                  <c:v>50</c:v>
                </c:pt>
                <c:pt idx="1">
                  <c:v>3</c:v>
                </c:pt>
                <c:pt idx="2">
                  <c:v>6</c:v>
                </c:pt>
                <c:pt idx="3">
                  <c:v>5</c:v>
                </c:pt>
                <c:pt idx="4">
                  <c:v>21</c:v>
                </c:pt>
                <c:pt idx="5">
                  <c:v>40</c:v>
                </c:pt>
                <c:pt idx="6">
                  <c:v>4</c:v>
                </c:pt>
                <c:pt idx="8">
                  <c:v>3</c:v>
                </c:pt>
                <c:pt idx="9">
                  <c:v>18</c:v>
                </c:pt>
                <c:pt idx="10">
                  <c:v>44</c:v>
                </c:pt>
                <c:pt idx="11">
                  <c:v>2</c:v>
                </c:pt>
                <c:pt idx="12">
                  <c:v>7</c:v>
                </c:pt>
                <c:pt idx="13">
                  <c:v>3</c:v>
                </c:pt>
                <c:pt idx="14">
                  <c:v>22</c:v>
                </c:pt>
                <c:pt idx="15">
                  <c:v>61</c:v>
                </c:pt>
                <c:pt idx="16">
                  <c:v>2</c:v>
                </c:pt>
                <c:pt idx="17">
                  <c:v>4</c:v>
                </c:pt>
                <c:pt idx="18">
                  <c:v>5</c:v>
                </c:pt>
                <c:pt idx="19">
                  <c:v>20</c:v>
                </c:pt>
                <c:pt idx="20">
                  <c:v>42</c:v>
                </c:pt>
                <c:pt idx="21">
                  <c:v>4</c:v>
                </c:pt>
                <c:pt idx="22">
                  <c:v>5</c:v>
                </c:pt>
                <c:pt idx="23">
                  <c:v>3</c:v>
                </c:pt>
                <c:pt idx="24">
                  <c:v>23</c:v>
                </c:pt>
                <c:pt idx="25">
                  <c:v>38</c:v>
                </c:pt>
                <c:pt idx="26">
                  <c:v>4</c:v>
                </c:pt>
                <c:pt idx="27">
                  <c:v>8</c:v>
                </c:pt>
                <c:pt idx="28">
                  <c:v>3</c:v>
                </c:pt>
                <c:pt idx="29">
                  <c:v>16</c:v>
                </c:pt>
                <c:pt idx="30">
                  <c:v>49</c:v>
                </c:pt>
                <c:pt idx="31">
                  <c:v>4</c:v>
                </c:pt>
                <c:pt idx="32">
                  <c:v>3</c:v>
                </c:pt>
                <c:pt idx="33">
                  <c:v>3</c:v>
                </c:pt>
                <c:pt idx="34">
                  <c:v>16</c:v>
                </c:pt>
                <c:pt idx="35">
                  <c:v>46</c:v>
                </c:pt>
                <c:pt idx="36">
                  <c:v>8</c:v>
                </c:pt>
                <c:pt idx="37">
                  <c:v>5</c:v>
                </c:pt>
                <c:pt idx="38">
                  <c:v>1</c:v>
                </c:pt>
                <c:pt idx="39">
                  <c:v>22</c:v>
                </c:pt>
                <c:pt idx="40">
                  <c:v>42</c:v>
                </c:pt>
                <c:pt idx="41">
                  <c:v>3</c:v>
                </c:pt>
                <c:pt idx="42">
                  <c:v>3</c:v>
                </c:pt>
                <c:pt idx="43">
                  <c:v>1</c:v>
                </c:pt>
                <c:pt idx="44">
                  <c:v>22</c:v>
                </c:pt>
                <c:pt idx="45">
                  <c:v>58</c:v>
                </c:pt>
                <c:pt idx="46">
                  <c:v>4</c:v>
                </c:pt>
                <c:pt idx="48">
                  <c:v>3</c:v>
                </c:pt>
                <c:pt idx="49">
                  <c:v>19</c:v>
                </c:pt>
              </c:numCache>
            </c:numRef>
          </c:val>
          <c:extLst>
            <c:ext xmlns:c16="http://schemas.microsoft.com/office/drawing/2014/chart" uri="{C3380CC4-5D6E-409C-BE32-E72D297353CC}">
              <c16:uniqueId val="{00000003-0261-44B9-81D3-E3DBAB72F7C4}"/>
            </c:ext>
          </c:extLst>
        </c:ser>
        <c:ser>
          <c:idx val="3"/>
          <c:order val="3"/>
          <c:tx>
            <c:strRef>
              <c:f>Sheet16!$E$3:$E$4</c:f>
              <c:strCache>
                <c:ptCount val="1"/>
                <c:pt idx="0">
                  <c:v>VERY HIGH</c:v>
                </c:pt>
              </c:strCache>
            </c:strRef>
          </c:tx>
          <c:spPr>
            <a:solidFill>
              <a:schemeClr val="accent4"/>
            </a:solidFill>
            <a:ln>
              <a:noFill/>
            </a:ln>
            <a:effectLst/>
          </c:spPr>
          <c:invertIfNegative val="0"/>
          <c:cat>
            <c:multiLvlStrRef>
              <c:f>Sheet16!$A$5:$A$65</c:f>
              <c:multiLvlStrCache>
                <c:ptCount val="50"/>
                <c:lvl>
                  <c:pt idx="0">
                    <c:v>Active</c:v>
                  </c:pt>
                  <c:pt idx="1">
                    <c:v>Future Start</c:v>
                  </c:pt>
                  <c:pt idx="2">
                    <c:v>Leave of Absence</c:v>
                  </c:pt>
                  <c:pt idx="3">
                    <c:v>Terminated for Cause</c:v>
                  </c:pt>
                  <c:pt idx="4">
                    <c:v>Voluntarily Terminated</c:v>
                  </c:pt>
                  <c:pt idx="5">
                    <c:v>Active</c:v>
                  </c:pt>
                  <c:pt idx="6">
                    <c:v>Future Start</c:v>
                  </c:pt>
                  <c:pt idx="7">
                    <c:v>Leave of Absence</c:v>
                  </c:pt>
                  <c:pt idx="8">
                    <c:v>Terminated for Cause</c:v>
                  </c:pt>
                  <c:pt idx="9">
                    <c:v>Voluntarily Terminated</c:v>
                  </c:pt>
                  <c:pt idx="10">
                    <c:v>Active</c:v>
                  </c:pt>
                  <c:pt idx="11">
                    <c:v>Future Start</c:v>
                  </c:pt>
                  <c:pt idx="12">
                    <c:v>Leave of Absence</c:v>
                  </c:pt>
                  <c:pt idx="13">
                    <c:v>Terminated for Cause</c:v>
                  </c:pt>
                  <c:pt idx="14">
                    <c:v>Voluntarily Terminated</c:v>
                  </c:pt>
                  <c:pt idx="15">
                    <c:v>Active</c:v>
                  </c:pt>
                  <c:pt idx="16">
                    <c:v>Future Start</c:v>
                  </c:pt>
                  <c:pt idx="17">
                    <c:v>Leave of Absence</c:v>
                  </c:pt>
                  <c:pt idx="18">
                    <c:v>Terminated for Cause</c:v>
                  </c:pt>
                  <c:pt idx="19">
                    <c:v>Voluntarily Terminated</c:v>
                  </c:pt>
                  <c:pt idx="20">
                    <c:v>Active</c:v>
                  </c:pt>
                  <c:pt idx="21">
                    <c:v>Future Start</c:v>
                  </c:pt>
                  <c:pt idx="22">
                    <c:v>Leave of Absence</c:v>
                  </c:pt>
                  <c:pt idx="23">
                    <c:v>Terminated for Cause</c:v>
                  </c:pt>
                  <c:pt idx="24">
                    <c:v>Voluntarily Terminated</c:v>
                  </c:pt>
                  <c:pt idx="25">
                    <c:v>Active</c:v>
                  </c:pt>
                  <c:pt idx="26">
                    <c:v>Future Start</c:v>
                  </c:pt>
                  <c:pt idx="27">
                    <c:v>Leave of Absence</c:v>
                  </c:pt>
                  <c:pt idx="28">
                    <c:v>Terminated for Cause</c:v>
                  </c:pt>
                  <c:pt idx="29">
                    <c:v>Voluntarily Terminated</c:v>
                  </c:pt>
                  <c:pt idx="30">
                    <c:v>Active</c:v>
                  </c:pt>
                  <c:pt idx="31">
                    <c:v>Future Start</c:v>
                  </c:pt>
                  <c:pt idx="32">
                    <c:v>Leave of Absence</c:v>
                  </c:pt>
                  <c:pt idx="33">
                    <c:v>Terminated for Cause</c:v>
                  </c:pt>
                  <c:pt idx="34">
                    <c:v>Voluntarily Terminated</c:v>
                  </c:pt>
                  <c:pt idx="35">
                    <c:v>Active</c:v>
                  </c:pt>
                  <c:pt idx="36">
                    <c:v>Future Start</c:v>
                  </c:pt>
                  <c:pt idx="37">
                    <c:v>Leave of Absence</c:v>
                  </c:pt>
                  <c:pt idx="38">
                    <c:v>Terminated for Cause</c:v>
                  </c:pt>
                  <c:pt idx="39">
                    <c:v>Voluntarily Terminated</c:v>
                  </c:pt>
                  <c:pt idx="40">
                    <c:v>Active</c:v>
                  </c:pt>
                  <c:pt idx="41">
                    <c:v>Future Start</c:v>
                  </c:pt>
                  <c:pt idx="42">
                    <c:v>Leave of Absence</c:v>
                  </c:pt>
                  <c:pt idx="43">
                    <c:v>Terminated for Cause</c:v>
                  </c:pt>
                  <c:pt idx="44">
                    <c:v>Voluntarily Terminated</c:v>
                  </c:pt>
                  <c:pt idx="45">
                    <c:v>Active</c:v>
                  </c:pt>
                  <c:pt idx="46">
                    <c:v>Future Start</c:v>
                  </c:pt>
                  <c:pt idx="47">
                    <c:v>Leave of Absence</c:v>
                  </c:pt>
                  <c:pt idx="48">
                    <c:v>Terminated for Cause</c:v>
                  </c:pt>
                  <c:pt idx="49">
                    <c:v>Voluntarily Terminated</c:v>
                  </c:pt>
                </c:lvl>
                <c:lvl>
                  <c:pt idx="0">
                    <c:v>BPC</c:v>
                  </c:pt>
                  <c:pt idx="5">
                    <c:v>CCDR</c:v>
                  </c:pt>
                  <c:pt idx="10">
                    <c:v>EW</c:v>
                  </c:pt>
                  <c:pt idx="15">
                    <c:v>MSC</c:v>
                  </c:pt>
                  <c:pt idx="20">
                    <c:v>NEL</c:v>
                  </c:pt>
                  <c:pt idx="25">
                    <c:v>PL</c:v>
                  </c:pt>
                  <c:pt idx="30">
                    <c:v>PYZ</c:v>
                  </c:pt>
                  <c:pt idx="35">
                    <c:v>SVG</c:v>
                  </c:pt>
                  <c:pt idx="40">
                    <c:v>TNS</c:v>
                  </c:pt>
                  <c:pt idx="45">
                    <c:v>WBL</c:v>
                  </c:pt>
                </c:lvl>
              </c:multiLvlStrCache>
            </c:multiLvlStrRef>
          </c:cat>
          <c:val>
            <c:numRef>
              <c:f>Sheet16!$E$5:$E$65</c:f>
              <c:numCache>
                <c:formatCode>General</c:formatCode>
                <c:ptCount val="50"/>
                <c:pt idx="0">
                  <c:v>9</c:v>
                </c:pt>
                <c:pt idx="3">
                  <c:v>1</c:v>
                </c:pt>
                <c:pt idx="4">
                  <c:v>5</c:v>
                </c:pt>
                <c:pt idx="5">
                  <c:v>9</c:v>
                </c:pt>
                <c:pt idx="6">
                  <c:v>1</c:v>
                </c:pt>
                <c:pt idx="7">
                  <c:v>1</c:v>
                </c:pt>
                <c:pt idx="8">
                  <c:v>1</c:v>
                </c:pt>
                <c:pt idx="9">
                  <c:v>3</c:v>
                </c:pt>
                <c:pt idx="10">
                  <c:v>11</c:v>
                </c:pt>
                <c:pt idx="11">
                  <c:v>1</c:v>
                </c:pt>
                <c:pt idx="14">
                  <c:v>2</c:v>
                </c:pt>
                <c:pt idx="15">
                  <c:v>5</c:v>
                </c:pt>
                <c:pt idx="16">
                  <c:v>1</c:v>
                </c:pt>
                <c:pt idx="18">
                  <c:v>1</c:v>
                </c:pt>
                <c:pt idx="19">
                  <c:v>2</c:v>
                </c:pt>
                <c:pt idx="20">
                  <c:v>10</c:v>
                </c:pt>
                <c:pt idx="22">
                  <c:v>1</c:v>
                </c:pt>
                <c:pt idx="23">
                  <c:v>2</c:v>
                </c:pt>
                <c:pt idx="24">
                  <c:v>2</c:v>
                </c:pt>
                <c:pt idx="25">
                  <c:v>7</c:v>
                </c:pt>
                <c:pt idx="26">
                  <c:v>1</c:v>
                </c:pt>
                <c:pt idx="28">
                  <c:v>3</c:v>
                </c:pt>
                <c:pt idx="29">
                  <c:v>1</c:v>
                </c:pt>
                <c:pt idx="30">
                  <c:v>11</c:v>
                </c:pt>
                <c:pt idx="31">
                  <c:v>1</c:v>
                </c:pt>
                <c:pt idx="33">
                  <c:v>1</c:v>
                </c:pt>
                <c:pt idx="34">
                  <c:v>2</c:v>
                </c:pt>
                <c:pt idx="35">
                  <c:v>12</c:v>
                </c:pt>
                <c:pt idx="36">
                  <c:v>1</c:v>
                </c:pt>
                <c:pt idx="37">
                  <c:v>2</c:v>
                </c:pt>
                <c:pt idx="39">
                  <c:v>1</c:v>
                </c:pt>
                <c:pt idx="40">
                  <c:v>5</c:v>
                </c:pt>
                <c:pt idx="42">
                  <c:v>3</c:v>
                </c:pt>
                <c:pt idx="43">
                  <c:v>1</c:v>
                </c:pt>
                <c:pt idx="44">
                  <c:v>4</c:v>
                </c:pt>
                <c:pt idx="45">
                  <c:v>10</c:v>
                </c:pt>
                <c:pt idx="47">
                  <c:v>1</c:v>
                </c:pt>
                <c:pt idx="49">
                  <c:v>2</c:v>
                </c:pt>
              </c:numCache>
            </c:numRef>
          </c:val>
          <c:extLst>
            <c:ext xmlns:c16="http://schemas.microsoft.com/office/drawing/2014/chart" uri="{C3380CC4-5D6E-409C-BE32-E72D297353CC}">
              <c16:uniqueId val="{00000004-0261-44B9-81D3-E3DBAB72F7C4}"/>
            </c:ext>
          </c:extLst>
        </c:ser>
        <c:dLbls>
          <c:showLegendKey val="0"/>
          <c:showVal val="0"/>
          <c:showCatName val="0"/>
          <c:showSerName val="0"/>
          <c:showPercent val="0"/>
          <c:showBubbleSize val="0"/>
        </c:dLbls>
        <c:gapWidth val="219"/>
        <c:overlap val="-27"/>
        <c:axId val="512493216"/>
        <c:axId val="512475936"/>
      </c:barChart>
      <c:catAx>
        <c:axId val="5124932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12475936"/>
        <c:crosses val="autoZero"/>
        <c:auto val="1"/>
        <c:lblAlgn val="ctr"/>
        <c:lblOffset val="100"/>
        <c:noMultiLvlLbl val="0"/>
      </c:catAx>
      <c:valAx>
        <c:axId val="51247593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1249321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30-08-2024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9.png" /><Relationship Id="rId1" Type="http://schemas.openxmlformats.org/officeDocument/2006/relationships/slideLayout" Target="../slideLayouts/slideLayout4.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 name="Shape 38"/>
        <p:cNvGrpSpPr/>
        <p:nvPr/>
      </p:nvGrpSpPr>
      <p:grpSpPr>
        <a:xfrm>
          <a:off x="0" y="0"/>
          <a:ext cx="0" cy="0"/>
          <a:chOff x="0" y="0"/>
          <a:chExt cx="0" cy="0"/>
        </a:xfrm>
      </p:grpSpPr>
      <p:grpSp>
        <p:nvGrpSpPr>
          <p:cNvPr id="39" name="Google Shape;39;p1"/>
          <p:cNvGrpSpPr/>
          <p:nvPr/>
        </p:nvGrpSpPr>
        <p:grpSpPr>
          <a:xfrm>
            <a:off x="876299" y="990600"/>
            <a:ext cx="1743075" cy="1333500"/>
            <a:chOff x="742950" y="1104900"/>
            <a:chExt cx="1743075" cy="1333500"/>
          </a:xfrm>
        </p:grpSpPr>
        <p:sp>
          <p:nvSpPr>
            <p:cNvPr id="40" name="Google Shape;40;p1"/>
            <p:cNvSpPr/>
            <p:nvPr/>
          </p:nvSpPr>
          <p:spPr>
            <a:xfrm>
              <a:off x="742950" y="1381125"/>
              <a:ext cx="1228725" cy="1057275"/>
            </a:xfrm>
            <a:custGeom>
              <a:rect b="b" l="l" r="r" t="t"/>
              <a:pathLst>
                <a:path extrusionOk="0" h="1057275" w="122872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41" name="Google Shape;41;p1"/>
            <p:cNvSpPr/>
            <p:nvPr/>
          </p:nvSpPr>
          <p:spPr>
            <a:xfrm>
              <a:off x="1838325" y="1104900"/>
              <a:ext cx="647700" cy="561975"/>
            </a:xfrm>
            <a:custGeom>
              <a:rect b="b" l="l" r="r" t="t"/>
              <a:pathLst>
                <a:path extrusionOk="0" h="561975" w="64770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grpSp>
      <p:sp>
        <p:nvSpPr>
          <p:cNvPr id="42" name="Google Shape;42;p1"/>
          <p:cNvSpPr/>
          <p:nvPr/>
        </p:nvSpPr>
        <p:spPr>
          <a:xfrm>
            <a:off x="3752850" y="1190625"/>
            <a:ext cx="1666875" cy="1438275"/>
          </a:xfrm>
          <a:custGeom>
            <a:rect b="b" l="l" r="r" t="t"/>
            <a:pathLst>
              <a:path extrusionOk="0" h="1438275" w="16668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43" name="Google Shape;43;p1"/>
          <p:cNvSpPr/>
          <p:nvPr/>
        </p:nvSpPr>
        <p:spPr>
          <a:xfrm>
            <a:off x="3800475" y="5229225"/>
            <a:ext cx="723900" cy="619125"/>
          </a:xfrm>
          <a:custGeom>
            <a:rect b="b" l="l" r="r" t="t"/>
            <a:pathLst>
              <a:path extrusionOk="0" h="619125" w="72390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44" name="Google Shape;44;p1"/>
          <p:cNvSpPr txBox="1"/>
          <p:nvPr>
            <p:ph type="ctrTitle"/>
          </p:nvPr>
        </p:nvSpPr>
        <p:spPr>
          <a:xfrm>
            <a:off x="-828675" y="19665"/>
            <a:ext cx="9982200" cy="1001700"/>
          </a:xfrm>
          <a:prstGeom prst="rect">
            <a:avLst/>
          </a:prstGeom>
          <a:noFill/>
          <a:ln>
            <a:noFill/>
          </a:ln>
        </p:spPr>
        <p:txBody>
          <a:bodyPr anchorCtr="0" anchor="t" bIns="0" lIns="0" spcFirstLastPara="1" rIns="0" wrap="square" tIns="16500">
            <a:spAutoFit/>
          </a:bodyPr>
          <a:lstStyle/>
          <a:p>
            <a:pPr indent="0" lvl="0" marL="3213735" rtl="0" algn="l">
              <a:spcBef>
                <a:spcPts val="0"/>
              </a:spcBef>
              <a:spcAft>
                <a:spcPts val="0"/>
              </a:spcAft>
              <a:buClr>
                <a:srgbClr val="0F0F0F"/>
              </a:buClr>
              <a:buSzPts val="3200"/>
              <a:buFont typeface="Times New Roman"/>
              <a:buNone/>
            </a:pPr>
            <a:r>
              <a:rPr b="1" lang="en-US">
                <a:solidFill>
                  <a:srgbClr val="0F0F0F"/>
                </a:solidFill>
                <a:latin typeface="Times New Roman"/>
                <a:ea typeface="Times New Roman"/>
                <a:cs typeface="Times New Roman"/>
                <a:sym typeface="Times New Roman"/>
              </a:rPr>
              <a:t>Employee Data Analysis using Excel</a:t>
            </a:r>
            <a:r>
              <a:rPr b="1" i="0" lang="en-US">
                <a:solidFill>
                  <a:srgbClr val="0F0F0F"/>
                </a:solidFill>
                <a:latin typeface="Times New Roman"/>
                <a:ea typeface="Times New Roman"/>
                <a:cs typeface="Times New Roman"/>
                <a:sym typeface="Times New Roman"/>
              </a:rPr>
              <a:t> </a:t>
            </a:r>
            <a:br>
              <a:rPr b="1" i="0" lang="en-US">
                <a:solidFill>
                  <a:srgbClr val="0F0F0F"/>
                </a:solidFill>
                <a:latin typeface="Roboto"/>
                <a:ea typeface="Roboto"/>
                <a:cs typeface="Roboto"/>
                <a:sym typeface="Roboto"/>
              </a:rPr>
            </a:br>
            <a:endParaRPr/>
          </a:p>
        </p:txBody>
      </p:sp>
      <p:pic>
        <p:nvPicPr>
          <p:cNvPr id="45" name="Google Shape;45;p1"/>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sp>
        <p:nvSpPr>
          <p:cNvPr id="46" name="Google Shape;46;p1"/>
          <p:cNvSpPr txBox="1"/>
          <p:nvPr>
            <p:ph idx="7"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Clr>
                <a:srgbClr val="2D936B"/>
              </a:buClr>
              <a:buSzPts val="1100"/>
              <a:buFont typeface="Trebuchet MS"/>
              <a:buNone/>
            </a:pPr>
            <a:fld id="{00000000-1234-1234-1234-123412341234}" type="slidenum">
              <a:rPr lang="en-US"/>
              <a:t>‹#›</a:t>
            </a:fld>
            <a:endParaRPr/>
          </a:p>
        </p:txBody>
      </p:sp>
      <p:sp>
        <p:nvSpPr>
          <p:cNvPr id="47" name="Google Shape;47;p1"/>
          <p:cNvSpPr txBox="1"/>
          <p:nvPr/>
        </p:nvSpPr>
        <p:spPr>
          <a:xfrm>
            <a:off x="1213098" y="2860422"/>
            <a:ext cx="9753600" cy="1031400"/>
          </a:xfrm>
          <a:prstGeom prst="rect">
            <a:avLst/>
          </a:prstGeom>
          <a:noFill/>
          <a:ln>
            <a:noFill/>
          </a:ln>
        </p:spPr>
        <p:txBody>
          <a:bodyPr anchorCtr="0" anchor="t" bIns="91425" lIns="91425" spcFirstLastPara="1" rIns="91425" wrap="square" tIns="91425">
            <a:sp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rPr lang="en-US">
                <a:latin typeface="Calibri"/>
                <a:ea typeface="Calibri"/>
                <a:cs typeface="Calibri"/>
                <a:sym typeface="Calibri"/>
              </a:rPr>
              <a:t>Student name: s.sathya priya</a:t>
            </a:r>
            <a:endParaRPr>
              <a:latin typeface="Calibri"/>
              <a:ea typeface="Calibri"/>
              <a:cs typeface="Calibri"/>
              <a:sym typeface="Calibri"/>
            </a:endParaRPr>
          </a:p>
          <a:p>
            <a:pPr indent="0" lvl="0" marL="0" rtl="0" algn="l">
              <a:spcBef>
                <a:spcPts val="0"/>
              </a:spcBef>
              <a:spcAft>
                <a:spcPts val="0"/>
              </a:spcAft>
              <a:buNone/>
            </a:pPr>
            <a:r>
              <a:rPr lang="en-US">
                <a:latin typeface="Calibri"/>
                <a:ea typeface="Calibri"/>
                <a:cs typeface="Calibri"/>
                <a:sym typeface="Calibri"/>
              </a:rPr>
              <a:t>Register no : 312206539</a:t>
            </a:r>
            <a:endParaRPr>
              <a:latin typeface="Calibri"/>
              <a:ea typeface="Calibri"/>
              <a:cs typeface="Calibri"/>
              <a:sym typeface="Calibri"/>
            </a:endParaRPr>
          </a:p>
          <a:p>
            <a:pPr indent="0" lvl="0" marL="0" rtl="0" algn="l">
              <a:spcBef>
                <a:spcPts val="0"/>
              </a:spcBef>
              <a:spcAft>
                <a:spcPts val="0"/>
              </a:spcAft>
              <a:buNone/>
            </a:pPr>
            <a:r>
              <a:rPr lang="en-US">
                <a:latin typeface="Calibri"/>
                <a:ea typeface="Calibri"/>
                <a:cs typeface="Calibri"/>
                <a:sym typeface="Calibri"/>
              </a:rPr>
              <a:t>Department: B.com general </a:t>
            </a:r>
            <a:endParaRPr>
              <a:latin typeface="Calibri"/>
              <a:ea typeface="Calibri"/>
              <a:cs typeface="Calibri"/>
              <a:sym typeface="Calibri"/>
            </a:endParaRPr>
          </a:p>
          <a:p>
            <a:pPr indent="0" lvl="0" marL="0" rtl="0" algn="l">
              <a:spcBef>
                <a:spcPts val="0"/>
              </a:spcBef>
              <a:spcAft>
                <a:spcPts val="0"/>
              </a:spcAft>
              <a:buNone/>
            </a:pPr>
            <a:r>
              <a:rPr lang="en-US">
                <a:latin typeface="Calibri"/>
                <a:ea typeface="Calibri"/>
                <a:cs typeface="Calibri"/>
                <a:sym typeface="Calibri"/>
              </a:rPr>
              <a:t>College Name: A.M jain college </a:t>
            </a:r>
            <a:endParaRPr>
              <a:latin typeface="Calibri"/>
              <a:ea typeface="Calibri"/>
              <a:cs typeface="Calibri"/>
              <a:sym typeface="Calibri"/>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EB77EFFA-4C7A-4C7A-172B-87E928148E21}"/>
              </a:ext>
            </a:extLst>
          </p:cNvPr>
          <p:cNvSpPr txBox="1"/>
          <p:nvPr/>
        </p:nvSpPr>
        <p:spPr>
          <a:xfrm>
            <a:off x="838200" y="1271855"/>
            <a:ext cx="7162800" cy="5632311"/>
          </a:xfrm>
          <a:prstGeom prst="rect">
            <a:avLst/>
          </a:prstGeom>
          <a:noFill/>
        </p:spPr>
        <p:txBody>
          <a:bodyPr wrap="square" rtlCol="0">
            <a:spAutoFit/>
          </a:bodyPr>
          <a:lstStyle/>
          <a:p>
            <a:r>
              <a:rPr lang="en-US" dirty="0"/>
              <a:t>In attendance analysis using Excel, several modeling techniques can help you gain insights and make data-driven decisions. Here’s an overview of key modeling approaches you might use:</a:t>
            </a:r>
          </a:p>
          <a:p>
            <a:r>
              <a:rPr lang="en-US" dirty="0"/>
              <a:t>1. </a:t>
            </a:r>
            <a:r>
              <a:rPr lang="en-US" b="1" u="sng" dirty="0"/>
              <a:t>Descriptive Statistics Mean and Median Attendance</a:t>
            </a:r>
            <a:r>
              <a:rPr lang="en-US" dirty="0"/>
              <a:t>: Calculate average and median attendance times to understand typical patterns. Standard Deviation: Measure the variability in attendance times. Excel Functions: AVERAGE(), MEDIAN(), STDEV.P(), STDEV.S()</a:t>
            </a:r>
          </a:p>
          <a:p>
            <a:r>
              <a:rPr lang="en-US" dirty="0"/>
              <a:t>2. </a:t>
            </a:r>
            <a:r>
              <a:rPr lang="en-US" b="1" u="sng" dirty="0"/>
              <a:t>Time Series Analysis Trend Analysis</a:t>
            </a:r>
            <a:r>
              <a:rPr lang="en-US" dirty="0"/>
              <a:t>: Analyze attendance trends over time (daily, weekly, monthly).Seasonality: Identify patterns or recurring trends related to specific days of the week or times of the year . Excel Functions: Use line charts or pivot tables to visualize trends.</a:t>
            </a:r>
          </a:p>
          <a:p>
            <a:r>
              <a:rPr lang="en-US" dirty="0"/>
              <a:t>3. </a:t>
            </a:r>
            <a:r>
              <a:rPr lang="en-US" b="1" u="sng" dirty="0"/>
              <a:t>Pivot Tables and Charts Attendance Summary</a:t>
            </a:r>
            <a:r>
              <a:rPr lang="en-US" dirty="0"/>
              <a:t>: Create pivot tables to summarize attendance data by employee, department, or time period . Visual Representation: Use pivot charts to visualize attendance patterns and anomalies . Excel Functions: PivotTable, PivotChart</a:t>
            </a:r>
          </a:p>
          <a:p>
            <a:r>
              <a:rPr lang="en-US" dirty="0"/>
              <a:t>4. </a:t>
            </a:r>
            <a:r>
              <a:rPr lang="en-US" b="1" u="sng" dirty="0"/>
              <a:t>Absenteeism Analysis Absence Rates</a:t>
            </a:r>
            <a:r>
              <a:rPr lang="en-US" dirty="0"/>
              <a:t>: Calculate the percentage of days employees or students are absent . Correlation with Other Factors: Analyze correlations between absenteeism and factors like department, time of year, or employee tenure . Excel Functions: COUNTIF(), COUNTIFS(), CORREL()</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FEBD5A4-A510-9882-EA04-89A1E08DE50D}"/>
              </a:ext>
            </a:extLst>
          </p:cNvPr>
          <p:cNvSpPr>
            <a:spLocks noGrp="1"/>
          </p:cNvSpPr>
          <p:nvPr>
            <p:ph type="body" idx="1"/>
          </p:nvPr>
        </p:nvSpPr>
        <p:spPr>
          <a:xfrm>
            <a:off x="381000" y="533400"/>
            <a:ext cx="9144000" cy="6093976"/>
          </a:xfrm>
        </p:spPr>
        <p:txBody>
          <a:bodyPr/>
          <a:lstStyle/>
          <a:p>
            <a:r>
              <a:rPr lang="en-US" dirty="0"/>
              <a:t>5. </a:t>
            </a:r>
            <a:r>
              <a:rPr lang="en-US" b="1" u="sng" dirty="0"/>
              <a:t>Work Hours Calculation Hours Worked</a:t>
            </a:r>
            <a:r>
              <a:rPr lang="en-US" dirty="0"/>
              <a:t>: Compute the total hours worked per day, week, or month using Time In and Time Out data . Overtime Calculation: Identify and calculate any overtime based on scheduled hours Excel Functions: DATEDIF(), TEXT(), SUM() </a:t>
            </a:r>
          </a:p>
          <a:p>
            <a:r>
              <a:rPr lang="en-US" dirty="0"/>
              <a:t>6. </a:t>
            </a:r>
            <a:r>
              <a:rPr lang="en-US" b="1" u="sng" dirty="0"/>
              <a:t>Anomaly Detection Late Arrivals and Early Departures</a:t>
            </a:r>
            <a:r>
              <a:rPr lang="en-US" dirty="0"/>
              <a:t>: Identify patterns of lateness or early departures using conditional formatting or formulas . Outliers: Detect outliers or unusual attendance patterns . Excel Functions: IF(), CONDITIONAL FORMATTING, Z-SCORE</a:t>
            </a:r>
          </a:p>
          <a:p>
            <a:r>
              <a:rPr lang="en-US" dirty="0"/>
              <a:t>7. </a:t>
            </a:r>
            <a:r>
              <a:rPr lang="en-US" b="1" u="sng" dirty="0"/>
              <a:t>Forecasting Future Attendance Trends</a:t>
            </a:r>
            <a:r>
              <a:rPr lang="en-US" dirty="0"/>
              <a:t>: Use linear regression to forecast future attendance based on historical data . Excel Functions: LINEST(), FORECAST.LINEAR()</a:t>
            </a:r>
          </a:p>
          <a:p>
            <a:r>
              <a:rPr lang="en-US" dirty="0"/>
              <a:t>8. </a:t>
            </a:r>
            <a:r>
              <a:rPr lang="en-US" b="1" u="sng" dirty="0"/>
              <a:t>Scenario Analysis What-If Scenarios</a:t>
            </a:r>
            <a:r>
              <a:rPr lang="en-US" dirty="0"/>
              <a:t>: Model different scenarios to understand potential impacts of policy changes on attendance .</a:t>
            </a:r>
          </a:p>
          <a:p>
            <a:r>
              <a:rPr lang="en-US" dirty="0"/>
              <a:t> Excel Functions: “DATA TABLE”,” GOAL SEEK”</a:t>
            </a:r>
          </a:p>
          <a:p>
            <a:r>
              <a:rPr lang="en-US" u="sng" dirty="0"/>
              <a:t>Example Implementation </a:t>
            </a:r>
            <a:r>
              <a:rPr lang="en-US" dirty="0"/>
              <a:t>: </a:t>
            </a:r>
          </a:p>
          <a:p>
            <a:pPr marL="342900" indent="-342900">
              <a:buFont typeface="+mj-lt"/>
              <a:buAutoNum type="arabicPeriod"/>
            </a:pPr>
            <a:r>
              <a:rPr lang="en-US" b="1" dirty="0"/>
              <a:t>Create a Data Table</a:t>
            </a:r>
            <a:r>
              <a:rPr lang="en-US" dirty="0"/>
              <a:t>: Organize your data into columns for Date, Time In, Time Out, Employee ID, etc.</a:t>
            </a:r>
          </a:p>
          <a:p>
            <a:pPr marL="342900" indent="-342900">
              <a:buFont typeface="+mj-lt"/>
              <a:buAutoNum type="arabicPeriod"/>
            </a:pPr>
            <a:r>
              <a:rPr lang="en-US" b="1" dirty="0"/>
              <a:t>Use Pivot Tables</a:t>
            </a:r>
            <a:r>
              <a:rPr lang="en-US" dirty="0"/>
              <a:t>: Summarize attendance by employee or department.</a:t>
            </a:r>
          </a:p>
          <a:p>
            <a:pPr marL="342900" indent="-342900">
              <a:buFont typeface="+mj-lt"/>
              <a:buAutoNum type="arabicPeriod"/>
            </a:pPr>
            <a:r>
              <a:rPr lang="en-US" b="1" dirty="0"/>
              <a:t>Visualize Data</a:t>
            </a:r>
            <a:r>
              <a:rPr lang="en-US" dirty="0"/>
              <a:t>: Create charts to visualize trends and patterns.</a:t>
            </a:r>
          </a:p>
          <a:p>
            <a:pPr marL="342900" indent="-342900">
              <a:buFont typeface="+mj-lt"/>
              <a:buAutoNum type="arabicPeriod"/>
            </a:pPr>
            <a:r>
              <a:rPr lang="en-US" b="1" dirty="0"/>
              <a:t>Apply Formulas</a:t>
            </a:r>
            <a:r>
              <a:rPr lang="en-US" dirty="0"/>
              <a:t>: Calculate hours worked, absenteeism rates, and any anomalies.</a:t>
            </a:r>
          </a:p>
          <a:p>
            <a:pPr marL="342900" indent="-342900">
              <a:buFont typeface="+mj-lt"/>
              <a:buAutoNum type="arabicPeriod"/>
            </a:pPr>
            <a:r>
              <a:rPr lang="en-US" b="1" dirty="0"/>
              <a:t>Analyze and Interpret</a:t>
            </a:r>
            <a:r>
              <a:rPr lang="en-US" dirty="0"/>
              <a:t>: Use descriptive statistics and trend analysis to derive insights and make recommendations.</a:t>
            </a:r>
          </a:p>
          <a:p>
            <a:r>
              <a:rPr lang="en-US" dirty="0"/>
              <a:t>These modeling techniques enable you to perform a comprehensive analysis of attendance data, leading to better management decisions and improved operational efficiency</a:t>
            </a:r>
            <a:endParaRPr lang="en-IN" dirty="0"/>
          </a:p>
          <a:p>
            <a:endParaRPr lang="en-IN" dirty="0"/>
          </a:p>
        </p:txBody>
      </p:sp>
    </p:spTree>
    <p:extLst>
      <p:ext uri="{BB962C8B-B14F-4D97-AF65-F5344CB8AC3E}">
        <p14:creationId xmlns:p14="http://schemas.microsoft.com/office/powerpoint/2010/main" val="315039835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E21C0C8F-7312-86F5-E247-1276A24681AF}"/>
              </a:ext>
            </a:extLst>
          </p:cNvPr>
          <p:cNvGraphicFramePr>
            <a:graphicFrameLocks/>
          </p:cNvGraphicFramePr>
          <p:nvPr>
            <p:extLst>
              <p:ext uri="{D42A27DB-BD31-4B8C-83A1-F6EECF244321}">
                <p14:modId xmlns:p14="http://schemas.microsoft.com/office/powerpoint/2010/main" val="787677240"/>
              </p:ext>
            </p:extLst>
          </p:nvPr>
        </p:nvGraphicFramePr>
        <p:xfrm>
          <a:off x="152400" y="1116330"/>
          <a:ext cx="11124818" cy="5528945"/>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CACA5C4C-EF42-62CB-AF3A-7E0F3883C19A}"/>
              </a:ext>
            </a:extLst>
          </p:cNvPr>
          <p:cNvSpPr txBox="1"/>
          <p:nvPr/>
        </p:nvSpPr>
        <p:spPr>
          <a:xfrm>
            <a:off x="755332" y="1447800"/>
            <a:ext cx="8007668" cy="3785652"/>
          </a:xfrm>
          <a:prstGeom prst="rect">
            <a:avLst/>
          </a:prstGeom>
          <a:noFill/>
        </p:spPr>
        <p:txBody>
          <a:bodyPr wrap="square" rtlCol="0">
            <a:spAutoFit/>
          </a:bodyPr>
          <a:lstStyle/>
          <a:p>
            <a:r>
              <a:rPr lang="en-US" sz="2000" dirty="0">
                <a:latin typeface="+mj-lt"/>
              </a:rPr>
              <a:t>The attendance analysis reveals critical insights into employee patterns and behaviors, highlighting trends, anomalies, and areas for improvement. By examining data on attendance times, absenteeism rates, and punctuality, we can identify key factors impacting attendance and develop targeted strategies to address issues. Key findings include identifying peak absenteeism periods, correlating attendance with departmental performance, and pinpointing frequent late arrivals. Implementing recommendations such as flexible scheduling, improved time management practices, and enhanced communication of attendance policies can significantly enhance overall attendance rates and operational efficiency. This analysis provides a robust foundation for informed decision-making and continuous improvement in attendance management</a:t>
            </a:r>
            <a:endParaRPr lang="en-IN" sz="2000" dirty="0">
              <a:latin typeface="+mj-lt"/>
            </a:endParaRPr>
          </a:p>
        </p:txBody>
      </p:sp>
    </p:spTree>
    <p:extLst>
      <p:ext uri="{BB962C8B-B14F-4D97-AF65-F5344CB8AC3E}">
        <p14:creationId xmlns:p14="http://schemas.microsoft.com/office/powerpoint/2010/main" val="29864422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Attendance Analysis using Excel</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a:extLst>
              <a:ext uri="{FF2B5EF4-FFF2-40B4-BE49-F238E27FC236}">
                <a16:creationId xmlns:a16="http://schemas.microsoft.com/office/drawing/2014/main" id="{63A13CDF-57EC-74A6-62D1-4A9F910C5BD6}"/>
              </a:ext>
            </a:extLst>
          </p:cNvPr>
          <p:cNvSpPr txBox="1"/>
          <p:nvPr/>
        </p:nvSpPr>
        <p:spPr>
          <a:xfrm>
            <a:off x="1398495" y="2514600"/>
            <a:ext cx="6325945" cy="2308324"/>
          </a:xfrm>
          <a:prstGeom prst="rect">
            <a:avLst/>
          </a:prstGeom>
          <a:noFill/>
        </p:spPr>
        <p:txBody>
          <a:bodyPr wrap="square" rtlCol="0">
            <a:spAutoFit/>
          </a:bodyPr>
          <a:lstStyle/>
          <a:p>
            <a:r>
              <a:rPr lang="en-US" sz="2400" i="0" dirty="0">
                <a:effectLst/>
              </a:rPr>
              <a:t>When employees give their best at work, they help the organization flourish. Companies therefore implement </a:t>
            </a:r>
            <a:r>
              <a:rPr lang="en-US" sz="2400" i="0" strike="noStrike" dirty="0">
                <a:effectLst/>
              </a:rPr>
              <a:t>attendance management </a:t>
            </a:r>
            <a:r>
              <a:rPr lang="en-US" sz="2400" i="0" u="none" strike="noStrike" dirty="0">
                <a:effectLst/>
              </a:rPr>
              <a:t>systems</a:t>
            </a:r>
            <a:r>
              <a:rPr lang="en-US" sz="2400" i="0" dirty="0">
                <a:effectLst/>
              </a:rPr>
              <a:t> to ensure that employees maximize their potential. It is an excellent way to monitor the punctuality and</a:t>
            </a:r>
            <a:r>
              <a:rPr lang="en-US" sz="2400" i="0" u="none" strike="noStrike" dirty="0">
                <a:effectLst/>
              </a:rPr>
              <a:t> performance of the employees</a:t>
            </a:r>
            <a:r>
              <a:rPr lang="en-US" sz="2000" i="0" dirty="0">
                <a:effectLst/>
                <a:latin typeface="Merriweather" panose="020F0502020204030204" pitchFamily="2" charset="0"/>
              </a:rPr>
              <a:t>. </a:t>
            </a:r>
            <a:endParaRPr lang="en-IN" sz="20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1081088" y="2412420"/>
            <a:ext cx="7924800" cy="3416320"/>
          </a:xfrm>
          <a:prstGeom prst="rect">
            <a:avLst/>
          </a:prstGeom>
          <a:noFill/>
        </p:spPr>
        <p:txBody>
          <a:bodyPr wrap="square" rtlCol="0">
            <a:spAutoFit/>
          </a:bodyPr>
          <a:lstStyle/>
          <a:p>
            <a:pPr>
              <a:buFont typeface="Arial" panose="020B0604020202020204" pitchFamily="34" charset="0"/>
              <a:buChar char="•"/>
            </a:pPr>
            <a:r>
              <a:rPr lang="en-US" sz="2400" i="0" dirty="0">
                <a:solidFill>
                  <a:srgbClr val="0D0D0D"/>
                </a:solidFill>
                <a:effectLst/>
                <a:latin typeface="Times New Roman" panose="02020603050405020304" pitchFamily="18" charset="0"/>
                <a:cs typeface="Times New Roman" panose="02020603050405020304" pitchFamily="18" charset="0"/>
              </a:rPr>
              <a:t>.</a:t>
            </a:r>
            <a:r>
              <a:rPr lang="en-US" sz="2400" dirty="0"/>
              <a:t> The attendance analysis project aims to streamline and enhance the tracking of employee or student attendance through advanced data analytics. </a:t>
            </a:r>
          </a:p>
          <a:p>
            <a:pPr>
              <a:buFont typeface="Arial" panose="020B0604020202020204" pitchFamily="34" charset="0"/>
              <a:buChar char="•"/>
            </a:pPr>
            <a:r>
              <a:rPr lang="en-US" sz="2400" dirty="0"/>
              <a:t> By leveraging historical data, the project seeks to identify patterns, trends, and anomalies in attendance records. </a:t>
            </a:r>
          </a:p>
          <a:p>
            <a:pPr>
              <a:buFont typeface="Arial" panose="020B0604020202020204" pitchFamily="34" charset="0"/>
              <a:buChar char="•"/>
            </a:pPr>
            <a:r>
              <a:rPr lang="en-US" sz="2400" dirty="0"/>
              <a:t> The analysis will provide actionable insights to improve punctuality, optimize scheduling, and reduce absenteeism. </a:t>
            </a:r>
          </a:p>
          <a:p>
            <a:pPr>
              <a:buFont typeface="Arial" panose="020B0604020202020204" pitchFamily="34" charset="0"/>
              <a:buChar char="•"/>
            </a:pPr>
            <a:r>
              <a:rPr lang="en-US" sz="2400" dirty="0"/>
              <a:t> Key deliverables include comprehensive reports and visualizations that support decision-making processes. </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extBox 6">
            <a:extLst>
              <a:ext uri="{FF2B5EF4-FFF2-40B4-BE49-F238E27FC236}">
                <a16:creationId xmlns:a16="http://schemas.microsoft.com/office/drawing/2014/main" id="{BCFE82BC-A1B4-95A5-4BD6-4861273C75F8}"/>
              </a:ext>
            </a:extLst>
          </p:cNvPr>
          <p:cNvSpPr txBox="1"/>
          <p:nvPr/>
        </p:nvSpPr>
        <p:spPr>
          <a:xfrm>
            <a:off x="1143000" y="2078772"/>
            <a:ext cx="6934200" cy="4093428"/>
          </a:xfrm>
          <a:prstGeom prst="rect">
            <a:avLst/>
          </a:prstGeom>
          <a:noFill/>
        </p:spPr>
        <p:txBody>
          <a:bodyPr wrap="square" rtlCol="0">
            <a:spAutoFit/>
          </a:bodyPr>
          <a:lstStyle/>
          <a:p>
            <a:pPr marL="285750" indent="-285750">
              <a:buFont typeface="Arial" panose="020B0604020202020204" pitchFamily="34" charset="0"/>
              <a:buChar char="•"/>
            </a:pPr>
            <a:r>
              <a:rPr lang="en-US" sz="2000" b="1" u="sng" dirty="0"/>
              <a:t>Human Resources (HR) Managers</a:t>
            </a:r>
            <a:r>
              <a:rPr lang="en-US" sz="2000" dirty="0"/>
              <a:t>: They use attendance data to manage employee schedules, address absenteeism, and ensure compliance with company policies.</a:t>
            </a:r>
          </a:p>
          <a:p>
            <a:pPr marL="285750" indent="-285750">
              <a:buFont typeface="Arial" panose="020B0604020202020204" pitchFamily="34" charset="0"/>
              <a:buChar char="•"/>
            </a:pPr>
            <a:r>
              <a:rPr lang="en-US" sz="2000" b="1" u="sng" dirty="0"/>
              <a:t>Department Heads and Supervisors</a:t>
            </a:r>
            <a:r>
              <a:rPr lang="en-US" sz="2000" dirty="0"/>
              <a:t>: They leverage attendance insights to optimize team scheduling, manage workload distribution, and address performance issues.</a:t>
            </a:r>
          </a:p>
          <a:p>
            <a:pPr marL="285750" indent="-285750">
              <a:buFont typeface="Arial" panose="020B0604020202020204" pitchFamily="34" charset="0"/>
              <a:buChar char="•"/>
            </a:pPr>
            <a:r>
              <a:rPr lang="en-US" sz="2000" b="1" u="sng" dirty="0"/>
              <a:t>Employees</a:t>
            </a:r>
            <a:r>
              <a:rPr lang="en-US" sz="2000" b="1" dirty="0"/>
              <a:t> </a:t>
            </a:r>
            <a:r>
              <a:rPr lang="en-US" sz="2000" dirty="0"/>
              <a:t>: They may access their own attendance records for personal tracking, understanding patterns, and improving time management.</a:t>
            </a:r>
          </a:p>
          <a:p>
            <a:pPr marL="285750" indent="-285750">
              <a:buFont typeface="Arial" panose="020B0604020202020204" pitchFamily="34" charset="0"/>
              <a:buChar char="•"/>
            </a:pPr>
            <a:r>
              <a:rPr lang="en-US" sz="2000" b="1" u="sng" dirty="0"/>
              <a:t>Executives and Decision Makers</a:t>
            </a:r>
            <a:r>
              <a:rPr lang="en-US" sz="2000" dirty="0"/>
              <a:t>: They use aggregated attendance data to make strategic decisions about workforce management, resource allocation, and overall organizational effectiveness</a:t>
            </a:r>
            <a:r>
              <a:rPr lang="en-US" dirty="0"/>
              <a:t>.</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786F4DDC-5D1B-8AEC-0588-7A62C084B536}"/>
              </a:ext>
            </a:extLst>
          </p:cNvPr>
          <p:cNvSpPr txBox="1"/>
          <p:nvPr/>
        </p:nvSpPr>
        <p:spPr>
          <a:xfrm>
            <a:off x="2971800" y="2597169"/>
            <a:ext cx="6096000" cy="4247317"/>
          </a:xfrm>
          <a:prstGeom prst="rect">
            <a:avLst/>
          </a:prstGeom>
          <a:noFill/>
        </p:spPr>
        <p:txBody>
          <a:bodyPr wrap="square" rtlCol="0">
            <a:spAutoFit/>
          </a:bodyPr>
          <a:lstStyle/>
          <a:p>
            <a:pPr marL="285750" indent="-285750">
              <a:buFont typeface="Arial" panose="020B0604020202020204" pitchFamily="34" charset="0"/>
              <a:buChar char="•"/>
            </a:pPr>
            <a:r>
              <a:rPr lang="en-IN" sz="2000" b="1" u="sng" dirty="0"/>
              <a:t>Conditional Formatting</a:t>
            </a:r>
            <a:r>
              <a:rPr lang="en-IN" sz="2000" b="1" dirty="0"/>
              <a:t> </a:t>
            </a:r>
            <a:r>
              <a:rPr lang="en-IN" sz="2000" dirty="0"/>
              <a:t>:It is used for highlighting the missing values.</a:t>
            </a:r>
          </a:p>
          <a:p>
            <a:pPr marL="285750" indent="-285750">
              <a:buFont typeface="Arial" panose="020B0604020202020204" pitchFamily="34" charset="0"/>
              <a:buChar char="•"/>
            </a:pPr>
            <a:r>
              <a:rPr lang="en-IN" sz="2000" b="1" u="sng" dirty="0"/>
              <a:t>Filter</a:t>
            </a:r>
            <a:r>
              <a:rPr lang="en-IN" sz="2000" dirty="0"/>
              <a:t>: It is used for removing or filtering out the missing values.</a:t>
            </a:r>
            <a:r>
              <a:rPr lang="en-IN" sz="2000" u="sng" dirty="0"/>
              <a:t> </a:t>
            </a:r>
          </a:p>
          <a:p>
            <a:pPr marL="285750" indent="-285750">
              <a:buFont typeface="Arial" panose="020B0604020202020204" pitchFamily="34" charset="0"/>
              <a:buChar char="•"/>
            </a:pPr>
            <a:r>
              <a:rPr lang="en-IN" sz="2000" b="1" u="sng" dirty="0"/>
              <a:t>Formula</a:t>
            </a:r>
            <a:r>
              <a:rPr lang="en-IN" sz="2000" dirty="0"/>
              <a:t>: It is used for to calculate the attendance levels of the employee.</a:t>
            </a:r>
          </a:p>
          <a:p>
            <a:pPr marL="285750" indent="-285750">
              <a:buFont typeface="Arial" panose="020B0604020202020204" pitchFamily="34" charset="0"/>
              <a:buChar char="•"/>
            </a:pPr>
            <a:r>
              <a:rPr lang="en-IN" sz="2000" b="1" u="sng" dirty="0"/>
              <a:t>Pivot</a:t>
            </a:r>
            <a:r>
              <a:rPr lang="en-IN" sz="2000" dirty="0"/>
              <a:t>: It is used for summary of the data.</a:t>
            </a:r>
          </a:p>
          <a:p>
            <a:pPr marL="285750" indent="-285750">
              <a:buFont typeface="Arial" panose="020B0604020202020204" pitchFamily="34" charset="0"/>
              <a:buChar char="•"/>
            </a:pPr>
            <a:r>
              <a:rPr lang="en-IN" sz="2000" b="1" u="sng" dirty="0"/>
              <a:t>Graph</a:t>
            </a:r>
            <a:r>
              <a:rPr lang="en-IN" sz="2000" b="1" dirty="0"/>
              <a:t>:</a:t>
            </a:r>
            <a:r>
              <a:rPr lang="en-IN" sz="2000" dirty="0"/>
              <a:t> It </a:t>
            </a:r>
            <a:r>
              <a:rPr lang="en-US" sz="2000" i="0" dirty="0">
                <a:effectLst/>
                <a:latin typeface="Google Sans"/>
              </a:rPr>
              <a:t>is a visual element that represents data in a worksheet.</a:t>
            </a:r>
            <a:endParaRPr lang="en-IN" sz="2000" dirty="0"/>
          </a:p>
          <a:p>
            <a:pPr marL="285750" indent="-285750">
              <a:buFont typeface="Arial" panose="020B0604020202020204" pitchFamily="34" charset="0"/>
              <a:buChar char="•"/>
            </a:pPr>
            <a:endParaRPr lang="en-IN" dirty="0"/>
          </a:p>
          <a:p>
            <a:endParaRPr lang="en-IN" u="sng"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r>
              <a:rPr lang="en-IN" dirty="0"/>
              <a:t>                     </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id="{741856DB-CF44-509A-067C-E69E061DC139}"/>
              </a:ext>
            </a:extLst>
          </p:cNvPr>
          <p:cNvSpPr txBox="1"/>
          <p:nvPr/>
        </p:nvSpPr>
        <p:spPr>
          <a:xfrm>
            <a:off x="838200" y="1295400"/>
            <a:ext cx="7620000" cy="5201424"/>
          </a:xfrm>
          <a:prstGeom prst="rect">
            <a:avLst/>
          </a:prstGeom>
          <a:noFill/>
        </p:spPr>
        <p:txBody>
          <a:bodyPr wrap="square" rtlCol="0">
            <a:spAutoFit/>
          </a:bodyPr>
          <a:lstStyle/>
          <a:p>
            <a:r>
              <a:rPr lang="en-IN" sz="2000" dirty="0"/>
              <a:t>The dataset used for this analysis includes employee records with attributes such as :</a:t>
            </a:r>
          </a:p>
          <a:p>
            <a:pPr marL="285750" indent="-285750">
              <a:buFont typeface="Arial" panose="020B0604020202020204" pitchFamily="34" charset="0"/>
              <a:buChar char="•"/>
            </a:pPr>
            <a:r>
              <a:rPr lang="en-IN" sz="2000" b="1" dirty="0"/>
              <a:t>Employee dataset </a:t>
            </a:r>
            <a:r>
              <a:rPr lang="en-IN" sz="2000" dirty="0"/>
              <a:t>– It was downloaded from Kaggle. There were 26 features in that dataset but in those we selected only 8 features there are,</a:t>
            </a:r>
          </a:p>
          <a:p>
            <a:pPr marL="285750" indent="-285750">
              <a:buFont typeface="Arial" panose="020B0604020202020204" pitchFamily="34" charset="0"/>
              <a:buChar char="•"/>
            </a:pPr>
            <a:r>
              <a:rPr lang="en-IN" sz="2000" b="1" dirty="0"/>
              <a:t>Employee ID </a:t>
            </a:r>
            <a:r>
              <a:rPr lang="en-IN" sz="2000" dirty="0"/>
              <a:t>(Numerical value)</a:t>
            </a:r>
          </a:p>
          <a:p>
            <a:pPr marL="285750" indent="-285750">
              <a:buFont typeface="Arial" panose="020B0604020202020204" pitchFamily="34" charset="0"/>
              <a:buChar char="•"/>
            </a:pPr>
            <a:r>
              <a:rPr lang="en-IN" sz="2000" b="1" dirty="0"/>
              <a:t>Name </a:t>
            </a:r>
            <a:r>
              <a:rPr lang="en-IN" sz="2000" dirty="0"/>
              <a:t>(Text)</a:t>
            </a:r>
          </a:p>
          <a:p>
            <a:pPr marL="285750" indent="-285750">
              <a:buFont typeface="Arial" panose="020B0604020202020204" pitchFamily="34" charset="0"/>
              <a:buChar char="•"/>
            </a:pPr>
            <a:r>
              <a:rPr lang="en-IN" sz="2000" b="1" dirty="0"/>
              <a:t>Employee type </a:t>
            </a:r>
            <a:r>
              <a:rPr lang="en-IN" sz="2000" dirty="0"/>
              <a:t>(Text)</a:t>
            </a:r>
            <a:endParaRPr lang="en-IN" sz="2000" b="1" dirty="0"/>
          </a:p>
          <a:p>
            <a:pPr marL="285750" indent="-285750">
              <a:buFont typeface="Arial" panose="020B0604020202020204" pitchFamily="34" charset="0"/>
              <a:buChar char="•"/>
            </a:pPr>
            <a:r>
              <a:rPr lang="en-IN" sz="2000" b="1" dirty="0"/>
              <a:t>Performance level</a:t>
            </a:r>
            <a:r>
              <a:rPr lang="en-IN" sz="2000" dirty="0"/>
              <a:t> (Text)</a:t>
            </a:r>
            <a:endParaRPr lang="en-IN" sz="2000" b="1" dirty="0"/>
          </a:p>
          <a:p>
            <a:pPr marL="285750" indent="-285750">
              <a:buFont typeface="Arial" panose="020B0604020202020204" pitchFamily="34" charset="0"/>
              <a:buChar char="•"/>
            </a:pPr>
            <a:r>
              <a:rPr lang="en-IN" sz="2000" b="1" dirty="0"/>
              <a:t>Gender </a:t>
            </a:r>
            <a:r>
              <a:rPr lang="en-IN" sz="2000" dirty="0"/>
              <a:t>(Male, Female)</a:t>
            </a:r>
          </a:p>
          <a:p>
            <a:pPr marL="285750" indent="-285750">
              <a:buFont typeface="Arial" panose="020B0604020202020204" pitchFamily="34" charset="0"/>
              <a:buChar char="•"/>
            </a:pPr>
            <a:r>
              <a:rPr lang="en-IN" sz="2000" b="1" dirty="0"/>
              <a:t>Employee Rating </a:t>
            </a:r>
            <a:r>
              <a:rPr lang="en-IN" sz="2000" dirty="0"/>
              <a:t>(Numerical value)</a:t>
            </a:r>
          </a:p>
          <a:p>
            <a:pPr marL="285750" indent="-285750">
              <a:buFont typeface="Arial" panose="020B0604020202020204" pitchFamily="34" charset="0"/>
              <a:buChar char="•"/>
            </a:pPr>
            <a:r>
              <a:rPr lang="en-IN" sz="2000" b="1" dirty="0"/>
              <a:t>Employee status </a:t>
            </a:r>
            <a:r>
              <a:rPr lang="en-IN" sz="2000" dirty="0"/>
              <a:t>(Numerical value)</a:t>
            </a:r>
          </a:p>
          <a:p>
            <a:pPr marL="285750" indent="-285750">
              <a:buFont typeface="Arial" panose="020B0604020202020204" pitchFamily="34" charset="0"/>
              <a:buChar char="•"/>
            </a:pPr>
            <a:r>
              <a:rPr lang="en-IN" sz="2000" b="1" dirty="0"/>
              <a:t>Business unit </a:t>
            </a:r>
            <a:r>
              <a:rPr lang="en-IN" sz="2000" dirty="0"/>
              <a:t>(Text)</a:t>
            </a:r>
            <a:endParaRPr lang="en-IN" sz="2000" b="1" dirty="0"/>
          </a:p>
          <a:p>
            <a:pPr marL="285750" indent="-285750">
              <a:buFont typeface="Arial" panose="020B0604020202020204" pitchFamily="34" charset="0"/>
              <a:buChar char="•"/>
            </a:pPr>
            <a:endParaRPr lang="en-IN" b="1" dirty="0"/>
          </a:p>
          <a:p>
            <a:pPr marL="285750" indent="-285750">
              <a:buFont typeface="Arial" panose="020B0604020202020204" pitchFamily="34" charset="0"/>
              <a:buChar char="•"/>
            </a:pPr>
            <a:endParaRPr lang="en-IN" dirty="0"/>
          </a:p>
          <a:p>
            <a:r>
              <a:rPr lang="en-IN" dirty="0"/>
              <a:t>                                   </a:t>
            </a:r>
          </a:p>
          <a:p>
            <a:endParaRPr lang="en-IN" dirty="0"/>
          </a:p>
        </p:txBody>
      </p:sp>
    </p:spTree>
    <p:extLst>
      <p:ext uri="{BB962C8B-B14F-4D97-AF65-F5344CB8AC3E}">
        <p14:creationId xmlns:p14="http://schemas.microsoft.com/office/powerpoint/2010/main" val="272066061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12" name="Rectangle 2">
            <a:extLst>
              <a:ext uri="{FF2B5EF4-FFF2-40B4-BE49-F238E27FC236}">
                <a16:creationId xmlns:a16="http://schemas.microsoft.com/office/drawing/2014/main" id="{5226B10E-20E7-7661-FBFC-FE94C372DCB4}"/>
              </a:ext>
            </a:extLst>
          </p:cNvPr>
          <p:cNvSpPr>
            <a:spLocks noChangeArrowheads="1"/>
          </p:cNvSpPr>
          <p:nvPr/>
        </p:nvSpPr>
        <p:spPr bwMode="auto">
          <a:xfrm>
            <a:off x="533400" y="1479522"/>
            <a:ext cx="8820150" cy="47089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rPr>
              <a:t>Method: </a:t>
            </a:r>
            <a:r>
              <a:rPr kumimoji="0" lang="en-US" altLang="en-US" sz="2000" b="1" i="0" u="sng" strike="noStrike" cap="none" normalizeH="0" baseline="0" dirty="0">
                <a:ln>
                  <a:noFill/>
                </a:ln>
                <a:solidFill>
                  <a:schemeClr val="tx1"/>
                </a:solidFill>
                <a:effectLst/>
              </a:rPr>
              <a:t>Power Query and Dynamic Dashboards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rPr>
              <a:t> </a:t>
            </a:r>
            <a:r>
              <a:rPr kumimoji="0" lang="en-US" altLang="en-US" sz="2000" b="1" i="0" u="sng" strike="noStrike" cap="none" normalizeH="0" baseline="0" dirty="0">
                <a:ln>
                  <a:noFill/>
                </a:ln>
                <a:solidFill>
                  <a:schemeClr val="tx1"/>
                </a:solidFill>
                <a:effectLst/>
              </a:rPr>
              <a:t>Data Import and Transformation with Power Query</a:t>
            </a:r>
            <a:r>
              <a:rPr lang="en-US" altLang="en-US" sz="2000" b="1" dirty="0"/>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sng" strike="noStrike" cap="none" normalizeH="0" baseline="0" dirty="0">
                <a:ln>
                  <a:noFill/>
                </a:ln>
                <a:solidFill>
                  <a:schemeClr val="tx1"/>
                </a:solidFill>
                <a:effectLst/>
              </a:rPr>
              <a:t>Import Data</a:t>
            </a:r>
            <a:r>
              <a:rPr kumimoji="0" lang="en-US" altLang="en-US" sz="2000" b="0" i="0" u="none" strike="noStrike" cap="none" normalizeH="0" baseline="0" dirty="0">
                <a:ln>
                  <a:noFill/>
                </a:ln>
                <a:solidFill>
                  <a:schemeClr val="tx1"/>
                </a:solidFill>
                <a:effectLst/>
              </a:rPr>
              <a:t>: Use Power Query to connect to various data sources (e.g., databases, CSV files) and import attendance data into Excel.</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sng" strike="noStrike" cap="none" normalizeH="0" baseline="0" dirty="0">
                <a:ln>
                  <a:noFill/>
                </a:ln>
                <a:solidFill>
                  <a:schemeClr val="tx1"/>
                </a:solidFill>
                <a:effectLst/>
              </a:rPr>
              <a:t>Transform Data</a:t>
            </a:r>
            <a:r>
              <a:rPr kumimoji="0" lang="en-US" altLang="en-US" sz="2000" b="0" i="0" u="none" strike="noStrike" cap="none" normalizeH="0" baseline="0" dirty="0">
                <a:ln>
                  <a:noFill/>
                </a:ln>
                <a:solidFill>
                  <a:schemeClr val="tx1"/>
                </a:solidFill>
                <a:effectLst/>
              </a:rPr>
              <a:t>: Clean and transform the data directly within Power Query. This includes filtering, merging tables, and handling missing values.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sng" strike="noStrike" cap="none" normalizeH="0" baseline="0" dirty="0">
                <a:ln>
                  <a:noFill/>
                </a:ln>
                <a:solidFill>
                  <a:schemeClr val="tx1"/>
                </a:solidFill>
                <a:effectLst/>
              </a:rPr>
              <a:t>Automate Updates</a:t>
            </a:r>
            <a:r>
              <a:rPr kumimoji="0" lang="en-US" altLang="en-US" sz="2000" b="0" i="0" u="none" strike="noStrike" cap="none" normalizeH="0" baseline="0" dirty="0">
                <a:ln>
                  <a:noFill/>
                </a:ln>
                <a:solidFill>
                  <a:schemeClr val="tx1"/>
                </a:solidFill>
                <a:effectLst/>
              </a:rPr>
              <a:t>: Set up Power Query to refresh data automatically, ensuring that your analysis is always up-to-date.</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u="sng" strike="noStrike" cap="none" normalizeH="0" baseline="0" dirty="0">
                <a:ln>
                  <a:noFill/>
                </a:ln>
                <a:solidFill>
                  <a:schemeClr val="tx1"/>
                </a:solidFill>
                <a:effectLst/>
              </a:rPr>
              <a:t>How to Use</a:t>
            </a:r>
            <a:r>
              <a:rPr kumimoji="0" lang="en-US" altLang="en-US" sz="2000" b="0" i="0" u="none" strike="noStrike" cap="none" normalizeH="0" baseline="0" dirty="0">
                <a:ln>
                  <a:noFill/>
                </a:ln>
                <a:solidFill>
                  <a:schemeClr val="tx1"/>
                </a:solidFill>
                <a:effectLst/>
              </a:rPr>
              <a:t>: Go to Data &gt; Get &amp; Transform Data &gt; From Table/Range or other data sources to use Power Query</a:t>
            </a:r>
            <a:r>
              <a:rPr kumimoji="0" lang="en-US" altLang="en-US" sz="900" b="0" i="0" u="none" strike="noStrike" cap="none" normalizeH="0" baseline="0" dirty="0">
                <a:ln>
                  <a:noFill/>
                </a:ln>
                <a:solidFill>
                  <a:schemeClr val="tx1"/>
                </a:solidFill>
                <a:effectLst/>
              </a:rPr>
              <a:t>.</a:t>
            </a:r>
            <a:endParaRPr kumimoji="0" lang="en-US" altLang="en-US" sz="2000" b="0" i="0" u="none" strike="noStrike" cap="none" normalizeH="0" baseline="0" dirty="0">
              <a:ln>
                <a:noFill/>
              </a:ln>
              <a:solidFill>
                <a:schemeClr val="tx1"/>
              </a:solidFill>
              <a:effectLst/>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