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B49F56-8712-4FF8-A628-5364781CF9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92E1F4-F624-4298-A1F2-6A8CE2868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3713B6-CC5B-4E95-A310-F21146330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9EBE-0ADF-4BB1-8E0A-DE8DEB712D1C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4C60D4-25D0-4DFE-B3D9-8D1948B9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F34EF1-A238-48F9-8E37-7EE658094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85DA-19FE-41CF-AE45-B55AB5B52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42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8D81D-6EE1-4702-85BA-DF650AD2A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EAC6A0-23FB-4330-83E9-53BAFEDF7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FE376B-D6C9-4912-831B-5B5A2DC93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9EBE-0ADF-4BB1-8E0A-DE8DEB712D1C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EFE33C-919E-4FDD-BD83-88DCBFCA9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4DF1F8-68A5-489C-95C7-230F05669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85DA-19FE-41CF-AE45-B55AB5B52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63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46ED83-7424-4860-8AF4-3BFF3E14B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82A1CA-7250-46D2-B60E-131803A85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FA759F-C6E0-48BA-A746-7D7EA7995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9EBE-0ADF-4BB1-8E0A-DE8DEB712D1C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76C7FE-9EB3-4F7A-B3C5-B9C860FB2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9E7E79-F844-48B6-87E7-2D5F05CBA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85DA-19FE-41CF-AE45-B55AB5B52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580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503F8D-522D-460A-9582-12CAF6D36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3AEEBC-4418-4378-B0A3-1C6963FA7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26FB0D-E5CF-407C-9AA4-0B01BD720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9EBE-0ADF-4BB1-8E0A-DE8DEB712D1C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B0FBF5-EDBA-4120-84A0-F9B36354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069DAA-B1C6-4B07-8393-4C094A223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85DA-19FE-41CF-AE45-B55AB5B52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983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45963-46CB-496F-8CE6-F665B8EB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53FFE8-DC43-4A1E-8955-2B3DB081C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9FA114-4F09-46D1-A20D-9882BECAB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9EBE-0ADF-4BB1-8E0A-DE8DEB712D1C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841037-977E-48B1-8D9D-5BF9B0AF8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166482-988D-42E7-B384-7A366F755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85DA-19FE-41CF-AE45-B55AB5B52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494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210F5-8D57-472B-811E-510357AE7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B638F4-D661-4AB9-AD34-363869034F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AEE329-2EC1-4B06-A3DD-C7606F5A2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7BC0F5-9434-4C49-ACD7-A6F3B5390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9EBE-0ADF-4BB1-8E0A-DE8DEB712D1C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41D67B-9844-4C00-AE13-92BD3137C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EF2E09-B35C-4BC5-9A0E-39E719C7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85DA-19FE-41CF-AE45-B55AB5B52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910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4BC66-8B50-4556-A56F-466EA8EFC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470C5C-6A7D-4D32-AFC9-25A23B16F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CB81A1-AACC-4450-952A-A9EF87104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FBB41C1-44C3-4503-AA9D-5606FE507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01EE1A-5680-438F-8EC9-7EE48AD180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E648E2-D953-47A5-B2CB-44C659157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9EBE-0ADF-4BB1-8E0A-DE8DEB712D1C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545F71-6C75-441B-89EF-7C530AABE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82DBB4-F78C-40FD-9C75-75B619945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85DA-19FE-41CF-AE45-B55AB5B52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838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36E3D0-A8B4-4085-8F6D-987ACECC3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8F53CE3-7A33-4267-81B5-A59D88EB3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9EBE-0ADF-4BB1-8E0A-DE8DEB712D1C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FCD273-EEFD-48E9-A257-0C8AC2BC2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030F11-73C9-471C-A92F-89E7B9304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85DA-19FE-41CF-AE45-B55AB5B52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449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8A3F0D-822F-4467-9076-F8D6C30D5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9EBE-0ADF-4BB1-8E0A-DE8DEB712D1C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2491BE-B7B3-4833-BBB5-6B9E6CB4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05BAFF-D4CA-41D5-8592-13DCFE47E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85DA-19FE-41CF-AE45-B55AB5B52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76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3C9FF8-C4E5-4CDE-96CF-350E83D90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2E0EBE-F395-44FF-B60E-F2101C3CC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CFB28B-5EFE-4437-A997-3B65473A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49AE0A-3C01-494D-BF3A-EF248D61C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9EBE-0ADF-4BB1-8E0A-DE8DEB712D1C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7A1DC-AE57-4B3E-8DBB-9618A2998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9B807E-67BD-42FB-83E0-6C1553141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85DA-19FE-41CF-AE45-B55AB5B52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564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E493C-B6BA-4154-8536-10B0127DF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917411-4CFE-443C-8B01-50AF325D9F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A15AAA-3CFC-4749-A953-7B154021A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E5B6D4-0509-4AF2-9CCF-C9AA944FD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9EBE-0ADF-4BB1-8E0A-DE8DEB712D1C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C44B23-D47A-4476-B947-053715981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1FEB0A-E56B-405E-8FC3-4FBA32B9B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85DA-19FE-41CF-AE45-B55AB5B52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089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20ABA9-5E97-403F-B92A-1E4EDD824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7285E2-E443-42F4-9CA2-32A24FC0E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5E475A-482A-4120-BBC5-CFA2A5FC7E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69EBE-0ADF-4BB1-8E0A-DE8DEB712D1C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4465A5-8950-4701-B81F-9EDA13E78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95EE34-6F91-4CC0-808D-37775B994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A85DA-19FE-41CF-AE45-B55AB5B52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1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C44EB92-8219-4B3E-8DCD-EF410CEF28A0}"/>
              </a:ext>
            </a:extLst>
          </p:cNvPr>
          <p:cNvSpPr txBox="1"/>
          <p:nvPr/>
        </p:nvSpPr>
        <p:spPr>
          <a:xfrm>
            <a:off x="1532964" y="1407458"/>
            <a:ext cx="9654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2D </a:t>
            </a:r>
            <a:r>
              <a:rPr lang="ko-KR" altLang="en-US" sz="4800" b="1" dirty="0"/>
              <a:t>프로그래밍 프로젝트 </a:t>
            </a:r>
            <a:r>
              <a:rPr lang="en-US" altLang="ko-KR" sz="4800" b="1" dirty="0"/>
              <a:t>1</a:t>
            </a:r>
            <a:r>
              <a:rPr lang="ko-KR" altLang="en-US" sz="4800" b="1" dirty="0"/>
              <a:t>차 발표  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F6B4C16-C18C-4171-96F2-95FC7222DE9B}"/>
              </a:ext>
            </a:extLst>
          </p:cNvPr>
          <p:cNvCxnSpPr/>
          <p:nvPr/>
        </p:nvCxnSpPr>
        <p:spPr>
          <a:xfrm>
            <a:off x="1532964" y="2456329"/>
            <a:ext cx="9654989" cy="0"/>
          </a:xfrm>
          <a:prstGeom prst="line">
            <a:avLst/>
          </a:prstGeom>
          <a:ln w="57150"/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2C6C88D-456A-447B-A327-8564052847FE}"/>
              </a:ext>
            </a:extLst>
          </p:cNvPr>
          <p:cNvSpPr txBox="1"/>
          <p:nvPr/>
        </p:nvSpPr>
        <p:spPr>
          <a:xfrm>
            <a:off x="8166847" y="4388713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2018182038  </a:t>
            </a:r>
            <a:r>
              <a:rPr lang="ko-KR" altLang="en-US" sz="2400" b="1" dirty="0"/>
              <a:t>조성택</a:t>
            </a:r>
          </a:p>
        </p:txBody>
      </p:sp>
    </p:spTree>
    <p:extLst>
      <p:ext uri="{BB962C8B-B14F-4D97-AF65-F5344CB8AC3E}">
        <p14:creationId xmlns:p14="http://schemas.microsoft.com/office/powerpoint/2010/main" val="3104995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62164D-4BF8-4F4F-B2DC-2E6E79B75519}"/>
              </a:ext>
            </a:extLst>
          </p:cNvPr>
          <p:cNvSpPr txBox="1"/>
          <p:nvPr/>
        </p:nvSpPr>
        <p:spPr>
          <a:xfrm>
            <a:off x="1156446" y="411958"/>
            <a:ext cx="2599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4E8EBE-007B-4950-990E-9F4B733B7117}"/>
              </a:ext>
            </a:extLst>
          </p:cNvPr>
          <p:cNvSpPr txBox="1"/>
          <p:nvPr/>
        </p:nvSpPr>
        <p:spPr>
          <a:xfrm>
            <a:off x="1156446" y="1272987"/>
            <a:ext cx="9601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400" b="1" dirty="0"/>
              <a:t>게임 컨셉</a:t>
            </a:r>
            <a:endParaRPr lang="en-US" altLang="ko-KR" sz="4400" b="1" dirty="0"/>
          </a:p>
          <a:p>
            <a:pPr marL="742950" indent="-742950">
              <a:buAutoNum type="arabicPeriod"/>
            </a:pPr>
            <a:endParaRPr lang="en-US" altLang="ko-KR" sz="4400" b="1" dirty="0"/>
          </a:p>
          <a:p>
            <a:r>
              <a:rPr lang="en-US" altLang="ko-KR" sz="4400" b="1" dirty="0"/>
              <a:t>2. </a:t>
            </a:r>
            <a:r>
              <a:rPr lang="ko-KR" altLang="en-US" sz="4400" b="1" dirty="0"/>
              <a:t>예상 게임 진행</a:t>
            </a:r>
            <a:endParaRPr lang="en-US" altLang="ko-KR" sz="4400" b="1" dirty="0"/>
          </a:p>
          <a:p>
            <a:endParaRPr lang="en-US" altLang="ko-KR" sz="4400" b="1" dirty="0"/>
          </a:p>
          <a:p>
            <a:r>
              <a:rPr lang="en-US" altLang="ko-KR" sz="4400" b="1" dirty="0"/>
              <a:t>3. </a:t>
            </a:r>
            <a:r>
              <a:rPr lang="ko-KR" altLang="en-US" sz="4400" b="1" dirty="0"/>
              <a:t>게임 범위</a:t>
            </a:r>
            <a:endParaRPr lang="en-US" altLang="ko-KR" sz="4400" b="1" dirty="0"/>
          </a:p>
          <a:p>
            <a:endParaRPr lang="en-US" altLang="ko-KR" sz="4400" b="1" dirty="0"/>
          </a:p>
          <a:p>
            <a:r>
              <a:rPr lang="en-US" altLang="ko-KR" sz="4400" b="1" dirty="0"/>
              <a:t>4. </a:t>
            </a:r>
            <a:r>
              <a:rPr lang="ko-KR" altLang="en-US" sz="4400" b="1" dirty="0"/>
              <a:t>개발 일정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84BE53-FA1D-4BAF-B442-86066DFC090F}"/>
              </a:ext>
            </a:extLst>
          </p:cNvPr>
          <p:cNvCxnSpPr/>
          <p:nvPr/>
        </p:nvCxnSpPr>
        <p:spPr>
          <a:xfrm>
            <a:off x="1156446" y="1066800"/>
            <a:ext cx="9654989" cy="0"/>
          </a:xfrm>
          <a:prstGeom prst="line">
            <a:avLst/>
          </a:prstGeom>
          <a:ln w="57150"/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600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62164D-4BF8-4F4F-B2DC-2E6E79B75519}"/>
              </a:ext>
            </a:extLst>
          </p:cNvPr>
          <p:cNvSpPr txBox="1"/>
          <p:nvPr/>
        </p:nvSpPr>
        <p:spPr>
          <a:xfrm>
            <a:off x="1156446" y="411958"/>
            <a:ext cx="2599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컨셉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84BE53-FA1D-4BAF-B442-86066DFC090F}"/>
              </a:ext>
            </a:extLst>
          </p:cNvPr>
          <p:cNvCxnSpPr/>
          <p:nvPr/>
        </p:nvCxnSpPr>
        <p:spPr>
          <a:xfrm>
            <a:off x="1156446" y="1066800"/>
            <a:ext cx="9654989" cy="0"/>
          </a:xfrm>
          <a:prstGeom prst="line">
            <a:avLst/>
          </a:prstGeom>
          <a:ln w="57150"/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CD63E0A-4547-4246-A851-41F28335CC9B}"/>
              </a:ext>
            </a:extLst>
          </p:cNvPr>
          <p:cNvSpPr txBox="1"/>
          <p:nvPr/>
        </p:nvSpPr>
        <p:spPr>
          <a:xfrm>
            <a:off x="1156446" y="1410306"/>
            <a:ext cx="83909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b="1" dirty="0" err="1"/>
              <a:t>슈퍼마리오</a:t>
            </a:r>
            <a:r>
              <a:rPr lang="ko-KR" altLang="en-US" sz="2400" b="1" dirty="0"/>
              <a:t> 브라더스 모작을 기반</a:t>
            </a:r>
            <a:endParaRPr lang="en-US" altLang="ko-KR" sz="2400" b="1" dirty="0"/>
          </a:p>
          <a:p>
            <a:pPr marL="342900" indent="-342900">
              <a:buAutoNum type="arabicPeriod"/>
            </a:pPr>
            <a:endParaRPr lang="en-US" altLang="ko-KR" sz="2400" b="1" dirty="0"/>
          </a:p>
          <a:p>
            <a:pPr marL="342900" indent="-342900">
              <a:buAutoNum type="arabicPeriod"/>
            </a:pPr>
            <a:r>
              <a:rPr lang="ko-KR" altLang="en-US" sz="2400" b="1" dirty="0"/>
              <a:t>방향키로 이동 및 점프키로 함정과 적을 피해 결승지점까지 이동  </a:t>
            </a:r>
            <a:endParaRPr lang="en-US" altLang="ko-KR" sz="2400" b="1" dirty="0"/>
          </a:p>
          <a:p>
            <a:pPr marL="342900" indent="-342900">
              <a:buAutoNum type="arabicPeriod"/>
            </a:pPr>
            <a:endParaRPr lang="en-US" altLang="ko-KR" sz="2400" b="1" dirty="0"/>
          </a:p>
          <a:p>
            <a:pPr marL="342900" indent="-342900">
              <a:buAutoNum type="arabicPeriod"/>
            </a:pPr>
            <a:r>
              <a:rPr lang="ko-KR" altLang="en-US" sz="2400" b="1" dirty="0"/>
              <a:t>아이템을 얻으면 주요 스킬을 사용하거나 </a:t>
            </a:r>
            <a:r>
              <a:rPr lang="ko-KR" altLang="en-US" sz="2400" b="1"/>
              <a:t>특성을 부여받아 적을 격파</a:t>
            </a:r>
            <a:endParaRPr lang="en-US" altLang="ko-KR" sz="2400" b="1" dirty="0"/>
          </a:p>
          <a:p>
            <a:endParaRPr lang="en-US" altLang="ko-KR" sz="2400" b="1" dirty="0"/>
          </a:p>
        </p:txBody>
      </p:sp>
      <p:pic>
        <p:nvPicPr>
          <p:cNvPr id="6" name="그림 5" descr="클립아트이(가) 표시된 사진&#10;&#10;자동 생성된 설명">
            <a:extLst>
              <a:ext uri="{FF2B5EF4-FFF2-40B4-BE49-F238E27FC236}">
                <a16:creationId xmlns:a16="http://schemas.microsoft.com/office/drawing/2014/main" id="{1385B9C6-6C72-427A-B85D-B27699C4D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412" y="3798748"/>
            <a:ext cx="193357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617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62164D-4BF8-4F4F-B2DC-2E6E79B75519}"/>
              </a:ext>
            </a:extLst>
          </p:cNvPr>
          <p:cNvSpPr txBox="1"/>
          <p:nvPr/>
        </p:nvSpPr>
        <p:spPr>
          <a:xfrm>
            <a:off x="1156445" y="411958"/>
            <a:ext cx="3245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/>
              <a:t>초기 화면 및 구성</a:t>
            </a:r>
            <a:endParaRPr lang="ko-KR" altLang="en-US" sz="2800" b="1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84BE53-FA1D-4BAF-B442-86066DFC090F}"/>
              </a:ext>
            </a:extLst>
          </p:cNvPr>
          <p:cNvCxnSpPr/>
          <p:nvPr/>
        </p:nvCxnSpPr>
        <p:spPr>
          <a:xfrm>
            <a:off x="1156446" y="1066800"/>
            <a:ext cx="9654989" cy="0"/>
          </a:xfrm>
          <a:prstGeom prst="line">
            <a:avLst/>
          </a:prstGeom>
          <a:ln w="57150"/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63F83115-CEAC-4968-A822-9F0032F07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054" y="1664018"/>
            <a:ext cx="6960955" cy="35299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D41400-2422-4364-A49C-FA12625E5237}"/>
              </a:ext>
            </a:extLst>
          </p:cNvPr>
          <p:cNvSpPr txBox="1"/>
          <p:nvPr/>
        </p:nvSpPr>
        <p:spPr>
          <a:xfrm>
            <a:off x="3290047" y="4598894"/>
            <a:ext cx="1030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주인공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974062-29C8-4272-A4B2-44CDC344F3A4}"/>
              </a:ext>
            </a:extLst>
          </p:cNvPr>
          <p:cNvSpPr txBox="1"/>
          <p:nvPr/>
        </p:nvSpPr>
        <p:spPr>
          <a:xfrm>
            <a:off x="4697504" y="4598894"/>
            <a:ext cx="2572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아무키나</a:t>
            </a:r>
            <a:r>
              <a:rPr lang="ko-KR" altLang="en-US" b="1" dirty="0"/>
              <a:t> 눌러서 실행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9AB74B-B569-438C-BEE8-5BCF73717CD9}"/>
              </a:ext>
            </a:extLst>
          </p:cNvPr>
          <p:cNvSpPr txBox="1"/>
          <p:nvPr/>
        </p:nvSpPr>
        <p:spPr>
          <a:xfrm>
            <a:off x="7969623" y="4598894"/>
            <a:ext cx="121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적</a:t>
            </a:r>
            <a:r>
              <a:rPr lang="en-US" altLang="ko-KR" b="1" dirty="0"/>
              <a:t>(</a:t>
            </a:r>
            <a:r>
              <a:rPr lang="ko-KR" altLang="en-US" b="1" dirty="0"/>
              <a:t>몬스터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2179E6-7DE5-4B72-A6C4-100342DFA318}"/>
              </a:ext>
            </a:extLst>
          </p:cNvPr>
          <p:cNvSpPr txBox="1"/>
          <p:nvPr/>
        </p:nvSpPr>
        <p:spPr>
          <a:xfrm>
            <a:off x="8731623" y="1954306"/>
            <a:ext cx="176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랜덤한</a:t>
            </a:r>
            <a:r>
              <a:rPr lang="ko-KR" altLang="en-US" b="1" dirty="0"/>
              <a:t> 아이템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1FD1E6-D6F9-4403-B3D2-2AE65CD16FCE}"/>
              </a:ext>
            </a:extLst>
          </p:cNvPr>
          <p:cNvSpPr txBox="1"/>
          <p:nvPr/>
        </p:nvSpPr>
        <p:spPr>
          <a:xfrm>
            <a:off x="8857129" y="2352641"/>
            <a:ext cx="26445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※</a:t>
            </a:r>
            <a:r>
              <a:rPr lang="ko-KR" altLang="en-US" sz="900" dirty="0"/>
              <a:t>뒷장에서 자세한 설명 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29CD8E1-E4B5-4CA2-AD1E-831E8DFDB6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385" y="1463517"/>
            <a:ext cx="982457" cy="88912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957D2A-3D81-418D-964D-99F95F488576}"/>
              </a:ext>
            </a:extLst>
          </p:cNvPr>
          <p:cNvSpPr/>
          <p:nvPr/>
        </p:nvSpPr>
        <p:spPr>
          <a:xfrm>
            <a:off x="3290048" y="1828800"/>
            <a:ext cx="555812" cy="4303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6197D21-B9C3-457D-BB61-914D33D16BA1}"/>
              </a:ext>
            </a:extLst>
          </p:cNvPr>
          <p:cNvCxnSpPr/>
          <p:nvPr/>
        </p:nvCxnSpPr>
        <p:spPr>
          <a:xfrm flipH="1">
            <a:off x="2814919" y="2043953"/>
            <a:ext cx="37651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35493B-141B-456F-B7F6-8E1793CB019A}"/>
              </a:ext>
            </a:extLst>
          </p:cNvPr>
          <p:cNvSpPr txBox="1"/>
          <p:nvPr/>
        </p:nvSpPr>
        <p:spPr>
          <a:xfrm>
            <a:off x="1506070" y="2379079"/>
            <a:ext cx="19543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목숨 개수 표시 </a:t>
            </a:r>
            <a:endParaRPr lang="en-US" altLang="ko-KR" b="1" dirty="0"/>
          </a:p>
          <a:p>
            <a:r>
              <a:rPr lang="en-US" altLang="ko-KR" sz="1200" b="1" dirty="0"/>
              <a:t>※</a:t>
            </a:r>
            <a:r>
              <a:rPr lang="ko-KR" altLang="en-US" sz="1200" b="1" dirty="0"/>
              <a:t>초기 </a:t>
            </a:r>
            <a:r>
              <a:rPr lang="en-US" altLang="ko-KR" sz="1200" b="1" dirty="0"/>
              <a:t>3</a:t>
            </a:r>
            <a:r>
              <a:rPr lang="ko-KR" altLang="en-US" sz="1200" b="1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2663340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62164D-4BF8-4F4F-B2DC-2E6E79B75519}"/>
              </a:ext>
            </a:extLst>
          </p:cNvPr>
          <p:cNvSpPr txBox="1"/>
          <p:nvPr/>
        </p:nvSpPr>
        <p:spPr>
          <a:xfrm>
            <a:off x="1156446" y="411958"/>
            <a:ext cx="2599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예상 게임 진행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84BE53-FA1D-4BAF-B442-86066DFC090F}"/>
              </a:ext>
            </a:extLst>
          </p:cNvPr>
          <p:cNvCxnSpPr/>
          <p:nvPr/>
        </p:nvCxnSpPr>
        <p:spPr>
          <a:xfrm>
            <a:off x="1156446" y="1066800"/>
            <a:ext cx="9654989" cy="0"/>
          </a:xfrm>
          <a:prstGeom prst="line">
            <a:avLst/>
          </a:prstGeom>
          <a:ln w="57150"/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그림 2" descr="텍스트, 클립아트, 표지판이(가) 표시된 사진&#10;&#10;자동 생성된 설명">
            <a:extLst>
              <a:ext uri="{FF2B5EF4-FFF2-40B4-BE49-F238E27FC236}">
                <a16:creationId xmlns:a16="http://schemas.microsoft.com/office/drawing/2014/main" id="{0621E25C-1312-48E6-96E1-78D3952F2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446" y="1588995"/>
            <a:ext cx="2599764" cy="1600200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DE0F5EA0-9342-47AD-8714-DB719515D0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165" y="1588995"/>
            <a:ext cx="2599764" cy="16002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2BBBEBD-A3E7-4E30-BC79-028A1EDBD6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885" y="1588995"/>
            <a:ext cx="2495550" cy="1600199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DEE66BC-5E53-4482-BE71-D92DFD6A92EC}"/>
              </a:ext>
            </a:extLst>
          </p:cNvPr>
          <p:cNvCxnSpPr/>
          <p:nvPr/>
        </p:nvCxnSpPr>
        <p:spPr>
          <a:xfrm>
            <a:off x="4025153" y="2483224"/>
            <a:ext cx="50202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5E1A495-83B2-41AC-A5F5-F162BF4348EA}"/>
              </a:ext>
            </a:extLst>
          </p:cNvPr>
          <p:cNvCxnSpPr/>
          <p:nvPr/>
        </p:nvCxnSpPr>
        <p:spPr>
          <a:xfrm>
            <a:off x="7602070" y="2456330"/>
            <a:ext cx="50202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9ADCCB0-36CA-49AC-9F23-D50333E32A4A}"/>
              </a:ext>
            </a:extLst>
          </p:cNvPr>
          <p:cNvSpPr txBox="1"/>
          <p:nvPr/>
        </p:nvSpPr>
        <p:spPr>
          <a:xfrm>
            <a:off x="1156446" y="3429000"/>
            <a:ext cx="25997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아이템을 얻어 기술 또는 특성을 얻고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적을 밟아 </a:t>
            </a:r>
            <a:r>
              <a:rPr lang="ko-KR" altLang="en-US" sz="1400" b="1"/>
              <a:t>죽이거나 피해서 게임진행</a:t>
            </a:r>
            <a:endParaRPr lang="ko-KR" altLang="en-US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2D72A1-44C6-4B1B-9949-59E4C2ABFCB0}"/>
              </a:ext>
            </a:extLst>
          </p:cNvPr>
          <p:cNvSpPr txBox="1"/>
          <p:nvPr/>
        </p:nvSpPr>
        <p:spPr>
          <a:xfrm>
            <a:off x="4736165" y="3429000"/>
            <a:ext cx="25997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코인을 모으고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함정이나 낭떠러지를 피해 여러 스테이지를 격파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E492DB-2474-4808-9426-B9C0C74A252D}"/>
              </a:ext>
            </a:extLst>
          </p:cNvPr>
          <p:cNvSpPr txBox="1"/>
          <p:nvPr/>
        </p:nvSpPr>
        <p:spPr>
          <a:xfrm>
            <a:off x="8315884" y="3406588"/>
            <a:ext cx="2232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결승지점 도달 후 얻은 코인을 합산하여 점수 표시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144589-328A-4329-9B00-A2A250787FBE}"/>
              </a:ext>
            </a:extLst>
          </p:cNvPr>
          <p:cNvSpPr txBox="1"/>
          <p:nvPr/>
        </p:nvSpPr>
        <p:spPr>
          <a:xfrm>
            <a:off x="4736165" y="4186226"/>
            <a:ext cx="66338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※ </a:t>
            </a:r>
            <a:r>
              <a:rPr lang="ko-KR" altLang="en-US" sz="1100" b="1" dirty="0"/>
              <a:t>적에게 피해를 입으면 목숨</a:t>
            </a:r>
            <a:r>
              <a:rPr lang="en-US" altLang="ko-KR" sz="1100" b="1" dirty="0"/>
              <a:t>-1 </a:t>
            </a:r>
          </a:p>
          <a:p>
            <a:r>
              <a:rPr lang="en-US" altLang="ko-KR" sz="1100" b="1" dirty="0"/>
              <a:t>   </a:t>
            </a:r>
            <a:r>
              <a:rPr lang="ko-KR" altLang="en-US" sz="1100" b="1" dirty="0"/>
              <a:t>낭떠러지에 떨어지면 게임 종료</a:t>
            </a:r>
            <a:r>
              <a:rPr lang="en-US" altLang="ko-KR" sz="1100" b="1" dirty="0"/>
              <a:t> </a:t>
            </a:r>
            <a:endParaRPr lang="ko-KR" altLang="en-US" sz="1100" b="1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A9CE1FFB-223F-4D8C-9AE4-30E9ADB76A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91" y="4955145"/>
            <a:ext cx="1354790" cy="1354790"/>
          </a:xfrm>
          <a:prstGeom prst="rect">
            <a:avLst/>
          </a:prstGeom>
        </p:spPr>
      </p:pic>
      <p:pic>
        <p:nvPicPr>
          <p:cNvPr id="21" name="그림 20" descr="클립아트이(가) 표시된 사진&#10;&#10;자동 생성된 설명">
            <a:extLst>
              <a:ext uri="{FF2B5EF4-FFF2-40B4-BE49-F238E27FC236}">
                <a16:creationId xmlns:a16="http://schemas.microsoft.com/office/drawing/2014/main" id="{0B56B6CD-033B-4F23-AF71-7DB7B93DF2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503" y="4928542"/>
            <a:ext cx="1354790" cy="1380709"/>
          </a:xfrm>
          <a:prstGeom prst="rect">
            <a:avLst/>
          </a:prstGeom>
        </p:spPr>
      </p:pic>
      <p:pic>
        <p:nvPicPr>
          <p:cNvPr id="23" name="그림 22" descr="클립아트이(가) 표시된 사진&#10;&#10;자동 생성된 설명">
            <a:extLst>
              <a:ext uri="{FF2B5EF4-FFF2-40B4-BE49-F238E27FC236}">
                <a16:creationId xmlns:a16="http://schemas.microsoft.com/office/drawing/2014/main" id="{5F1526C9-C44F-4699-8914-EC615DE782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115" y="4851586"/>
            <a:ext cx="1354790" cy="135479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82436CE-9BDA-493A-9174-7EC0A3444505}"/>
              </a:ext>
            </a:extLst>
          </p:cNvPr>
          <p:cNvSpPr txBox="1"/>
          <p:nvPr/>
        </p:nvSpPr>
        <p:spPr>
          <a:xfrm>
            <a:off x="2410799" y="5249564"/>
            <a:ext cx="14421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목숨</a:t>
            </a:r>
            <a:r>
              <a:rPr lang="en-US" altLang="ko-KR" sz="1400" b="1" dirty="0"/>
              <a:t>+1</a:t>
            </a:r>
          </a:p>
          <a:p>
            <a:r>
              <a:rPr lang="ko-KR" altLang="en-US" sz="1400" b="1" dirty="0"/>
              <a:t>먹을 수록 크기가 점점 커짐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4A0537-1AE3-4C62-83C5-7286527D2C96}"/>
              </a:ext>
            </a:extLst>
          </p:cNvPr>
          <p:cNvSpPr txBox="1"/>
          <p:nvPr/>
        </p:nvSpPr>
        <p:spPr>
          <a:xfrm>
            <a:off x="5535985" y="5244812"/>
            <a:ext cx="17579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목숨</a:t>
            </a:r>
            <a:r>
              <a:rPr lang="en-US" altLang="ko-KR" sz="1400" b="1" dirty="0"/>
              <a:t>-1</a:t>
            </a:r>
          </a:p>
          <a:p>
            <a:r>
              <a:rPr lang="ko-KR" altLang="en-US" sz="1400" b="1" dirty="0"/>
              <a:t>먹을 수록 크기가 점점 </a:t>
            </a:r>
            <a:r>
              <a:rPr lang="ko-KR" altLang="en-US" sz="1400" b="1" dirty="0" err="1"/>
              <a:t>작아짐</a:t>
            </a:r>
            <a:r>
              <a:rPr lang="ko-KR" altLang="en-US" sz="1400" b="1" dirty="0"/>
              <a:t> 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1703BD-C2CE-4628-881B-E23CD0A5B13C}"/>
              </a:ext>
            </a:extLst>
          </p:cNvPr>
          <p:cNvSpPr txBox="1"/>
          <p:nvPr/>
        </p:nvSpPr>
        <p:spPr>
          <a:xfrm>
            <a:off x="8678542" y="5244812"/>
            <a:ext cx="213289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주인공을 업그레이드 시켜 기술 을 사용 </a:t>
            </a:r>
            <a:r>
              <a:rPr lang="ko-KR" altLang="en-US" sz="1400" b="1" dirty="0" err="1"/>
              <a:t>가능하게함</a:t>
            </a:r>
            <a:r>
              <a:rPr lang="ko-KR" altLang="en-US" sz="1400" b="1" dirty="0"/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67599C-0F6E-4BEB-86B1-B10F8AC8AA9D}"/>
              </a:ext>
            </a:extLst>
          </p:cNvPr>
          <p:cNvSpPr txBox="1"/>
          <p:nvPr/>
        </p:nvSpPr>
        <p:spPr>
          <a:xfrm>
            <a:off x="975891" y="4559210"/>
            <a:ext cx="153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주요 아이템 </a:t>
            </a:r>
          </a:p>
        </p:txBody>
      </p:sp>
    </p:spTree>
    <p:extLst>
      <p:ext uri="{BB962C8B-B14F-4D97-AF65-F5344CB8AC3E}">
        <p14:creationId xmlns:p14="http://schemas.microsoft.com/office/powerpoint/2010/main" val="939792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8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62164D-4BF8-4F4F-B2DC-2E6E79B75519}"/>
              </a:ext>
            </a:extLst>
          </p:cNvPr>
          <p:cNvSpPr txBox="1"/>
          <p:nvPr/>
        </p:nvSpPr>
        <p:spPr>
          <a:xfrm>
            <a:off x="1156446" y="411958"/>
            <a:ext cx="2599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개발 범위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84BE53-FA1D-4BAF-B442-86066DFC090F}"/>
              </a:ext>
            </a:extLst>
          </p:cNvPr>
          <p:cNvCxnSpPr/>
          <p:nvPr/>
        </p:nvCxnSpPr>
        <p:spPr>
          <a:xfrm>
            <a:off x="1156446" y="1066800"/>
            <a:ext cx="9654989" cy="0"/>
          </a:xfrm>
          <a:prstGeom prst="line">
            <a:avLst/>
          </a:prstGeom>
          <a:ln w="57150"/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5A45194-7416-4F0C-95E3-0F18671A29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202706"/>
              </p:ext>
            </p:extLst>
          </p:nvPr>
        </p:nvGraphicFramePr>
        <p:xfrm>
          <a:off x="1156446" y="1445355"/>
          <a:ext cx="9654989" cy="514493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833720">
                  <a:extLst>
                    <a:ext uri="{9D8B030D-6E8A-4147-A177-3AD203B41FA5}">
                      <a16:colId xmlns:a16="http://schemas.microsoft.com/office/drawing/2014/main" val="3865481473"/>
                    </a:ext>
                  </a:extLst>
                </a:gridCol>
                <a:gridCol w="4430380">
                  <a:extLst>
                    <a:ext uri="{9D8B030D-6E8A-4147-A177-3AD203B41FA5}">
                      <a16:colId xmlns:a16="http://schemas.microsoft.com/office/drawing/2014/main" val="2983892553"/>
                    </a:ext>
                  </a:extLst>
                </a:gridCol>
                <a:gridCol w="4390889">
                  <a:extLst>
                    <a:ext uri="{9D8B030D-6E8A-4147-A177-3AD203B41FA5}">
                      <a16:colId xmlns:a16="http://schemas.microsoft.com/office/drawing/2014/main" val="3590357914"/>
                    </a:ext>
                  </a:extLst>
                </a:gridCol>
              </a:tblGrid>
              <a:tr h="3441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내용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최소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추가 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018811"/>
                  </a:ext>
                </a:extLst>
              </a:tr>
              <a:tr h="4777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캐릭터 </a:t>
                      </a:r>
                      <a:endParaRPr lang="en-US" altLang="ko-KR" sz="1400" b="1" dirty="0"/>
                    </a:p>
                    <a:p>
                      <a:pPr algn="ctr" latinLnBrk="1"/>
                      <a:r>
                        <a:rPr lang="ko-KR" altLang="en-US" sz="1400" b="1" dirty="0"/>
                        <a:t>컨트롤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/>
                        <a:t>a,d</a:t>
                      </a:r>
                      <a:r>
                        <a:rPr lang="en-US" altLang="ko-KR" sz="1600" b="1" dirty="0"/>
                        <a:t> </a:t>
                      </a:r>
                      <a:r>
                        <a:rPr lang="ko-KR" altLang="en-US" sz="1600" b="1" dirty="0"/>
                        <a:t>입력키로 좌우 이동 </a:t>
                      </a:r>
                      <a:r>
                        <a:rPr lang="en-US" altLang="ko-KR" sz="1600" b="1" dirty="0"/>
                        <a:t>j </a:t>
                      </a:r>
                      <a:r>
                        <a:rPr lang="ko-KR" altLang="en-US" sz="1600" b="1" dirty="0" err="1"/>
                        <a:t>키로점프</a:t>
                      </a:r>
                      <a:r>
                        <a:rPr lang="ko-KR" altLang="en-US" sz="16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 </a:t>
                      </a:r>
                      <a:r>
                        <a:rPr lang="en-US" altLang="ko-KR" sz="1600" b="1" dirty="0" err="1"/>
                        <a:t>aa,dd</a:t>
                      </a:r>
                      <a:r>
                        <a:rPr lang="en-US" altLang="ko-KR" sz="1600" b="1" dirty="0"/>
                        <a:t> </a:t>
                      </a:r>
                      <a:r>
                        <a:rPr lang="ko-KR" altLang="en-US" sz="1600" b="1" dirty="0"/>
                        <a:t>입력키로 빠르게 달리기</a:t>
                      </a:r>
                      <a:r>
                        <a:rPr lang="en-US" altLang="ko-KR" sz="1600" b="1" dirty="0"/>
                        <a:t> 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910575"/>
                  </a:ext>
                </a:extLst>
              </a:tr>
              <a:tr h="2568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캐릭터 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K </a:t>
                      </a:r>
                      <a:r>
                        <a:rPr lang="ko-KR" altLang="en-US" sz="1600" b="1" dirty="0" err="1"/>
                        <a:t>입력시</a:t>
                      </a:r>
                      <a:r>
                        <a:rPr lang="ko-KR" altLang="en-US" sz="1600" b="1" dirty="0"/>
                        <a:t> </a:t>
                      </a:r>
                      <a:r>
                        <a:rPr lang="ko-KR" altLang="en-US" sz="1600" b="1" dirty="0" err="1"/>
                        <a:t>스킬사용</a:t>
                      </a:r>
                      <a:r>
                        <a:rPr lang="ko-KR" altLang="en-US" sz="1600" b="1" dirty="0"/>
                        <a:t> </a:t>
                      </a:r>
                      <a:r>
                        <a:rPr lang="en-US" altLang="ko-KR" sz="1600" b="1" dirty="0"/>
                        <a:t>(</a:t>
                      </a:r>
                      <a:r>
                        <a:rPr lang="ko-KR" altLang="en-US" sz="1600" b="1" dirty="0"/>
                        <a:t>스킬 이펙트 발사</a:t>
                      </a:r>
                      <a:r>
                        <a:rPr lang="en-US" altLang="ko-KR" sz="1600" b="1" dirty="0"/>
                        <a:t>)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무적</a:t>
                      </a:r>
                      <a:r>
                        <a:rPr lang="en-US" altLang="ko-KR" sz="1600" b="1" dirty="0"/>
                        <a:t>, </a:t>
                      </a:r>
                      <a:r>
                        <a:rPr lang="ko-KR" altLang="en-US" sz="1600" b="1" dirty="0"/>
                        <a:t>비행 기술 추가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907476"/>
                  </a:ext>
                </a:extLst>
              </a:tr>
              <a:tr h="5827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3</a:t>
                      </a:r>
                      <a:r>
                        <a:rPr lang="ko-KR" altLang="en-US" sz="1400" b="1" dirty="0"/>
                        <a:t>개의 스테이지 구성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기본</a:t>
                      </a:r>
                      <a:r>
                        <a:rPr lang="en-US" altLang="ko-KR" sz="1400" b="1" dirty="0"/>
                        <a:t>,</a:t>
                      </a:r>
                      <a:r>
                        <a:rPr lang="ko-KR" altLang="en-US" sz="1400" b="1" dirty="0"/>
                        <a:t>얼음</a:t>
                      </a:r>
                      <a:r>
                        <a:rPr lang="en-US" altLang="ko-KR" sz="1400" b="1" dirty="0"/>
                        <a:t>,</a:t>
                      </a:r>
                      <a:r>
                        <a:rPr lang="ko-KR" altLang="en-US" sz="1400" b="1" dirty="0"/>
                        <a:t>사막</a:t>
                      </a:r>
                      <a:r>
                        <a:rPr lang="en-US" altLang="ko-KR" sz="1400" b="1" dirty="0"/>
                        <a:t>,</a:t>
                      </a:r>
                      <a:r>
                        <a:rPr lang="ko-KR" altLang="en-US" sz="1400" b="1" dirty="0" err="1"/>
                        <a:t>쿠파성</a:t>
                      </a:r>
                      <a:r>
                        <a:rPr lang="ko-KR" altLang="en-US" sz="1400" b="1" dirty="0"/>
                        <a:t> 중 </a:t>
                      </a:r>
                      <a:r>
                        <a:rPr lang="en-US" altLang="ko-KR" sz="1400" b="1" dirty="0"/>
                        <a:t>3)</a:t>
                      </a:r>
                      <a:r>
                        <a:rPr lang="ko-KR" altLang="en-US" sz="1400" b="1" dirty="0"/>
                        <a:t> </a:t>
                      </a:r>
                      <a:endParaRPr lang="en-US" altLang="ko-KR" sz="1400" b="1" dirty="0"/>
                    </a:p>
                    <a:p>
                      <a:pPr latinLnBrk="1"/>
                      <a:r>
                        <a:rPr lang="ko-KR" altLang="en-US" sz="1400" b="1" dirty="0"/>
                        <a:t>각 스테이지마다 결승점 도달 시 다음으로 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err="1"/>
                        <a:t>보스맵</a:t>
                      </a:r>
                      <a:r>
                        <a:rPr lang="en-US" altLang="ko-KR" sz="1600" b="1" dirty="0"/>
                        <a:t>, </a:t>
                      </a:r>
                      <a:r>
                        <a:rPr lang="ko-KR" altLang="en-US" sz="1600" b="1" dirty="0" err="1"/>
                        <a:t>히든</a:t>
                      </a:r>
                      <a:r>
                        <a:rPr lang="ko-KR" altLang="en-US" sz="1600" b="1" dirty="0"/>
                        <a:t> 스테이지 맵 추가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006967"/>
                  </a:ext>
                </a:extLst>
              </a:tr>
              <a:tr h="4006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적 </a:t>
                      </a:r>
                      <a:r>
                        <a:rPr lang="en-US" altLang="ko-KR" sz="1400" b="1" dirty="0"/>
                        <a:t>AI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지정 범위 만큼  반복 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49006"/>
                  </a:ext>
                </a:extLst>
              </a:tr>
              <a:tr h="3819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난이도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스테이지를 올라가는 만큼 많은 함정과 어려운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ko-KR" altLang="en-US" sz="1600" b="1" dirty="0"/>
                        <a:t>적 </a:t>
                      </a:r>
                      <a:r>
                        <a:rPr lang="en-US" altLang="ko-KR" sz="1600" b="1" dirty="0"/>
                        <a:t>AI</a:t>
                      </a:r>
                      <a:r>
                        <a:rPr lang="ko-KR" altLang="en-US" sz="1600" b="1" dirty="0"/>
                        <a:t>을 구성 </a:t>
                      </a:r>
                      <a:endParaRPr lang="en-US" altLang="ko-K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98904"/>
                  </a:ext>
                </a:extLst>
              </a:tr>
              <a:tr h="1080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게임 기능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적 과의 </a:t>
                      </a:r>
                      <a:r>
                        <a:rPr lang="ko-KR" altLang="en-US" sz="1200" b="1" dirty="0" err="1"/>
                        <a:t>피격시</a:t>
                      </a:r>
                      <a:r>
                        <a:rPr lang="ko-KR" altLang="en-US" sz="1200" b="1" dirty="0"/>
                        <a:t> 목숨</a:t>
                      </a:r>
                      <a:r>
                        <a:rPr lang="en-US" altLang="ko-KR" sz="1200" b="1" dirty="0"/>
                        <a:t> 1 </a:t>
                      </a:r>
                      <a:r>
                        <a:rPr lang="ko-KR" altLang="en-US" sz="1200" b="1" dirty="0"/>
                        <a:t>감소</a:t>
                      </a:r>
                      <a:r>
                        <a:rPr lang="en-US" altLang="ko-KR" sz="1200" b="1" dirty="0"/>
                        <a:t>, </a:t>
                      </a:r>
                      <a:r>
                        <a:rPr lang="ko-KR" altLang="en-US" sz="1200" b="1" dirty="0"/>
                        <a:t>적 밟으면 적 사망</a:t>
                      </a:r>
                      <a:endParaRPr lang="en-US" altLang="ko-KR" sz="1200" b="1" dirty="0"/>
                    </a:p>
                    <a:p>
                      <a:pPr latinLnBrk="1"/>
                      <a:r>
                        <a:rPr lang="ko-KR" altLang="en-US" sz="1200" b="1" dirty="0"/>
                        <a:t>낭떠러지에 떨어지거나 목숨이 </a:t>
                      </a:r>
                      <a:r>
                        <a:rPr lang="en-US" altLang="ko-KR" sz="1200" b="1" dirty="0"/>
                        <a:t>0</a:t>
                      </a:r>
                      <a:r>
                        <a:rPr lang="ko-KR" altLang="en-US" sz="1200" b="1" dirty="0"/>
                        <a:t>이면 게임 종료</a:t>
                      </a:r>
                      <a:r>
                        <a:rPr lang="en-US" altLang="ko-KR" sz="1200" b="1" dirty="0"/>
                        <a:t>-&gt; </a:t>
                      </a:r>
                      <a:r>
                        <a:rPr lang="ko-KR" altLang="en-US" sz="1200" b="1" dirty="0"/>
                        <a:t>다시하기 </a:t>
                      </a:r>
                      <a:endParaRPr lang="en-US" altLang="ko-KR" sz="1200" b="1" dirty="0"/>
                    </a:p>
                    <a:p>
                      <a:pPr latinLnBrk="1"/>
                      <a:r>
                        <a:rPr lang="ko-KR" altLang="en-US" sz="1200" b="1" dirty="0"/>
                        <a:t>아이템마다 다른 특성 부여</a:t>
                      </a:r>
                      <a:endParaRPr lang="en-US" altLang="ko-KR" sz="1200" b="1" dirty="0"/>
                    </a:p>
                    <a:p>
                      <a:pPr latinLnBrk="1"/>
                      <a:r>
                        <a:rPr lang="ko-KR" altLang="en-US" sz="1200" b="1" dirty="0"/>
                        <a:t>업그레이드시 스킬 부여 및 모션 변경</a:t>
                      </a:r>
                      <a:endParaRPr lang="en-US" altLang="ko-KR" sz="1200" b="1" dirty="0"/>
                    </a:p>
                    <a:p>
                      <a:pPr latinLnBrk="1"/>
                      <a:r>
                        <a:rPr lang="ko-KR" altLang="en-US" sz="1200" b="1" dirty="0"/>
                        <a:t>목숨 및 소유 코인 개수 상단 표시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/>
                        <a:t>일시 정지 기능 </a:t>
                      </a:r>
                      <a:endParaRPr lang="en-US" altLang="ko-KR" sz="1600" b="1" dirty="0"/>
                    </a:p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197927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사운드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점프소리</a:t>
                      </a:r>
                      <a:r>
                        <a:rPr lang="en-US" altLang="ko-KR" sz="1600" b="1" dirty="0"/>
                        <a:t>,</a:t>
                      </a:r>
                      <a:r>
                        <a:rPr lang="ko-KR" altLang="en-US" sz="1600" b="1" dirty="0"/>
                        <a:t>아이템 소리</a:t>
                      </a:r>
                      <a:r>
                        <a:rPr lang="en-US" altLang="ko-KR" sz="1600" b="1" dirty="0"/>
                        <a:t>,</a:t>
                      </a:r>
                      <a:r>
                        <a:rPr lang="ko-KR" altLang="en-US" sz="1600" b="1" dirty="0"/>
                        <a:t>동전먹은 소리</a:t>
                      </a:r>
                      <a:r>
                        <a:rPr lang="en-US" altLang="ko-KR" sz="1600" b="1" dirty="0"/>
                        <a:t>,</a:t>
                      </a:r>
                      <a:r>
                        <a:rPr lang="ko-KR" altLang="en-US" sz="1600" b="1" dirty="0"/>
                        <a:t>기술 소리</a:t>
                      </a:r>
                      <a:r>
                        <a:rPr lang="en-US" altLang="ko-KR" sz="1600" b="1" dirty="0"/>
                        <a:t>,</a:t>
                      </a:r>
                      <a:r>
                        <a:rPr lang="ko-KR" altLang="en-US" sz="1600" b="1" dirty="0"/>
                        <a:t>게임</a:t>
                      </a:r>
                      <a:r>
                        <a:rPr lang="en-US" altLang="ko-KR" sz="1600" b="1" dirty="0" err="1"/>
                        <a:t>bgm</a:t>
                      </a:r>
                      <a:r>
                        <a:rPr lang="en-US" altLang="ko-KR" sz="1600" b="1" dirty="0"/>
                        <a:t>,</a:t>
                      </a:r>
                      <a:r>
                        <a:rPr lang="ko-KR" altLang="en-US" sz="1600" b="1" dirty="0"/>
                        <a:t>죽는소리 등등</a:t>
                      </a:r>
                      <a:r>
                        <a:rPr lang="en-US" altLang="ko-KR" sz="1600" b="1" dirty="0"/>
                        <a:t>..</a:t>
                      </a:r>
                      <a:endParaRPr lang="ko-KR" altLang="en-US" sz="1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903365"/>
                  </a:ext>
                </a:extLst>
              </a:tr>
              <a:tr h="7184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/>
                        <a:t>애니매이션</a:t>
                      </a:r>
                      <a:r>
                        <a:rPr lang="ko-KR" altLang="en-US" sz="14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점프</a:t>
                      </a:r>
                      <a:r>
                        <a:rPr lang="en-US" altLang="ko-KR" sz="1600" b="1" dirty="0"/>
                        <a:t>,</a:t>
                      </a:r>
                      <a:r>
                        <a:rPr lang="ko-KR" altLang="en-US" sz="1600" b="1" dirty="0"/>
                        <a:t>달리기</a:t>
                      </a:r>
                      <a:r>
                        <a:rPr lang="en-US" altLang="ko-KR" sz="1600" b="1" dirty="0"/>
                        <a:t>,</a:t>
                      </a:r>
                      <a:r>
                        <a:rPr lang="ko-KR" altLang="en-US" sz="1600" b="1" dirty="0"/>
                        <a:t>적 움직임</a:t>
                      </a:r>
                      <a:r>
                        <a:rPr lang="en-US" altLang="ko-KR" sz="1600" b="1" dirty="0"/>
                        <a:t>,</a:t>
                      </a:r>
                      <a:r>
                        <a:rPr lang="ko-KR" altLang="en-US" sz="1600" b="1" dirty="0"/>
                        <a:t>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아이템 먹는 </a:t>
                      </a:r>
                      <a:r>
                        <a:rPr lang="ko-KR" altLang="en-US" sz="1600" b="1" dirty="0" err="1"/>
                        <a:t>애니매이션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408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590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62164D-4BF8-4F4F-B2DC-2E6E79B75519}"/>
              </a:ext>
            </a:extLst>
          </p:cNvPr>
          <p:cNvSpPr txBox="1"/>
          <p:nvPr/>
        </p:nvSpPr>
        <p:spPr>
          <a:xfrm>
            <a:off x="1156446" y="411958"/>
            <a:ext cx="2599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개발 일정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84BE53-FA1D-4BAF-B442-86066DFC090F}"/>
              </a:ext>
            </a:extLst>
          </p:cNvPr>
          <p:cNvCxnSpPr/>
          <p:nvPr/>
        </p:nvCxnSpPr>
        <p:spPr>
          <a:xfrm>
            <a:off x="1156446" y="1066800"/>
            <a:ext cx="9654989" cy="0"/>
          </a:xfrm>
          <a:prstGeom prst="line">
            <a:avLst/>
          </a:prstGeom>
          <a:ln w="57150"/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AC2062DB-8BAE-433A-8F69-AF1FD20385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914407"/>
              </p:ext>
            </p:extLst>
          </p:nvPr>
        </p:nvGraphicFramePr>
        <p:xfrm>
          <a:off x="1156446" y="1329265"/>
          <a:ext cx="9654990" cy="5168443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39907">
                  <a:extLst>
                    <a:ext uri="{9D8B030D-6E8A-4147-A177-3AD203B41FA5}">
                      <a16:colId xmlns:a16="http://schemas.microsoft.com/office/drawing/2014/main" val="2992986455"/>
                    </a:ext>
                  </a:extLst>
                </a:gridCol>
                <a:gridCol w="1443318">
                  <a:extLst>
                    <a:ext uri="{9D8B030D-6E8A-4147-A177-3AD203B41FA5}">
                      <a16:colId xmlns:a16="http://schemas.microsoft.com/office/drawing/2014/main" val="2528815484"/>
                    </a:ext>
                  </a:extLst>
                </a:gridCol>
                <a:gridCol w="7171765">
                  <a:extLst>
                    <a:ext uri="{9D8B030D-6E8A-4147-A177-3AD203B41FA5}">
                      <a16:colId xmlns:a16="http://schemas.microsoft.com/office/drawing/2014/main" val="2329174608"/>
                    </a:ext>
                  </a:extLst>
                </a:gridCol>
              </a:tblGrid>
              <a:tr h="499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r>
                        <a:rPr lang="ko-KR" altLang="en-US" b="1" dirty="0"/>
                        <a:t>주차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리소스 수집 및 맵 구상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1. </a:t>
                      </a:r>
                      <a:r>
                        <a:rPr lang="ko-KR" altLang="en-US" sz="1400" b="1" dirty="0"/>
                        <a:t>필요한 리소스를 수집</a:t>
                      </a:r>
                      <a:endParaRPr lang="en-US" altLang="ko-KR" sz="1400" b="1" dirty="0"/>
                    </a:p>
                    <a:p>
                      <a:pPr latinLnBrk="1"/>
                      <a:r>
                        <a:rPr lang="en-US" altLang="ko-KR" sz="1400" b="1" dirty="0"/>
                        <a:t>2. </a:t>
                      </a:r>
                      <a:r>
                        <a:rPr lang="ko-KR" altLang="en-US" sz="1400" b="1" dirty="0" err="1"/>
                        <a:t>맵을</a:t>
                      </a:r>
                      <a:r>
                        <a:rPr lang="ko-KR" altLang="en-US" sz="1400" b="1" dirty="0"/>
                        <a:t> 어떻게 구상할지 밑그림을 그려본다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029091"/>
                  </a:ext>
                </a:extLst>
              </a:tr>
              <a:tr h="499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r>
                        <a:rPr lang="ko-KR" altLang="en-US" b="1" dirty="0"/>
                        <a:t>주차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캐릭터 </a:t>
                      </a:r>
                      <a:r>
                        <a:rPr lang="ko-KR" altLang="en-US" sz="1400" b="1" dirty="0" err="1"/>
                        <a:t>애니매이션</a:t>
                      </a:r>
                      <a:r>
                        <a:rPr lang="ko-KR" altLang="en-US" sz="1400" b="1" dirty="0"/>
                        <a:t> 구현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1. </a:t>
                      </a:r>
                      <a:r>
                        <a:rPr lang="ko-KR" altLang="en-US" sz="1400" b="1" dirty="0" err="1"/>
                        <a:t>맵을</a:t>
                      </a:r>
                      <a:r>
                        <a:rPr lang="ko-KR" altLang="en-US" sz="1400" b="1" dirty="0"/>
                        <a:t> 간단히 제작하고</a:t>
                      </a:r>
                      <a:endParaRPr lang="en-US" altLang="ko-KR" sz="1400" b="1" dirty="0"/>
                    </a:p>
                    <a:p>
                      <a:pPr latinLnBrk="1"/>
                      <a:r>
                        <a:rPr lang="en-US" altLang="ko-KR" sz="1400" b="1" dirty="0"/>
                        <a:t>2. </a:t>
                      </a:r>
                      <a:r>
                        <a:rPr lang="ko-KR" altLang="en-US" sz="1400" b="1" dirty="0"/>
                        <a:t>점프</a:t>
                      </a:r>
                      <a:r>
                        <a:rPr lang="en-US" altLang="ko-KR" sz="1400" b="1" dirty="0"/>
                        <a:t>,</a:t>
                      </a:r>
                      <a:r>
                        <a:rPr lang="ko-KR" altLang="en-US" sz="1400" b="1" dirty="0"/>
                        <a:t> 달리기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 err="1"/>
                        <a:t>기술모션등</a:t>
                      </a:r>
                      <a:r>
                        <a:rPr lang="ko-KR" altLang="en-US" sz="1400" b="1" dirty="0"/>
                        <a:t> 을 구현하여 자연스러운지 시험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295946"/>
                  </a:ext>
                </a:extLst>
              </a:tr>
              <a:tr h="499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r>
                        <a:rPr lang="ko-KR" altLang="en-US" b="1" dirty="0"/>
                        <a:t>주차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</a:t>
                      </a:r>
                      <a:r>
                        <a:rPr lang="ko-KR" altLang="en-US" sz="1400" b="1" dirty="0"/>
                        <a:t>차 맵 구현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1. 1</a:t>
                      </a:r>
                      <a:r>
                        <a:rPr lang="ko-KR" altLang="en-US" sz="1400" b="1" dirty="0" err="1"/>
                        <a:t>스테이지맵을</a:t>
                      </a:r>
                      <a:r>
                        <a:rPr lang="ko-KR" altLang="en-US" sz="1400" b="1" dirty="0"/>
                        <a:t> 구현하고</a:t>
                      </a:r>
                      <a:r>
                        <a:rPr lang="en-US" altLang="ko-KR" sz="1400" b="1" dirty="0"/>
                        <a:t> </a:t>
                      </a:r>
                      <a:r>
                        <a:rPr lang="ko-KR" altLang="en-US" sz="1400" b="1" dirty="0"/>
                        <a:t>캐릭터와 </a:t>
                      </a:r>
                      <a:r>
                        <a:rPr lang="ko-KR" altLang="en-US" sz="1400" b="1" dirty="0" err="1"/>
                        <a:t>맵의</a:t>
                      </a:r>
                      <a:r>
                        <a:rPr lang="ko-KR" altLang="en-US" sz="1400" b="1" dirty="0"/>
                        <a:t> 상호작용 구현</a:t>
                      </a:r>
                      <a:endParaRPr lang="en-US" altLang="ko-KR" sz="1400" b="1" dirty="0"/>
                    </a:p>
                    <a:p>
                      <a:pPr latinLnBrk="1"/>
                      <a:r>
                        <a:rPr lang="en-US" altLang="ko-KR" sz="1400" b="1" dirty="0"/>
                        <a:t>2. </a:t>
                      </a:r>
                      <a:r>
                        <a:rPr lang="ko-KR" altLang="en-US" sz="1400" b="1" dirty="0"/>
                        <a:t>시간이 남으면 다음 스테이지까지 제작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653627"/>
                  </a:ext>
                </a:extLst>
              </a:tr>
              <a:tr h="562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적 또는 오브젝트구현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1. </a:t>
                      </a:r>
                      <a:r>
                        <a:rPr lang="ko-KR" altLang="en-US" sz="1400" b="1" dirty="0"/>
                        <a:t>적을 배치하여 움직이고 캐릭터와의 충돌처리</a:t>
                      </a:r>
                      <a:endParaRPr lang="en-US" altLang="ko-KR" sz="1400" b="1" dirty="0"/>
                    </a:p>
                    <a:p>
                      <a:pPr latinLnBrk="1"/>
                      <a:r>
                        <a:rPr lang="en-US" altLang="ko-KR" sz="1400" b="1" dirty="0"/>
                        <a:t>2. </a:t>
                      </a:r>
                      <a:r>
                        <a:rPr lang="ko-KR" altLang="en-US" sz="1400" b="1" dirty="0"/>
                        <a:t>아이템 오브젝트를 배치하여 캐릭터와 상호작용 하게 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19456"/>
                  </a:ext>
                </a:extLst>
              </a:tr>
              <a:tr h="499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추가 구현 및 </a:t>
                      </a:r>
                      <a:endParaRPr lang="en-US" altLang="ko-KR" sz="1400" b="1" dirty="0"/>
                    </a:p>
                    <a:p>
                      <a:pPr algn="ctr" latinLnBrk="1"/>
                      <a:r>
                        <a:rPr lang="ko-KR" altLang="en-US" sz="1400" b="1" dirty="0"/>
                        <a:t>중간 점검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1. </a:t>
                      </a:r>
                      <a:r>
                        <a:rPr lang="ko-KR" altLang="en-US" sz="1400" b="1" dirty="0"/>
                        <a:t>메뉴를 구성하거나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상단 오브젝트 개수를 표시 </a:t>
                      </a:r>
                      <a:endParaRPr lang="en-US" altLang="ko-KR" sz="1400" b="1" dirty="0"/>
                    </a:p>
                    <a:p>
                      <a:pPr latinLnBrk="1"/>
                      <a:r>
                        <a:rPr lang="en-US" altLang="ko-KR" sz="1400" b="1" dirty="0"/>
                        <a:t>2. </a:t>
                      </a:r>
                      <a:r>
                        <a:rPr lang="ko-KR" altLang="en-US" sz="1400" b="1" dirty="0"/>
                        <a:t>그동안 부족한점을 보완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538167"/>
                  </a:ext>
                </a:extLst>
              </a:tr>
              <a:tr h="499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</a:t>
                      </a:r>
                      <a:r>
                        <a:rPr lang="ko-KR" altLang="en-US" sz="1400" b="1" dirty="0"/>
                        <a:t>차 </a:t>
                      </a:r>
                      <a:r>
                        <a:rPr lang="en-US" altLang="ko-KR" sz="1400" b="1" dirty="0"/>
                        <a:t>3</a:t>
                      </a:r>
                      <a:r>
                        <a:rPr lang="ko-KR" altLang="en-US" sz="1400" b="1" dirty="0"/>
                        <a:t>차</a:t>
                      </a:r>
                      <a:endParaRPr lang="en-US" altLang="ko-KR" sz="1400" b="1" dirty="0"/>
                    </a:p>
                    <a:p>
                      <a:pPr algn="ctr" latinLnBrk="1"/>
                      <a:r>
                        <a:rPr lang="ko-KR" altLang="en-US" sz="1400" b="1" dirty="0"/>
                        <a:t>스테이지 구현</a:t>
                      </a:r>
                      <a:endParaRPr lang="en-US" altLang="ko-KR" sz="1400" b="1" dirty="0"/>
                    </a:p>
                    <a:p>
                      <a:pPr algn="ctr" latinLnBrk="1"/>
                      <a:r>
                        <a:rPr lang="ko-KR" altLang="en-US" sz="1400" b="1" dirty="0"/>
                        <a:t>및 추가 구성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400" b="1" dirty="0"/>
                        <a:t>1. </a:t>
                      </a:r>
                      <a:r>
                        <a:rPr lang="ko-KR" altLang="en-US" sz="1400" b="1" dirty="0"/>
                        <a:t>컨셉에 맞게 </a:t>
                      </a:r>
                      <a:r>
                        <a:rPr lang="en-US" altLang="ko-KR" sz="1400" b="1" dirty="0"/>
                        <a:t> 2,3</a:t>
                      </a:r>
                      <a:r>
                        <a:rPr lang="ko-KR" altLang="en-US" sz="1400" b="1" dirty="0"/>
                        <a:t>스테이지 </a:t>
                      </a:r>
                      <a:r>
                        <a:rPr lang="ko-KR" altLang="en-US" sz="1400" b="1" dirty="0" err="1"/>
                        <a:t>맵을</a:t>
                      </a:r>
                      <a:r>
                        <a:rPr lang="ko-KR" altLang="en-US" sz="1400" b="1" dirty="0"/>
                        <a:t> 구현</a:t>
                      </a:r>
                      <a:endParaRPr lang="en-US" altLang="ko-KR" sz="1400" b="1" dirty="0"/>
                    </a:p>
                    <a:p>
                      <a:pPr latinLnBrk="1"/>
                      <a:r>
                        <a:rPr lang="en-US" altLang="ko-KR" sz="1400" b="1" dirty="0"/>
                        <a:t>2. </a:t>
                      </a:r>
                      <a:r>
                        <a:rPr lang="ko-KR" altLang="en-US" sz="1400" b="1" dirty="0"/>
                        <a:t>추가적으로 넣으면 좋을 만한 범위 내에서 구현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보스</a:t>
                      </a:r>
                      <a:r>
                        <a:rPr lang="en-US" altLang="ko-KR" sz="1400" b="1" dirty="0"/>
                        <a:t>,</a:t>
                      </a:r>
                      <a:r>
                        <a:rPr lang="ko-KR" altLang="en-US" sz="1400" b="1" dirty="0" err="1"/>
                        <a:t>히든</a:t>
                      </a:r>
                      <a:r>
                        <a:rPr lang="ko-KR" altLang="en-US" sz="1400" b="1" dirty="0"/>
                        <a:t> 스테이지</a:t>
                      </a:r>
                      <a:r>
                        <a:rPr lang="en-US" altLang="ko-KR" sz="1400" b="1" dirty="0"/>
                        <a:t>)</a:t>
                      </a:r>
                      <a:r>
                        <a:rPr lang="ko-KR" altLang="en-US" sz="1400" b="1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940708"/>
                  </a:ext>
                </a:extLst>
              </a:tr>
              <a:tr h="499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7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314098"/>
                  </a:ext>
                </a:extLst>
              </a:tr>
              <a:tr h="499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적 군 오브젝트 배치 최종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400" b="1" dirty="0"/>
                        <a:t>1. </a:t>
                      </a:r>
                      <a:r>
                        <a:rPr lang="ko-KR" altLang="en-US" sz="1400" b="1" dirty="0"/>
                        <a:t>적과 아이템 오브젝트 최종으로 점검 및 배치 </a:t>
                      </a:r>
                      <a:endParaRPr lang="en-US" altLang="ko-KR" sz="1400" b="1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400" b="1" dirty="0"/>
                        <a:t>2. </a:t>
                      </a:r>
                      <a:r>
                        <a:rPr lang="ko-KR" altLang="en-US" sz="1400" b="1" dirty="0"/>
                        <a:t>충돌처리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815685"/>
                  </a:ext>
                </a:extLst>
              </a:tr>
              <a:tr h="499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9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시작과 종료 처리 및 밸런스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1. </a:t>
                      </a:r>
                      <a:r>
                        <a:rPr lang="ko-KR" altLang="en-US" sz="1400" b="1" dirty="0"/>
                        <a:t>게임 시작 화면과 게임 </a:t>
                      </a:r>
                      <a:r>
                        <a:rPr lang="ko-KR" altLang="en-US" sz="1400" b="1" dirty="0" err="1"/>
                        <a:t>종료시</a:t>
                      </a:r>
                      <a:r>
                        <a:rPr lang="ko-KR" altLang="en-US" sz="1400" b="1" dirty="0"/>
                        <a:t> 나오는 합산 결과화면 구현 </a:t>
                      </a:r>
                      <a:endParaRPr lang="en-US" altLang="ko-KR" sz="1400" b="1" dirty="0"/>
                    </a:p>
                    <a:p>
                      <a:pPr latinLnBrk="1"/>
                      <a:r>
                        <a:rPr lang="en-US" altLang="ko-KR" sz="1400" b="1" dirty="0"/>
                        <a:t>2. </a:t>
                      </a:r>
                      <a:r>
                        <a:rPr lang="ko-KR" altLang="en-US" sz="1400" b="1" dirty="0"/>
                        <a:t>캐릭터와 적의 </a:t>
                      </a:r>
                      <a:r>
                        <a:rPr lang="ko-KR" altLang="en-US" sz="1400" b="1" dirty="0" err="1"/>
                        <a:t>속도및</a:t>
                      </a:r>
                      <a:r>
                        <a:rPr lang="ko-KR" altLang="en-US" sz="1400" b="1" dirty="0"/>
                        <a:t> 충돌 밸런스 조절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091815"/>
                  </a:ext>
                </a:extLst>
              </a:tr>
              <a:tr h="499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마무리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최종 점검 및 릴리즈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349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5062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62164D-4BF8-4F4F-B2DC-2E6E79B75519}"/>
              </a:ext>
            </a:extLst>
          </p:cNvPr>
          <p:cNvSpPr txBox="1"/>
          <p:nvPr/>
        </p:nvSpPr>
        <p:spPr>
          <a:xfrm>
            <a:off x="5262280" y="2518663"/>
            <a:ext cx="2599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감사합니다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84BE53-FA1D-4BAF-B442-86066DFC090F}"/>
              </a:ext>
            </a:extLst>
          </p:cNvPr>
          <p:cNvCxnSpPr/>
          <p:nvPr/>
        </p:nvCxnSpPr>
        <p:spPr>
          <a:xfrm>
            <a:off x="1385044" y="3290046"/>
            <a:ext cx="9654989" cy="0"/>
          </a:xfrm>
          <a:prstGeom prst="line">
            <a:avLst/>
          </a:prstGeom>
          <a:ln w="57150"/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140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495</Words>
  <Application>Microsoft Office PowerPoint</Application>
  <PresentationFormat>와이드스크린</PresentationFormat>
  <Paragraphs>109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조성택(2018182038)</dc:creator>
  <cp:lastModifiedBy>조성택(2018182038)</cp:lastModifiedBy>
  <cp:revision>5</cp:revision>
  <dcterms:created xsi:type="dcterms:W3CDTF">2021-09-26T22:30:16Z</dcterms:created>
  <dcterms:modified xsi:type="dcterms:W3CDTF">2021-09-27T08:46:35Z</dcterms:modified>
</cp:coreProperties>
</file>