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w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w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5697" y="765408"/>
            <a:ext cx="8504955" cy="860400"/>
          </a:xfrm>
        </p:spPr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5695" y="1731938"/>
            <a:ext cx="6219714" cy="968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7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 algn="l">
              <a:buNone/>
              <a:defRPr sz="1446">
                <a:solidFill>
                  <a:schemeClr val="tx1">
                    <a:tint val="75000"/>
                  </a:schemeClr>
                </a:solidFill>
              </a:defRPr>
            </a:lvl2pPr>
            <a:lvl3pPr marL="826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9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65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78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91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05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" y="1628775"/>
            <a:ext cx="12192000" cy="4469625"/>
            <a:chOff x="0" y="1628775"/>
            <a:chExt cx="12198350" cy="44696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26" dirty="0">
                <a:solidFill>
                  <a:srgbClr val="000000"/>
                </a:solidFill>
                <a:latin typeface="EYInterstate" panose="02000503020000020004" pitchFamily="2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7803" y="5865104"/>
            <a:ext cx="1120812" cy="67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2349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290" y="1058400"/>
            <a:ext cx="10984158" cy="51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40" y="6290401"/>
            <a:ext cx="455762" cy="369416"/>
          </a:xfrm>
          <a:prstGeom prst="rect">
            <a:avLst/>
          </a:prstGeom>
        </p:spPr>
      </p:pic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779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18736" y="6442685"/>
            <a:ext cx="823245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1874" y="6442685"/>
            <a:ext cx="1318366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20 September 2019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0261" y="6442685"/>
            <a:ext cx="3911227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3045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Freeform 5"/>
          <p:cNvSpPr>
            <a:spLocks/>
          </p:cNvSpPr>
          <p:nvPr/>
        </p:nvSpPr>
        <p:spPr bwMode="gray">
          <a:xfrm>
            <a:off x="609601" y="1040402"/>
            <a:ext cx="109728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4406" tIns="47204" rIns="94406" bIns="47204" numCol="1" anchor="t" anchorCtr="0" compatLnSpc="1">
            <a:prstTxWarp prst="textNoShape">
              <a:avLst/>
            </a:prstTxWarp>
          </a:bodyPr>
          <a:lstStyle/>
          <a:p>
            <a:endParaRPr lang="en-GB" sz="1626" dirty="0">
              <a:solidFill>
                <a:srgbClr val="808080"/>
              </a:solidFill>
              <a:latin typeface="EYInterstate" panose="02000503020000020004" pitchFamily="2" charset="0"/>
              <a:cs typeface="Arial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779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40" y="6290401"/>
            <a:ext cx="455762" cy="369416"/>
          </a:xfrm>
          <a:prstGeom prst="rect">
            <a:avLst/>
          </a:prstGeom>
        </p:spPr>
      </p:pic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8736" y="6442685"/>
            <a:ext cx="823245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1874" y="6442685"/>
            <a:ext cx="1318366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20 September 2019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0261" y="6442685"/>
            <a:ext cx="3911227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7733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40" y="6290401"/>
            <a:ext cx="455762" cy="369416"/>
          </a:xfrm>
          <a:prstGeom prst="rect">
            <a:avLst/>
          </a:prstGeom>
        </p:spPr>
      </p:pic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779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8736" y="6442685"/>
            <a:ext cx="823245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1874" y="6442685"/>
            <a:ext cx="1318366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20 September 2019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0261" y="6442685"/>
            <a:ext cx="3911227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4132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880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134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3" y="201600"/>
            <a:ext cx="10977033" cy="8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9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485" y="1024130"/>
            <a:ext cx="10972800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151" b="1">
                <a:solidFill>
                  <a:schemeClr val="bg2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609602" y="6200389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40" y="6290401"/>
            <a:ext cx="455762" cy="3694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8736" y="6442685"/>
            <a:ext cx="823245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1874" y="6442685"/>
            <a:ext cx="1318366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20 September 2019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0261" y="6442685"/>
            <a:ext cx="3911227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35432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5697" y="765408"/>
            <a:ext cx="8504955" cy="860400"/>
          </a:xfrm>
        </p:spPr>
        <p:txBody>
          <a:bodyPr/>
          <a:lstStyle>
            <a:lvl1pPr>
              <a:defRPr>
                <a:latin typeface="EYInterstate 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5695" y="1731938"/>
            <a:ext cx="6219714" cy="968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7">
                <a:solidFill>
                  <a:schemeClr val="bg2"/>
                </a:solidFill>
                <a:latin typeface="EYInterstate Light" pitchFamily="2" charset="0"/>
              </a:defRPr>
            </a:lvl1pPr>
            <a:lvl2pPr marL="0" indent="0" algn="l">
              <a:buNone/>
              <a:defRPr sz="1446">
                <a:solidFill>
                  <a:schemeClr val="tx1">
                    <a:tint val="75000"/>
                  </a:schemeClr>
                </a:solidFill>
              </a:defRPr>
            </a:lvl2pPr>
            <a:lvl3pPr marL="826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9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65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78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91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05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" y="1628775"/>
            <a:ext cx="12192000" cy="4469625"/>
            <a:chOff x="0" y="1628775"/>
            <a:chExt cx="12198350" cy="44696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26" dirty="0">
                <a:solidFill>
                  <a:srgbClr val="000000"/>
                </a:solidFill>
                <a:latin typeface="EYInterstate" panose="02000503020000020004" pitchFamily="2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7803" y="5865104"/>
            <a:ext cx="1120812" cy="67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041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856" y="5340096"/>
            <a:ext cx="1316736" cy="1156968"/>
          </a:xfrm>
          <a:prstGeom prst="rect">
            <a:avLst/>
          </a:prstGeom>
        </p:spPr>
      </p:pic>
      <p:sp>
        <p:nvSpPr>
          <p:cNvPr id="8" name="Freeform 5"/>
          <p:cNvSpPr>
            <a:spLocks noChangeAspect="1"/>
          </p:cNvSpPr>
          <p:nvPr/>
        </p:nvSpPr>
        <p:spPr bwMode="gray">
          <a:xfrm rot="10800000">
            <a:off x="4369394" y="457201"/>
            <a:ext cx="7217663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4422" tIns="47211" rIns="94422" bIns="47211" numCol="1" anchor="t" anchorCtr="0" compatLnSpc="1">
            <a:prstTxWarp prst="textNoShape">
              <a:avLst/>
            </a:prstTxWarp>
          </a:bodyPr>
          <a:lstStyle/>
          <a:p>
            <a:endParaRPr lang="en-GB" sz="1626" dirty="0">
              <a:solidFill>
                <a:srgbClr val="000000"/>
              </a:solidFill>
              <a:latin typeface="EYInterstate" panose="02000503020000020004" pitchFamily="2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742812" y="1677507"/>
            <a:ext cx="6534912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742812" y="2685128"/>
            <a:ext cx="653491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78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26">
                <a:solidFill>
                  <a:srgbClr val="404040"/>
                </a:solidFill>
              </a:defRPr>
            </a:lvl2pPr>
            <a:lvl3pPr marL="94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6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8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0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04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76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720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856" y="5340096"/>
            <a:ext cx="1316736" cy="11569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4" y="5879592"/>
            <a:ext cx="5040000" cy="618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777241"/>
            <a:ext cx="9004300" cy="3400425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182625" y="3258530"/>
            <a:ext cx="7924576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78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26">
                <a:solidFill>
                  <a:srgbClr val="404040"/>
                </a:solidFill>
              </a:defRPr>
            </a:lvl2pPr>
            <a:lvl3pPr marL="94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6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8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0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04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76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182625" y="2288083"/>
            <a:ext cx="7924576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98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856" y="5340096"/>
            <a:ext cx="1316736" cy="1156968"/>
          </a:xfrm>
          <a:prstGeom prst="rect">
            <a:avLst/>
          </a:prstGeom>
        </p:spPr>
      </p:pic>
      <p:sp>
        <p:nvSpPr>
          <p:cNvPr id="8" name="Freeform 5"/>
          <p:cNvSpPr>
            <a:spLocks noChangeAspect="1"/>
          </p:cNvSpPr>
          <p:nvPr/>
        </p:nvSpPr>
        <p:spPr bwMode="gray">
          <a:xfrm rot="10800000">
            <a:off x="4369394" y="457201"/>
            <a:ext cx="7217663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4422" tIns="47211" rIns="94422" bIns="47211" numCol="1" anchor="t" anchorCtr="0" compatLnSpc="1">
            <a:prstTxWarp prst="textNoShape">
              <a:avLst/>
            </a:prstTxWarp>
          </a:bodyPr>
          <a:lstStyle/>
          <a:p>
            <a:endParaRPr lang="en-GB" sz="1626" dirty="0">
              <a:solidFill>
                <a:srgbClr val="000000"/>
              </a:solidFill>
              <a:latin typeface="EYInterstate" panose="02000503020000020004" pitchFamily="2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742812" y="1677507"/>
            <a:ext cx="6534912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742812" y="2685128"/>
            <a:ext cx="653491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78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26">
                <a:solidFill>
                  <a:srgbClr val="404040"/>
                </a:solidFill>
              </a:defRPr>
            </a:lvl2pPr>
            <a:lvl3pPr marL="94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6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8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0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04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76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306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856" y="5340096"/>
            <a:ext cx="1316736" cy="1156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2" y="457200"/>
            <a:ext cx="7217833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82625" y="1799130"/>
            <a:ext cx="6190746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82625" y="2769577"/>
            <a:ext cx="6190746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78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26">
                <a:solidFill>
                  <a:srgbClr val="404040"/>
                </a:solidFill>
              </a:defRPr>
            </a:lvl2pPr>
            <a:lvl3pPr marL="94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6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8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0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04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76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4" y="5879592"/>
            <a:ext cx="504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39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425600"/>
            <a:ext cx="10972800" cy="4698000"/>
          </a:xfrm>
          <a:prstGeom prst="rect">
            <a:avLst/>
          </a:prstGeom>
        </p:spPr>
        <p:txBody>
          <a:bodyPr lIns="0"/>
          <a:lstStyle>
            <a:lvl1pPr>
              <a:defRPr lang="en-US" sz="1626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238121" lvl="0" indent="-238121"/>
            <a:r>
              <a:rPr lang="en-US"/>
              <a:t>Click to edit Master text styles</a:t>
            </a:r>
          </a:p>
          <a:p>
            <a:pPr marL="238121" lvl="1" indent="-238121"/>
            <a:r>
              <a:rPr lang="en-US"/>
              <a:t>Second level</a:t>
            </a:r>
          </a:p>
          <a:p>
            <a:pPr marL="238121" lvl="2" indent="-238121"/>
            <a:r>
              <a:rPr lang="en-US"/>
              <a:t>Third level</a:t>
            </a:r>
          </a:p>
          <a:p>
            <a:pPr marL="238121" lvl="3" indent="-238121"/>
            <a:r>
              <a:rPr lang="en-US"/>
              <a:t>Fourth level</a:t>
            </a:r>
          </a:p>
          <a:p>
            <a:pPr marL="238121" lvl="4" indent="-238121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15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2" y="1425600"/>
            <a:ext cx="10972800" cy="4698000"/>
          </a:xfrm>
          <a:prstGeom prst="rect">
            <a:avLst/>
          </a:prstGeom>
        </p:spPr>
        <p:txBody>
          <a:bodyPr lIns="0"/>
          <a:lstStyle>
            <a:lvl1pPr marL="238121" indent="-238121">
              <a:defRPr sz="1626"/>
            </a:lvl1pPr>
            <a:lvl2pPr marL="407388" indent="-152053">
              <a:defRPr/>
            </a:lvl2pPr>
            <a:lvl3pPr marL="566614" indent="-166398">
              <a:defRPr/>
            </a:lvl3pPr>
            <a:lvl4pPr marL="731577" indent="-152053">
              <a:defRPr/>
            </a:lvl4pPr>
            <a:lvl5pPr marL="889368" indent="-15779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216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779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815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reeform 6"/>
          <p:cNvSpPr>
            <a:spLocks/>
          </p:cNvSpPr>
          <p:nvPr/>
        </p:nvSpPr>
        <p:spPr bwMode="gray">
          <a:xfrm>
            <a:off x="598176" y="1057275"/>
            <a:ext cx="10987715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82623" tIns="41312" rIns="82623" bIns="41312" numCol="1" anchor="t" anchorCtr="0" compatLnSpc="1">
            <a:prstTxWarp prst="textNoShape">
              <a:avLst/>
            </a:prstTxWarp>
          </a:bodyPr>
          <a:lstStyle/>
          <a:p>
            <a:endParaRPr lang="en-GB" sz="1626" dirty="0">
              <a:solidFill>
                <a:srgbClr val="000000"/>
              </a:solidFill>
              <a:latin typeface="EYInterstate" panose="02000503020000020004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40" y="6290401"/>
            <a:ext cx="455762" cy="369416"/>
          </a:xfrm>
          <a:prstGeom prst="rect">
            <a:avLst/>
          </a:prstGeom>
        </p:spPr>
      </p:pic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779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18736" y="6442685"/>
            <a:ext cx="823245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1874" y="6442685"/>
            <a:ext cx="1318366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20 September 2019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0261" y="6442685"/>
            <a:ext cx="3911227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856478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gray">
          <a:xfrm>
            <a:off x="598176" y="1057275"/>
            <a:ext cx="10987715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vert="horz" wrap="square" lIns="82623" tIns="41312" rIns="82623" bIns="41312" numCol="1" anchor="t" anchorCtr="0" compatLnSpc="1">
            <a:prstTxWarp prst="textNoShape">
              <a:avLst/>
            </a:prstTxWarp>
          </a:bodyPr>
          <a:lstStyle/>
          <a:p>
            <a:endParaRPr lang="en-GB" sz="1626" dirty="0">
              <a:solidFill>
                <a:srgbClr val="000000"/>
              </a:solidFill>
              <a:latin typeface="EYInterstate" panose="0200050302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40" y="6290401"/>
            <a:ext cx="455762" cy="369416"/>
          </a:xfrm>
          <a:prstGeom prst="rect">
            <a:avLst/>
          </a:prstGeom>
        </p:spPr>
      </p:pic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779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18736" y="6442685"/>
            <a:ext cx="823245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1874" y="6442685"/>
            <a:ext cx="1318366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20 September 2019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0261" y="6442685"/>
            <a:ext cx="3911227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11568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290" y="1058400"/>
            <a:ext cx="10984158" cy="51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40" y="6290401"/>
            <a:ext cx="455762" cy="369416"/>
          </a:xfrm>
          <a:prstGeom prst="rect">
            <a:avLst/>
          </a:prstGeom>
        </p:spPr>
      </p:pic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779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18736" y="6442685"/>
            <a:ext cx="823245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1874" y="6442685"/>
            <a:ext cx="1318366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20 September 2019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0261" y="6442685"/>
            <a:ext cx="3911227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88239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Freeform 5"/>
          <p:cNvSpPr>
            <a:spLocks/>
          </p:cNvSpPr>
          <p:nvPr/>
        </p:nvSpPr>
        <p:spPr bwMode="gray">
          <a:xfrm>
            <a:off x="609601" y="1040402"/>
            <a:ext cx="109728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4406" tIns="47204" rIns="94406" bIns="47204" numCol="1" anchor="t" anchorCtr="0" compatLnSpc="1">
            <a:prstTxWarp prst="textNoShape">
              <a:avLst/>
            </a:prstTxWarp>
          </a:bodyPr>
          <a:lstStyle/>
          <a:p>
            <a:endParaRPr lang="en-GB" sz="1626" dirty="0">
              <a:solidFill>
                <a:srgbClr val="808080"/>
              </a:solidFill>
              <a:latin typeface="EYInterstate" panose="02000503020000020004" pitchFamily="2" charset="0"/>
              <a:cs typeface="Arial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779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40" y="6290401"/>
            <a:ext cx="455762" cy="369416"/>
          </a:xfrm>
          <a:prstGeom prst="rect">
            <a:avLst/>
          </a:prstGeom>
        </p:spPr>
      </p:pic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8736" y="6442685"/>
            <a:ext cx="823245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1874" y="6442685"/>
            <a:ext cx="1318366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20 September 2019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0261" y="6442685"/>
            <a:ext cx="3911227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899580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40" y="6290401"/>
            <a:ext cx="455762" cy="369416"/>
          </a:xfrm>
          <a:prstGeom prst="rect">
            <a:avLst/>
          </a:prstGeom>
        </p:spPr>
      </p:pic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779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8736" y="6442685"/>
            <a:ext cx="823245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1874" y="6442685"/>
            <a:ext cx="1318366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20 September 2019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0261" y="6442685"/>
            <a:ext cx="3911227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670156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91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856" y="5340096"/>
            <a:ext cx="1316736" cy="11569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4" y="5879592"/>
            <a:ext cx="5040000" cy="618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777241"/>
            <a:ext cx="9004300" cy="3400425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182625" y="3258530"/>
            <a:ext cx="7924576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78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26">
                <a:solidFill>
                  <a:srgbClr val="404040"/>
                </a:solidFill>
              </a:defRPr>
            </a:lvl2pPr>
            <a:lvl3pPr marL="94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6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8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0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04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76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182625" y="2288083"/>
            <a:ext cx="7924576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048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631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3" y="201600"/>
            <a:ext cx="10977033" cy="8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51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485" y="1024130"/>
            <a:ext cx="10972800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151" b="1">
                <a:solidFill>
                  <a:schemeClr val="bg2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609602" y="6200389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40" y="6290401"/>
            <a:ext cx="455762" cy="3694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8736" y="6442685"/>
            <a:ext cx="823245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1874" y="6442685"/>
            <a:ext cx="1318366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20 September 2019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0261" y="6442685"/>
            <a:ext cx="3911227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9174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856" y="5340096"/>
            <a:ext cx="1316736" cy="1156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2" y="457200"/>
            <a:ext cx="7217833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82625" y="1799130"/>
            <a:ext cx="6190746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82625" y="2769577"/>
            <a:ext cx="6190746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78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26">
                <a:solidFill>
                  <a:srgbClr val="404040"/>
                </a:solidFill>
              </a:defRPr>
            </a:lvl2pPr>
            <a:lvl3pPr marL="94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6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8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0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04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76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4" y="5879592"/>
            <a:ext cx="504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425600"/>
            <a:ext cx="10972800" cy="4698000"/>
          </a:xfrm>
          <a:prstGeom prst="rect">
            <a:avLst/>
          </a:prstGeom>
        </p:spPr>
        <p:txBody>
          <a:bodyPr lIns="0"/>
          <a:lstStyle>
            <a:lvl1pPr>
              <a:defRPr lang="en-US" sz="1626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238121" lvl="0" indent="-238121"/>
            <a:r>
              <a:rPr lang="en-US"/>
              <a:t>Click to edit Master text styles</a:t>
            </a:r>
          </a:p>
          <a:p>
            <a:pPr marL="238121" lvl="1" indent="-238121"/>
            <a:r>
              <a:rPr lang="en-US"/>
              <a:t>Second level</a:t>
            </a:r>
          </a:p>
          <a:p>
            <a:pPr marL="238121" lvl="2" indent="-238121"/>
            <a:r>
              <a:rPr lang="en-US"/>
              <a:t>Third level</a:t>
            </a:r>
          </a:p>
          <a:p>
            <a:pPr marL="238121" lvl="3" indent="-238121"/>
            <a:r>
              <a:rPr lang="en-US"/>
              <a:t>Fourth level</a:t>
            </a:r>
          </a:p>
          <a:p>
            <a:pPr marL="238121" lvl="4" indent="-238121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2" y="1425600"/>
            <a:ext cx="10972800" cy="4698000"/>
          </a:xfrm>
          <a:prstGeom prst="rect">
            <a:avLst/>
          </a:prstGeom>
        </p:spPr>
        <p:txBody>
          <a:bodyPr lIns="0"/>
          <a:lstStyle>
            <a:lvl1pPr marL="238121" indent="-238121">
              <a:defRPr sz="1626"/>
            </a:lvl1pPr>
            <a:lvl2pPr marL="407388" indent="-152053">
              <a:defRPr/>
            </a:lvl2pPr>
            <a:lvl3pPr marL="566614" indent="-166398">
              <a:defRPr/>
            </a:lvl3pPr>
            <a:lvl4pPr marL="731577" indent="-152053">
              <a:defRPr/>
            </a:lvl4pPr>
            <a:lvl5pPr marL="889368" indent="-15779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2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779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87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reeform 6"/>
          <p:cNvSpPr>
            <a:spLocks/>
          </p:cNvSpPr>
          <p:nvPr/>
        </p:nvSpPr>
        <p:spPr bwMode="gray">
          <a:xfrm>
            <a:off x="598176" y="1057275"/>
            <a:ext cx="10987715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82623" tIns="41312" rIns="82623" bIns="41312" numCol="1" anchor="t" anchorCtr="0" compatLnSpc="1">
            <a:prstTxWarp prst="textNoShape">
              <a:avLst/>
            </a:prstTxWarp>
          </a:bodyPr>
          <a:lstStyle/>
          <a:p>
            <a:endParaRPr lang="en-GB" sz="1626" dirty="0">
              <a:solidFill>
                <a:srgbClr val="000000"/>
              </a:solidFill>
              <a:latin typeface="EYInterstate" panose="02000503020000020004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40" y="6290401"/>
            <a:ext cx="455762" cy="369416"/>
          </a:xfrm>
          <a:prstGeom prst="rect">
            <a:avLst/>
          </a:prstGeom>
        </p:spPr>
      </p:pic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779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18736" y="6442685"/>
            <a:ext cx="823245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1874" y="6442685"/>
            <a:ext cx="1318366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20 September 2019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0261" y="6442685"/>
            <a:ext cx="3911227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4678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gray">
          <a:xfrm>
            <a:off x="598176" y="1057275"/>
            <a:ext cx="10987715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 vert="horz" wrap="square" lIns="82623" tIns="41312" rIns="82623" bIns="41312" numCol="1" anchor="t" anchorCtr="0" compatLnSpc="1">
            <a:prstTxWarp prst="textNoShape">
              <a:avLst/>
            </a:prstTxWarp>
          </a:bodyPr>
          <a:lstStyle/>
          <a:p>
            <a:endParaRPr lang="en-GB" sz="1626" dirty="0">
              <a:solidFill>
                <a:srgbClr val="000000"/>
              </a:solidFill>
              <a:latin typeface="EYInterstate" panose="0200050302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40" y="6290401"/>
            <a:ext cx="455762" cy="369416"/>
          </a:xfrm>
          <a:prstGeom prst="rect">
            <a:avLst/>
          </a:prstGeom>
        </p:spPr>
      </p:pic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779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18736" y="6442685"/>
            <a:ext cx="823245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1874" y="6442685"/>
            <a:ext cx="1318366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20 September 2019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0261" y="6442685"/>
            <a:ext cx="3911227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7100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779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09602" y="6200389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736" y="6442685"/>
            <a:ext cx="823245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40" y="6290401"/>
            <a:ext cx="455762" cy="3694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1550" y="6442685"/>
            <a:ext cx="1508691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20 September 2019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826252" rtl="0" eaLnBrk="1" latinLnBrk="0" hangingPunct="1">
        <a:lnSpc>
          <a:spcPct val="85000"/>
        </a:lnSpc>
        <a:spcBef>
          <a:spcPct val="0"/>
        </a:spcBef>
        <a:buNone/>
        <a:defRPr sz="2711" b="1" kern="1200">
          <a:solidFill>
            <a:schemeClr val="bg2"/>
          </a:solidFill>
          <a:latin typeface="EYInterstate" panose="02000503020000020004" pitchFamily="2" charset="0"/>
          <a:ea typeface="+mj-ea"/>
          <a:cs typeface="Arial" pitchFamily="34" charset="0"/>
        </a:defRPr>
      </a:lvl1pPr>
    </p:titleStyle>
    <p:bodyStyle>
      <a:lvl1pPr marL="154922" indent="-154922" algn="l" defTabSz="826252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84" kern="1200">
          <a:solidFill>
            <a:schemeClr val="bg1"/>
          </a:solidFill>
          <a:latin typeface="EYInterstate" pitchFamily="2" charset="0"/>
          <a:ea typeface="+mn-ea"/>
          <a:cs typeface="+mn-cs"/>
        </a:defRPr>
      </a:lvl1pPr>
      <a:lvl2pPr marL="309844" indent="-152053" algn="l" defTabSz="826252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84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2pPr>
      <a:lvl3pPr marL="467636" indent="-166398" algn="l" defTabSz="826252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84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3pPr>
      <a:lvl4pPr marL="619689" indent="-152053" algn="l" defTabSz="826252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84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4pPr>
      <a:lvl5pPr marL="777480" indent="-157791" algn="l" defTabSz="826252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84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5pPr>
      <a:lvl6pPr marL="2272193" indent="-206563" algn="l" defTabSz="826252" rtl="0" eaLnBrk="1" latinLnBrk="0" hangingPunct="1">
        <a:spcBef>
          <a:spcPct val="20000"/>
        </a:spcBef>
        <a:buFont typeface="Arial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685318" indent="-206563" algn="l" defTabSz="826252" rtl="0" eaLnBrk="1" latinLnBrk="0" hangingPunct="1">
        <a:spcBef>
          <a:spcPct val="20000"/>
        </a:spcBef>
        <a:buFont typeface="Arial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098444" indent="-206563" algn="l" defTabSz="826252" rtl="0" eaLnBrk="1" latinLnBrk="0" hangingPunct="1">
        <a:spcBef>
          <a:spcPct val="20000"/>
        </a:spcBef>
        <a:buFont typeface="Arial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511570" indent="-206563" algn="l" defTabSz="826252" rtl="0" eaLnBrk="1" latinLnBrk="0" hangingPunct="1">
        <a:spcBef>
          <a:spcPct val="20000"/>
        </a:spcBef>
        <a:buFont typeface="Arial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1pPr>
      <a:lvl2pPr marL="413126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2pPr>
      <a:lvl3pPr marL="826252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3pPr>
      <a:lvl4pPr marL="1239378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4pPr>
      <a:lvl5pPr marL="1652504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5pPr>
      <a:lvl6pPr marL="2065630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6pPr>
      <a:lvl7pPr marL="2478756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7pPr>
      <a:lvl8pPr marL="2891881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8pPr>
      <a:lvl9pPr marL="3305007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7794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09602" y="6200389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26" dirty="0">
              <a:solidFill>
                <a:srgbClr val="808080"/>
              </a:solidFill>
              <a:latin typeface="EYInterstate" panose="0200050302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736" y="6442685"/>
            <a:ext cx="823245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t>Page </a:t>
            </a:r>
            <a:fld id="{9AE4D82F-B047-469B-AC52-A46321747EAF}" type="slidenum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‹#›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40" y="6290401"/>
            <a:ext cx="455762" cy="3694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1550" y="6442685"/>
            <a:ext cx="1508691" cy="1817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fld id="{123AE2BB-0D0C-49F7-9596-050E760231CA}" type="datetime4">
              <a:rPr lang="en-GB" sz="994">
                <a:solidFill>
                  <a:srgbClr val="808080"/>
                </a:solidFill>
                <a:latin typeface="EYInterstate Light" panose="02000506000000020004" pitchFamily="2" charset="0"/>
                <a:cs typeface="Arial" pitchFamily="34" charset="0"/>
              </a:rPr>
              <a:pPr/>
              <a:t>20 September 2019</a:t>
            </a:fld>
            <a:endParaRPr lang="en-GB" sz="994" dirty="0">
              <a:solidFill>
                <a:srgbClr val="808080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1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826252" rtl="0" eaLnBrk="1" latinLnBrk="0" hangingPunct="1">
        <a:lnSpc>
          <a:spcPct val="85000"/>
        </a:lnSpc>
        <a:spcBef>
          <a:spcPct val="0"/>
        </a:spcBef>
        <a:buNone/>
        <a:defRPr sz="2711" b="1" kern="1200">
          <a:solidFill>
            <a:schemeClr val="bg2"/>
          </a:solidFill>
          <a:latin typeface="EYInterstate" panose="02000503020000020004" pitchFamily="2" charset="0"/>
          <a:ea typeface="+mj-ea"/>
          <a:cs typeface="Arial" pitchFamily="34" charset="0"/>
        </a:defRPr>
      </a:lvl1pPr>
    </p:titleStyle>
    <p:bodyStyle>
      <a:lvl1pPr marL="154922" indent="-154922" algn="l" defTabSz="826252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84" kern="1200">
          <a:solidFill>
            <a:schemeClr val="bg1"/>
          </a:solidFill>
          <a:latin typeface="EYInterstate" pitchFamily="2" charset="0"/>
          <a:ea typeface="+mn-ea"/>
          <a:cs typeface="+mn-cs"/>
        </a:defRPr>
      </a:lvl1pPr>
      <a:lvl2pPr marL="309844" indent="-152053" algn="l" defTabSz="826252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84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2pPr>
      <a:lvl3pPr marL="467636" indent="-166398" algn="l" defTabSz="826252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84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3pPr>
      <a:lvl4pPr marL="619689" indent="-152053" algn="l" defTabSz="826252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84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4pPr>
      <a:lvl5pPr marL="777480" indent="-157791" algn="l" defTabSz="826252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084" kern="1200">
          <a:solidFill>
            <a:schemeClr val="bg1"/>
          </a:solidFill>
          <a:latin typeface="EYInterstate Light" pitchFamily="2" charset="0"/>
          <a:ea typeface="+mn-ea"/>
          <a:cs typeface="+mn-cs"/>
        </a:defRPr>
      </a:lvl5pPr>
      <a:lvl6pPr marL="2272193" indent="-206563" algn="l" defTabSz="826252" rtl="0" eaLnBrk="1" latinLnBrk="0" hangingPunct="1">
        <a:spcBef>
          <a:spcPct val="20000"/>
        </a:spcBef>
        <a:buFont typeface="Arial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685318" indent="-206563" algn="l" defTabSz="826252" rtl="0" eaLnBrk="1" latinLnBrk="0" hangingPunct="1">
        <a:spcBef>
          <a:spcPct val="20000"/>
        </a:spcBef>
        <a:buFont typeface="Arial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098444" indent="-206563" algn="l" defTabSz="826252" rtl="0" eaLnBrk="1" latinLnBrk="0" hangingPunct="1">
        <a:spcBef>
          <a:spcPct val="20000"/>
        </a:spcBef>
        <a:buFont typeface="Arial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511570" indent="-206563" algn="l" defTabSz="826252" rtl="0" eaLnBrk="1" latinLnBrk="0" hangingPunct="1">
        <a:spcBef>
          <a:spcPct val="20000"/>
        </a:spcBef>
        <a:buFont typeface="Arial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1pPr>
      <a:lvl2pPr marL="413126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2pPr>
      <a:lvl3pPr marL="826252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3pPr>
      <a:lvl4pPr marL="1239378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4pPr>
      <a:lvl5pPr marL="1652504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5pPr>
      <a:lvl6pPr marL="2065630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6pPr>
      <a:lvl7pPr marL="2478756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7pPr>
      <a:lvl8pPr marL="2891881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8pPr>
      <a:lvl9pPr marL="3305007" algn="l" defTabSz="826252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0ACB1248-A267-48E6-BF23-31DE78342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4974" y="3059850"/>
            <a:ext cx="878889" cy="2490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312D7F7-937D-432E-A67D-38F901FE3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5647" y="2696782"/>
            <a:ext cx="1357451" cy="23547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C30E222-AE0A-4930-9805-0EE3FD73F4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0501" y="2360878"/>
            <a:ext cx="1741112" cy="2873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8720563-7398-4F4B-AD4B-A0CD01A1FC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2697" y="1722712"/>
            <a:ext cx="487532" cy="292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79DDC-0B9E-4686-95D6-83BD7BAE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562402"/>
            <a:ext cx="10972800" cy="779462"/>
          </a:xfrm>
        </p:spPr>
        <p:txBody>
          <a:bodyPr/>
          <a:lstStyle/>
          <a:p>
            <a:r>
              <a:rPr lang="en-IN" dirty="0"/>
              <a:t>Simplex Method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8FC2-9CB0-4317-BE1D-FA6562A63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425600"/>
            <a:ext cx="10972800" cy="469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The simplex algorithm operates on linear programs in the canonical form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maximize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subject to                  and 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	with  			the variables of the problem,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 	            the coefficients of the objective function, </a:t>
            </a:r>
            <a:r>
              <a:rPr lang="en-IN" sz="2000" dirty="0">
                <a:solidFill>
                  <a:schemeClr val="tx1"/>
                </a:solidFill>
              </a:rPr>
              <a:t>A </a:t>
            </a:r>
            <a:r>
              <a:rPr lang="pt-BR" dirty="0">
                <a:solidFill>
                  <a:schemeClr val="tx1"/>
                </a:solidFill>
              </a:rPr>
              <a:t>a </a:t>
            </a:r>
            <a:r>
              <a:rPr lang="pt-BR" i="1" dirty="0">
                <a:solidFill>
                  <a:schemeClr val="tx1"/>
                </a:solidFill>
              </a:rPr>
              <a:t>p×n</a:t>
            </a:r>
            <a:r>
              <a:rPr lang="pt-BR" dirty="0">
                <a:solidFill>
                  <a:schemeClr val="tx1"/>
                </a:solidFill>
              </a:rPr>
              <a:t> matrix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 and 		       </a:t>
            </a:r>
            <a:r>
              <a:rPr lang="en-IN" dirty="0">
                <a:solidFill>
                  <a:schemeClr val="tx1"/>
                </a:solidFill>
              </a:rPr>
              <a:t>nonnegative constants 	   .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There is a straightforward process to convert any linear program into one in standard form, so using this form of linear programs results in no loss of generality.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B3A0A1-E0CC-4CC4-B19D-7AE167EBF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4868" y="2063767"/>
            <a:ext cx="816745" cy="24857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89E32C3-2011-4D53-993B-06049E7DDD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6762" y="2015231"/>
            <a:ext cx="721555" cy="29711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C0ACE2-9588-4A3A-93E4-F467AE295A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41746" y="3059850"/>
            <a:ext cx="1341494" cy="24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2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65D25A-950D-4DE2-B3FC-97029A8EA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86" y="1879283"/>
            <a:ext cx="7026494" cy="35627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B9FB-7084-448D-A412-5293CD36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Solution:- Conversion of Minimization Problem to Maximization Problem using Transpose.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The second matrix is the transposed matrix and is converted to maximization problem now.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20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D2F955-F62D-4CA8-8884-56DAE5625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98" y="1925596"/>
            <a:ext cx="3258106" cy="22912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F1FA-B717-4D18-B585-3D3F2E428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problem is converted to maximization problem.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Now we need to solve the above as a maximization problem.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745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062E-FB2E-45ED-823A-31AD5C4D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46" y="1594276"/>
            <a:ext cx="10762693" cy="2809049"/>
          </a:xfrm>
        </p:spPr>
        <p:txBody>
          <a:bodyPr/>
          <a:lstStyle/>
          <a:p>
            <a:pPr marL="0"/>
            <a:r>
              <a:rPr lang="en-US" sz="1600" u="sng" dirty="0">
                <a:solidFill>
                  <a:schemeClr val="tx1"/>
                </a:solidFill>
                <a:latin typeface="Times New Roman"/>
              </a:rPr>
              <a:t>Slack Variable</a:t>
            </a:r>
            <a:r>
              <a:rPr lang="en-US" sz="1600" dirty="0">
                <a:solidFill>
                  <a:schemeClr val="tx1"/>
                </a:solidFill>
                <a:latin typeface="Times New Roman"/>
              </a:rPr>
              <a:t>: Variable added to a </a:t>
            </a:r>
            <a:r>
              <a:rPr lang="en-US" sz="1600" dirty="0">
                <a:solidFill>
                  <a:schemeClr val="tx1"/>
                </a:solidFill>
                <a:latin typeface="Symbol"/>
              </a:rPr>
              <a:t>&lt;= </a:t>
            </a:r>
            <a:r>
              <a:rPr lang="en-US" sz="1600" dirty="0">
                <a:solidFill>
                  <a:schemeClr val="tx1"/>
                </a:solidFill>
                <a:latin typeface="Times New Roman"/>
              </a:rPr>
              <a:t>constraint to convert  it to an equation (=).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</a:rPr>
              <a:t>	A slack variable represents unused resources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</a:rPr>
              <a:t>	A slack variable contributes nothing to the objective function value.</a:t>
            </a:r>
          </a:p>
          <a:p>
            <a:pPr marL="0"/>
            <a:r>
              <a:rPr lang="en-US" sz="1600" u="sng" dirty="0">
                <a:solidFill>
                  <a:schemeClr val="tx1"/>
                </a:solidFill>
                <a:latin typeface="Times New Roman"/>
              </a:rPr>
              <a:t>Surpl</a:t>
            </a:r>
            <a:r>
              <a:rPr lang="en-US" sz="1600" u="sng" spc="-14" dirty="0">
                <a:solidFill>
                  <a:schemeClr val="tx1"/>
                </a:solidFill>
                <a:latin typeface="Times New Roman"/>
              </a:rPr>
              <a:t>u</a:t>
            </a:r>
            <a:r>
              <a:rPr lang="en-US" sz="1600" u="sng" dirty="0">
                <a:solidFill>
                  <a:schemeClr val="tx1"/>
                </a:solidFill>
                <a:latin typeface="Times New Roman"/>
              </a:rPr>
              <a:t>s Variable</a:t>
            </a:r>
            <a:r>
              <a:rPr lang="en-US" sz="1600" dirty="0">
                <a:solidFill>
                  <a:schemeClr val="tx1"/>
                </a:solidFill>
                <a:latin typeface="Times New Roman"/>
              </a:rPr>
              <a:t>: </a:t>
            </a:r>
            <a:r>
              <a:rPr lang="en-US" sz="1600" spc="-11" dirty="0">
                <a:solidFill>
                  <a:schemeClr val="tx1"/>
                </a:solidFill>
                <a:latin typeface="Times New Roman"/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Times New Roman"/>
              </a:rPr>
              <a:t>ariable  subtracted from a </a:t>
            </a:r>
            <a:r>
              <a:rPr lang="en-US" sz="1600" dirty="0">
                <a:solidFill>
                  <a:schemeClr val="tx1"/>
                </a:solidFill>
                <a:latin typeface="Symbol"/>
              </a:rPr>
              <a:t>&gt;= </a:t>
            </a:r>
            <a:r>
              <a:rPr lang="en-US" sz="1600" dirty="0">
                <a:solidFill>
                  <a:schemeClr val="tx1"/>
                </a:solidFill>
                <a:latin typeface="Times New Roman"/>
              </a:rPr>
              <a:t>constraint to convert it to an equation (=).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</a:rPr>
              <a:t>	A surplus variable represents an excess above a constraint requirement level.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</a:rPr>
              <a:t>	Surplus variables contribute nothing to the calculated value of the objective function.</a:t>
            </a:r>
          </a:p>
          <a:p>
            <a:pPr marL="0" indent="0">
              <a:buNone/>
            </a:pPr>
            <a:endParaRPr lang="en-US" sz="1600" dirty="0">
              <a:latin typeface="Times New Roman"/>
            </a:endParaRPr>
          </a:p>
          <a:p>
            <a:pPr marL="0" indent="0">
              <a:buNone/>
            </a:pPr>
            <a:endParaRPr lang="en-US" sz="1800" dirty="0">
              <a:latin typeface="Times New Roman"/>
            </a:endParaRPr>
          </a:p>
          <a:p>
            <a:pPr marL="17214" lvl="1" indent="0">
              <a:buNone/>
            </a:pPr>
            <a:endParaRPr lang="en-US" sz="1258" dirty="0">
              <a:latin typeface="Times New Roman"/>
            </a:endParaRPr>
          </a:p>
          <a:p>
            <a:pPr marL="0" indent="0">
              <a:buNone/>
            </a:pPr>
            <a:endParaRPr lang="en-US" sz="1800" dirty="0">
              <a:latin typeface="Times New Roman"/>
            </a:endParaRPr>
          </a:p>
          <a:p>
            <a:pPr marL="0" indent="0">
              <a:buNone/>
            </a:pPr>
            <a:endParaRPr lang="en-US" sz="1800" dirty="0">
              <a:latin typeface="Times New Roman"/>
            </a:endParaRPr>
          </a:p>
          <a:p>
            <a:pPr marL="0" indent="0">
              <a:buNone/>
            </a:pPr>
            <a:endParaRPr lang="en-US" sz="1800" dirty="0">
              <a:latin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26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102D1F0-056B-4CE1-AC48-5E87C0AD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08" y="2317072"/>
            <a:ext cx="2921420" cy="1564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532733-C509-46F3-B172-AEBE61504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015" y="1677880"/>
            <a:ext cx="4809031" cy="7496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A59C8-EC71-467D-ACCD-2342115E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Example:-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					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Solution:- 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 	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845A0F-2459-4F4A-9434-1B52E5B99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96" y="3871946"/>
            <a:ext cx="6032264" cy="105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5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C547C0-8A87-4652-9B7F-8F8ED68F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17" y="1216240"/>
            <a:ext cx="4863854" cy="49073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C0D3-0CE2-4747-B900-115B177A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1216241"/>
            <a:ext cx="10996476" cy="490735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Contd:-</a:t>
            </a:r>
          </a:p>
        </p:txBody>
      </p:sp>
    </p:spTree>
    <p:extLst>
      <p:ext uri="{BB962C8B-B14F-4D97-AF65-F5344CB8AC3E}">
        <p14:creationId xmlns:p14="http://schemas.microsoft.com/office/powerpoint/2010/main" val="111401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6398-1811-4302-9376-A50FAEE69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Contd:-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50D400-A1A2-4506-96B2-B8A01B43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95" y="1766656"/>
            <a:ext cx="7240609" cy="131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6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33BF13-9C02-4532-8894-185BF435C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66" y="2269835"/>
            <a:ext cx="8991680" cy="30095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117A-C6F6-44AC-87D5-9B66A7E1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425600"/>
            <a:ext cx="11259843" cy="4698000"/>
          </a:xfrm>
        </p:spPr>
        <p:txBody>
          <a:bodyPr/>
          <a:lstStyle/>
          <a:p>
            <a:r>
              <a:rPr lang="en-IN" dirty="0"/>
              <a:t>The code is written on the above algorithm as discussed in example section but the way input is given is different.</a:t>
            </a:r>
          </a:p>
          <a:p>
            <a:r>
              <a:rPr lang="en-IN" dirty="0"/>
              <a:t>Input for the code is given in the following Format:-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46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615CE6-40FC-41B2-B765-07ADC791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47" y="1846555"/>
            <a:ext cx="9434710" cy="41221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54B3-52D7-461D-8A3D-65951C0F4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Solution:-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4007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65844B-A23A-47FD-B4CF-4EB5021C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14" y="3266982"/>
            <a:ext cx="4799030" cy="358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78EAF1-CE0D-43C1-88C7-F0A2F569A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14" y="1686757"/>
            <a:ext cx="9691878" cy="9499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344B-CC3B-49F6-B164-6020C476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260629"/>
            <a:ext cx="10972800" cy="4862971"/>
          </a:xfrm>
        </p:spPr>
        <p:txBody>
          <a:bodyPr/>
          <a:lstStyle/>
          <a:p>
            <a:r>
              <a:rPr lang="en-IN" dirty="0"/>
              <a:t>Optimum Solution:-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Execution Time is :-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3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E62AF0-97D6-48B1-98C9-CBB562F9C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76" y="2610035"/>
            <a:ext cx="4511833" cy="27478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496B-B2A9-4BA0-A854-0B329903B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Simplex consists of both Minimization and Maximization problem, </a:t>
            </a:r>
          </a:p>
          <a:p>
            <a:pPr marL="0" indent="0">
              <a:buNone/>
            </a:pPr>
            <a:r>
              <a:rPr lang="en-IN" dirty="0"/>
              <a:t>	In Minimization problem the initial table that will be created using objective function and inequality 	equation will be transposed to form a Maximization problem.</a:t>
            </a:r>
          </a:p>
          <a:p>
            <a:pPr marL="0" indent="0">
              <a:buNone/>
            </a:pPr>
            <a:r>
              <a:rPr lang="en-IN" dirty="0"/>
              <a:t>	Example:-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220687"/>
      </p:ext>
    </p:extLst>
  </p:cSld>
  <p:clrMapOvr>
    <a:masterClrMapping/>
  </p:clrMapOvr>
</p:sld>
</file>

<file path=ppt/theme/theme1.xml><?xml version="1.0" encoding="utf-8"?>
<a:theme xmlns:a="http://schemas.openxmlformats.org/drawingml/2006/main" name="EY">
  <a:themeElements>
    <a:clrScheme name="Custom 2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" id="{C7B5F07A-28FC-48AD-8860-E0AE39234228}" vid="{69CDD272-4B45-4F6B-BF50-8E107CA4BAFE}"/>
    </a:ext>
  </a:extLst>
</a:theme>
</file>

<file path=ppt/theme/theme2.xml><?xml version="1.0" encoding="utf-8"?>
<a:theme xmlns:a="http://schemas.openxmlformats.org/drawingml/2006/main" name="1_EY">
  <a:themeElements>
    <a:clrScheme name="Custom 2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" id="{C7B5F07A-28FC-48AD-8860-E0AE39234228}" vid="{69CDD272-4B45-4F6B-BF50-8E107CA4BA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144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EYInterstate</vt:lpstr>
      <vt:lpstr>EYInterstate Light</vt:lpstr>
      <vt:lpstr>EYInterstate Regular</vt:lpstr>
      <vt:lpstr>Symbol</vt:lpstr>
      <vt:lpstr>Times New Roman</vt:lpstr>
      <vt:lpstr>Wingdings</vt:lpstr>
      <vt:lpstr>EY</vt:lpstr>
      <vt:lpstr>1_EY</vt:lpstr>
      <vt:lpstr>Simplex Method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accuracy</dc:title>
  <dc:creator>Vaidehi Bharadwaj</dc:creator>
  <cp:lastModifiedBy>Sharma Himanshu Prem</cp:lastModifiedBy>
  <cp:revision>23</cp:revision>
  <dcterms:created xsi:type="dcterms:W3CDTF">2017-10-31T11:11:32Z</dcterms:created>
  <dcterms:modified xsi:type="dcterms:W3CDTF">2019-09-20T06:14:31Z</dcterms:modified>
</cp:coreProperties>
</file>