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67" r:id="rId5"/>
    <p:sldId id="259" r:id="rId6"/>
    <p:sldId id="260" r:id="rId7"/>
    <p:sldId id="265" r:id="rId8"/>
    <p:sldId id="266" r:id="rId9"/>
    <p:sldId id="274" r:id="rId10"/>
    <p:sldId id="272"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69" r:id="rId29"/>
    <p:sldId id="270" r:id="rId30"/>
    <p:sldId id="26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C800CF-C9F4-47D2-8125-DBC75CCF0575}" type="datetimeFigureOut">
              <a:rPr lang="en-US" smtClean="0"/>
              <a:pPr/>
              <a:t>31-Oct-23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9727E8-0A95-43A1-AC1A-858345EEC3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59727E8-0A95-43A1-AC1A-858345EEC3B4}"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31-Oct-23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intersog.com/blog/three-methods-of-pre-processing-data-in-chatbot-development/" TargetMode="External"/><Relationship Id="rId2" Type="http://schemas.openxmlformats.org/officeDocument/2006/relationships/hyperlink" Target="https://intersog.com/chatbot-development-services/"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schools.com/python/python_ml_train_test.asp"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python.langchain.com/en/latest/" TargetMode="External"/><Relationship Id="rId2" Type="http://schemas.openxmlformats.org/officeDocument/2006/relationships/hyperlink" Target="https://gpt-index.readthedocs.io/en/latest/index.html"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Garbage_in,_garbage_ou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log.nextideatech.com/python-interview-questions-answer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Rectangle 2"/>
          <p:cNvSpPr/>
          <p:nvPr/>
        </p:nvSpPr>
        <p:spPr>
          <a:xfrm>
            <a:off x="1143000" y="1752600"/>
            <a:ext cx="6172200" cy="3785652"/>
          </a:xfrm>
          <a:prstGeom prst="rect">
            <a:avLst/>
          </a:prstGeom>
        </p:spPr>
        <p:txBody>
          <a:bodyPr wrap="square">
            <a:spAutoFit/>
          </a:bodyPr>
          <a:lstStyle/>
          <a:p>
            <a:pPr fontAlgn="base"/>
            <a:r>
              <a:rPr lang="en-US" sz="2000" dirty="0" smtClean="0"/>
              <a:t>	   IN today's world, businesses are constantly looking for new ways to improve their customer service and engagement. One way to do this is by creating a </a:t>
            </a:r>
            <a:r>
              <a:rPr lang="en-US" sz="2000" dirty="0" err="1" smtClean="0"/>
              <a:t>chatbot</a:t>
            </a:r>
            <a:r>
              <a:rPr lang="en-US" sz="2000" dirty="0" smtClean="0"/>
              <a:t> that can quickly and accurately answer customer questions.</a:t>
            </a:r>
          </a:p>
          <a:p>
            <a:pPr fontAlgn="base"/>
            <a:r>
              <a:rPr lang="en-US" sz="2000" dirty="0" smtClean="0"/>
              <a:t>	 In this article, we will show you how to create a </a:t>
            </a:r>
            <a:r>
              <a:rPr lang="en-US" sz="2000" dirty="0" err="1" smtClean="0"/>
              <a:t>chatbot</a:t>
            </a:r>
            <a:r>
              <a:rPr lang="en-US" sz="2000" dirty="0" smtClean="0"/>
              <a:t> that is based on your own company documents.</a:t>
            </a:r>
          </a:p>
          <a:p>
            <a:pPr fontAlgn="base"/>
            <a:r>
              <a:rPr lang="en-US" sz="2000" dirty="0" smtClean="0"/>
              <a:t>There are a number of ways you could do this, In this article, you're going to explore some of them with their pros and cons, and we will be looking at </a:t>
            </a:r>
            <a:r>
              <a:rPr lang="en-US" sz="2000" i="1" dirty="0" smtClean="0"/>
              <a:t>fine-tuning GPT-3</a:t>
            </a:r>
            <a:r>
              <a:rPr lang="en-US" sz="2000" dirty="0" smtClean="0"/>
              <a:t>, </a:t>
            </a:r>
            <a:r>
              <a:rPr lang="en-US" sz="2000" i="1" dirty="0" smtClean="0"/>
              <a:t>direct prompt-engineering</a:t>
            </a:r>
            <a:r>
              <a:rPr lang="en-US" sz="2000" dirty="0" smtClean="0"/>
              <a:t>, and </a:t>
            </a:r>
            <a:r>
              <a:rPr lang="en-US" sz="2000" i="1" dirty="0" smtClean="0"/>
              <a:t>linking vector-index with GPT-3 API</a:t>
            </a:r>
            <a:r>
              <a:rPr lang="en-US" sz="2000" dirty="0" smtClean="0"/>
              <a:t>.  </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52400"/>
            <a:ext cx="4572000" cy="5909310"/>
          </a:xfrm>
          <a:prstGeom prst="rect">
            <a:avLst/>
          </a:prstGeom>
        </p:spPr>
        <p:txBody>
          <a:bodyPr wrap="square">
            <a:spAutoFit/>
          </a:bodyPr>
          <a:lstStyle/>
          <a:p>
            <a:r>
              <a:rPr lang="en-US" dirty="0" smtClean="0"/>
              <a:t>math_convo_2</a:t>
            </a:r>
          </a:p>
          <a:p>
            <a:r>
              <a:rPr lang="en-US" dirty="0" smtClean="0"/>
              <a:t> 	 'Law of Cosines',</a:t>
            </a:r>
          </a:p>
          <a:p>
            <a:r>
              <a:rPr lang="en-US" dirty="0" smtClean="0"/>
              <a:t>	 'c**2 = a**2 + b**2 - 2*a*b*</a:t>
            </a:r>
            <a:r>
              <a:rPr lang="en-US" dirty="0" err="1" smtClean="0"/>
              <a:t>cos</a:t>
            </a:r>
            <a:r>
              <a:rPr lang="en-US" dirty="0" smtClean="0"/>
              <a:t>(gamma)' ]</a:t>
            </a:r>
          </a:p>
          <a:p>
            <a:r>
              <a:rPr lang="en-US" dirty="0" smtClean="0"/>
              <a:t>	 Output</a:t>
            </a:r>
          </a:p>
          <a:p>
            <a:r>
              <a:rPr lang="en-US" dirty="0" smtClean="0"/>
              <a:t> # starting a conversation</a:t>
            </a:r>
          </a:p>
          <a:p>
            <a:r>
              <a:rPr lang="en-US" dirty="0" smtClean="0"/>
              <a:t>         &gt;&gt;&gt; 	print(</a:t>
            </a:r>
            <a:r>
              <a:rPr lang="en-US" dirty="0" err="1" smtClean="0"/>
              <a:t>myBot.get_response</a:t>
            </a:r>
            <a:r>
              <a:rPr lang="en-US" dirty="0" smtClean="0"/>
              <a:t>("Hi, there!"))</a:t>
            </a:r>
          </a:p>
          <a:p>
            <a:r>
              <a:rPr lang="en-US" dirty="0" smtClean="0"/>
              <a:t>	 Hi</a:t>
            </a:r>
          </a:p>
          <a:p>
            <a:r>
              <a:rPr lang="en-US" dirty="0" smtClean="0"/>
              <a:t> &gt;&gt;&gt; print(</a:t>
            </a:r>
            <a:r>
              <a:rPr lang="en-US" dirty="0" err="1" smtClean="0"/>
              <a:t>myBot.get_response</a:t>
            </a:r>
            <a:r>
              <a:rPr lang="en-US" dirty="0" smtClean="0"/>
              <a:t>("What's your name?"))</a:t>
            </a:r>
          </a:p>
          <a:p>
            <a:r>
              <a:rPr lang="en-US" dirty="0" smtClean="0"/>
              <a:t>	 I'm </a:t>
            </a:r>
            <a:r>
              <a:rPr lang="en-US" dirty="0" err="1" smtClean="0"/>
              <a:t>Swetha</a:t>
            </a:r>
            <a:r>
              <a:rPr lang="en-US" dirty="0" smtClean="0"/>
              <a:t>. Ask me a math question, please. &gt;&gt;&gt; 	print(</a:t>
            </a:r>
            <a:r>
              <a:rPr lang="en-US" dirty="0" err="1" smtClean="0"/>
              <a:t>myBot.get_response</a:t>
            </a:r>
            <a:r>
              <a:rPr lang="en-US" dirty="0" smtClean="0"/>
              <a:t>("Do you know Pythagorean theorem"))</a:t>
            </a:r>
          </a:p>
          <a:p>
            <a:r>
              <a:rPr lang="en-US" dirty="0" smtClean="0"/>
              <a:t>	 a squared plus b squared equals c squared.</a:t>
            </a:r>
          </a:p>
          <a:p>
            <a:r>
              <a:rPr lang="en-US" dirty="0" smtClean="0"/>
              <a:t>	 &gt;&gt;&gt; print(</a:t>
            </a:r>
            <a:r>
              <a:rPr lang="en-US" dirty="0" err="1" smtClean="0"/>
              <a:t>myBot.get_response</a:t>
            </a:r>
            <a:r>
              <a:rPr lang="en-US" dirty="0" smtClean="0"/>
              <a:t>("Tell me the formula of law of cosines"))</a:t>
            </a:r>
          </a:p>
          <a:p>
            <a:r>
              <a:rPr lang="en-US" dirty="0" smtClean="0"/>
              <a:t>	 c**2 = a**2 + b**2 - 2*a*b*</a:t>
            </a:r>
            <a:r>
              <a:rPr lang="en-US" dirty="0" err="1" smtClean="0"/>
              <a:t>cos</a:t>
            </a:r>
            <a:r>
              <a:rPr lang="en-US" dirty="0" smtClean="0"/>
              <a:t>(gamma)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PRE-TRAINED LANFUAGE MODELS</a:t>
            </a:r>
            <a:endParaRPr lang="en-US" dirty="0"/>
          </a:p>
        </p:txBody>
      </p:sp>
      <p:sp>
        <p:nvSpPr>
          <p:cNvPr id="3" name="Rectangle 2"/>
          <p:cNvSpPr/>
          <p:nvPr/>
        </p:nvSpPr>
        <p:spPr>
          <a:xfrm>
            <a:off x="457200" y="1981200"/>
            <a:ext cx="5410200" cy="3416320"/>
          </a:xfrm>
          <a:prstGeom prst="rect">
            <a:avLst/>
          </a:prstGeom>
        </p:spPr>
        <p:txBody>
          <a:bodyPr wrap="square">
            <a:spAutoFit/>
          </a:bodyPr>
          <a:lstStyle/>
          <a:p>
            <a:pPr>
              <a:buNone/>
            </a:pPr>
            <a:r>
              <a:rPr lang="en-IN" sz="2400" dirty="0" smtClean="0"/>
              <a:t>GPT-3, or the third-generation</a:t>
            </a:r>
          </a:p>
          <a:p>
            <a:pPr>
              <a:buNone/>
            </a:pPr>
            <a:r>
              <a:rPr lang="en-IN" sz="2400" dirty="0" smtClean="0"/>
              <a:t>     Generative Pre-trained Transformer, </a:t>
            </a:r>
          </a:p>
          <a:p>
            <a:pPr>
              <a:buNone/>
            </a:pPr>
            <a:r>
              <a:rPr lang="en-IN" sz="2400" dirty="0" smtClean="0"/>
              <a:t>     is a neural network machine learning     </a:t>
            </a:r>
          </a:p>
          <a:p>
            <a:pPr>
              <a:buNone/>
            </a:pPr>
            <a:r>
              <a:rPr lang="en-IN" sz="2400" dirty="0" smtClean="0"/>
              <a:t>     model trained using internet data to</a:t>
            </a:r>
          </a:p>
          <a:p>
            <a:pPr>
              <a:buNone/>
            </a:pPr>
            <a:r>
              <a:rPr lang="en-IN" sz="2400" dirty="0" smtClean="0"/>
              <a:t>     generate any type of text. Developed</a:t>
            </a:r>
          </a:p>
          <a:p>
            <a:pPr>
              <a:buNone/>
            </a:pPr>
            <a:r>
              <a:rPr lang="en-IN" sz="2400" dirty="0" smtClean="0"/>
              <a:t>     by Open AI, it requires a small amount</a:t>
            </a:r>
          </a:p>
          <a:p>
            <a:pPr>
              <a:buNone/>
            </a:pPr>
            <a:r>
              <a:rPr lang="en-IN" sz="2400" dirty="0" smtClean="0"/>
              <a:t>     of input text to generate large volumes</a:t>
            </a:r>
          </a:p>
          <a:p>
            <a:pPr>
              <a:buNone/>
            </a:pPr>
            <a:r>
              <a:rPr lang="en-IN" sz="2400" dirty="0" smtClean="0"/>
              <a:t>     of relevant and sophisticated </a:t>
            </a:r>
          </a:p>
          <a:p>
            <a:pPr>
              <a:buNone/>
            </a:pPr>
            <a:r>
              <a:rPr lang="en-IN" sz="2400" dirty="0" smtClean="0"/>
              <a:t>     machine-generated text.</a:t>
            </a:r>
            <a:endParaRPr lang="en-IN" sz="2400" dirty="0"/>
          </a:p>
        </p:txBody>
      </p:sp>
      <p:pic>
        <p:nvPicPr>
          <p:cNvPr id="4" name="Picture 3" descr="gpt3.png"/>
          <p:cNvPicPr>
            <a:picLocks noChangeAspect="1"/>
          </p:cNvPicPr>
          <p:nvPr/>
        </p:nvPicPr>
        <p:blipFill>
          <a:blip r:embed="rId2"/>
          <a:stretch>
            <a:fillRect/>
          </a:stretch>
        </p:blipFill>
        <p:spPr>
          <a:xfrm>
            <a:off x="6096000" y="2514600"/>
            <a:ext cx="2819400" cy="2990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GPT PROTOCOL</a:t>
            </a:r>
            <a:endParaRPr lang="en-US" dirty="0"/>
          </a:p>
        </p:txBody>
      </p:sp>
      <p:sp>
        <p:nvSpPr>
          <p:cNvPr id="3" name="Rectangle 2"/>
          <p:cNvSpPr/>
          <p:nvPr/>
        </p:nvSpPr>
        <p:spPr>
          <a:xfrm>
            <a:off x="0" y="2133600"/>
            <a:ext cx="5638800" cy="3785652"/>
          </a:xfrm>
          <a:prstGeom prst="rect">
            <a:avLst/>
          </a:prstGeom>
        </p:spPr>
        <p:txBody>
          <a:bodyPr wrap="square">
            <a:spAutoFit/>
          </a:bodyPr>
          <a:lstStyle/>
          <a:p>
            <a:r>
              <a:rPr lang="en-IN" sz="2400" dirty="0" smtClean="0"/>
              <a:t>  GPT-3 is structurally similar to its predecessors,</a:t>
            </a:r>
          </a:p>
          <a:p>
            <a:r>
              <a:rPr lang="en-IN" sz="2400" dirty="0" smtClean="0"/>
              <a:t> its greater accuracy is attributed to its increased</a:t>
            </a:r>
          </a:p>
          <a:p>
            <a:r>
              <a:rPr lang="en-IN" sz="2400" dirty="0" smtClean="0"/>
              <a:t> capacity and greater number of parameters.</a:t>
            </a:r>
          </a:p>
          <a:p>
            <a:r>
              <a:rPr lang="en-IN" sz="2400" dirty="0" smtClean="0"/>
              <a:t> GPT-3's capacity is ten times larger than that</a:t>
            </a:r>
          </a:p>
          <a:p>
            <a:r>
              <a:rPr lang="en-IN" sz="2400" dirty="0" smtClean="0"/>
              <a:t> of Microsoft's Turing NLG, the next largest</a:t>
            </a:r>
          </a:p>
          <a:p>
            <a:r>
              <a:rPr lang="en-IN" sz="2400" dirty="0" smtClean="0"/>
              <a:t> NLP model known at the time.</a:t>
            </a:r>
            <a:endParaRPr lang="en-US" sz="2400" dirty="0"/>
          </a:p>
        </p:txBody>
      </p:sp>
      <p:pic>
        <p:nvPicPr>
          <p:cNvPr id="4" name="Picture 3" descr="GPT3.jpg"/>
          <p:cNvPicPr>
            <a:picLocks noChangeAspect="1"/>
          </p:cNvPicPr>
          <p:nvPr/>
        </p:nvPicPr>
        <p:blipFill>
          <a:blip r:embed="rId2"/>
          <a:stretch>
            <a:fillRect/>
          </a:stretch>
        </p:blipFill>
        <p:spPr>
          <a:xfrm>
            <a:off x="5486400" y="2362200"/>
            <a:ext cx="3429000" cy="3771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Rectangle 2"/>
          <p:cNvSpPr/>
          <p:nvPr/>
        </p:nvSpPr>
        <p:spPr>
          <a:xfrm>
            <a:off x="609600" y="1981200"/>
            <a:ext cx="3048000" cy="3785652"/>
          </a:xfrm>
          <a:prstGeom prst="rect">
            <a:avLst/>
          </a:prstGeom>
        </p:spPr>
        <p:txBody>
          <a:bodyPr wrap="square">
            <a:spAutoFit/>
          </a:bodyPr>
          <a:lstStyle/>
          <a:p>
            <a:r>
              <a:rPr lang="en-IN" sz="2000" dirty="0" smtClean="0"/>
              <a:t>Chat bots : GPT-3 can be integrated into chat bots to provide human-like conversational experiences for customer support, e-commerce, and other applications. Text classification: GPT-3 can be fine-tuned to classify text, so it can be used for spam detection or categorization of news articles.</a:t>
            </a:r>
            <a:endParaRPr lang="en-IN" sz="2000" dirty="0"/>
          </a:p>
        </p:txBody>
      </p:sp>
      <p:pic>
        <p:nvPicPr>
          <p:cNvPr id="4" name="Content Placeholder 3" descr="gpt -3.jpg"/>
          <p:cNvPicPr>
            <a:picLocks noChangeAspect="1"/>
          </p:cNvPicPr>
          <p:nvPr/>
        </p:nvPicPr>
        <p:blipFill>
          <a:blip r:embed="rId2"/>
          <a:stretch>
            <a:fillRect/>
          </a:stretch>
        </p:blipFill>
        <p:spPr>
          <a:xfrm>
            <a:off x="4038600" y="1905000"/>
            <a:ext cx="4724400" cy="4343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THE DATASET</a:t>
            </a:r>
            <a:endParaRPr lang="en-US" dirty="0"/>
          </a:p>
        </p:txBody>
      </p:sp>
      <p:sp>
        <p:nvSpPr>
          <p:cNvPr id="3" name="Rectangle 2"/>
          <p:cNvSpPr/>
          <p:nvPr/>
        </p:nvSpPr>
        <p:spPr>
          <a:xfrm>
            <a:off x="685800" y="1981200"/>
            <a:ext cx="7315200" cy="2246769"/>
          </a:xfrm>
          <a:prstGeom prst="rect">
            <a:avLst/>
          </a:prstGeom>
        </p:spPr>
        <p:txBody>
          <a:bodyPr wrap="square">
            <a:spAutoFit/>
          </a:bodyPr>
          <a:lstStyle/>
          <a:p>
            <a:r>
              <a:rPr lang="en-IN" sz="2800" dirty="0" smtClean="0"/>
              <a:t>At the beginning of the </a:t>
            </a:r>
            <a:r>
              <a:rPr lang="en-IN" sz="2800" dirty="0" err="1" smtClean="0">
                <a:hlinkClick r:id="rId2"/>
              </a:rPr>
              <a:t>chatbot</a:t>
            </a:r>
            <a:r>
              <a:rPr lang="en-IN" sz="2800" dirty="0" smtClean="0">
                <a:hlinkClick r:id="rId2"/>
              </a:rPr>
              <a:t> development</a:t>
            </a:r>
            <a:r>
              <a:rPr lang="en-IN" sz="2800" dirty="0" smtClean="0"/>
              <a:t> process, however, you may face the lack of training data, which results in low accuracy in intent classification. A few workarounds exist to solve this problem:</a:t>
            </a:r>
            <a:endParaRPr lang="en-IN" sz="2800" dirty="0"/>
          </a:p>
        </p:txBody>
      </p:sp>
      <p:sp>
        <p:nvSpPr>
          <p:cNvPr id="4" name="Rectangle 3"/>
          <p:cNvSpPr/>
          <p:nvPr/>
        </p:nvSpPr>
        <p:spPr>
          <a:xfrm>
            <a:off x="2286000" y="4572000"/>
            <a:ext cx="4572000" cy="923330"/>
          </a:xfrm>
          <a:prstGeom prst="rect">
            <a:avLst/>
          </a:prstGeom>
        </p:spPr>
        <p:txBody>
          <a:bodyPr wrap="square">
            <a:spAutoFit/>
          </a:bodyPr>
          <a:lstStyle/>
          <a:p>
            <a:r>
              <a:rPr lang="en-IN" b="1" dirty="0" smtClean="0">
                <a:hlinkClick r:id="rId3"/>
              </a:rPr>
              <a:t>Pre-trained model</a:t>
            </a:r>
            <a:endParaRPr lang="en-IN" b="1" dirty="0" smtClean="0"/>
          </a:p>
          <a:p>
            <a:r>
              <a:rPr lang="en-IN" b="1" dirty="0" smtClean="0">
                <a:hlinkClick r:id="rId3"/>
              </a:rPr>
              <a:t>Training data generator</a:t>
            </a:r>
            <a:endParaRPr lang="en-IN" b="1" dirty="0" smtClean="0"/>
          </a:p>
          <a:p>
            <a:r>
              <a:rPr lang="en-IN" b="1" dirty="0" err="1" smtClean="0">
                <a:hlinkClick r:id="rId3"/>
              </a:rPr>
              <a:t>Crowdsource</a:t>
            </a:r>
            <a:endParaRPr lang="en-IN"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t>DATA PREPROCESSING</a:t>
            </a:r>
            <a:endParaRPr lang="en-US" dirty="0"/>
          </a:p>
        </p:txBody>
      </p:sp>
      <p:sp>
        <p:nvSpPr>
          <p:cNvPr id="3" name="Rectangle 2"/>
          <p:cNvSpPr/>
          <p:nvPr/>
        </p:nvSpPr>
        <p:spPr>
          <a:xfrm>
            <a:off x="609600" y="1905000"/>
            <a:ext cx="3733800" cy="4524315"/>
          </a:xfrm>
          <a:prstGeom prst="rect">
            <a:avLst/>
          </a:prstGeom>
        </p:spPr>
        <p:txBody>
          <a:bodyPr wrap="square">
            <a:spAutoFit/>
          </a:bodyPr>
          <a:lstStyle/>
          <a:p>
            <a:r>
              <a:rPr lang="en-IN" sz="2400" dirty="0" smtClean="0"/>
              <a:t>Data </a:t>
            </a:r>
            <a:r>
              <a:rPr lang="en-IN" sz="2400" dirty="0" err="1" smtClean="0"/>
              <a:t>preprocessing</a:t>
            </a:r>
            <a:r>
              <a:rPr lang="en-IN" sz="2400" dirty="0" smtClean="0"/>
              <a:t> transforms the data into a format that is more easily and effectively processed in data mining, machine learning and other data science tasks. The techniques are generally used at the earliest stages of the machine learning and AI development pipeline to ensure</a:t>
            </a:r>
            <a:endParaRPr lang="en-IN" sz="2400" dirty="0"/>
          </a:p>
        </p:txBody>
      </p:sp>
      <p:pic>
        <p:nvPicPr>
          <p:cNvPr id="4" name="Picture 3" descr="THE3.png"/>
          <p:cNvPicPr>
            <a:picLocks noChangeAspect="1"/>
          </p:cNvPicPr>
          <p:nvPr/>
        </p:nvPicPr>
        <p:blipFill>
          <a:blip r:embed="rId2"/>
          <a:stretch>
            <a:fillRect/>
          </a:stretch>
        </p:blipFill>
        <p:spPr>
          <a:xfrm>
            <a:off x="4800600" y="2074587"/>
            <a:ext cx="3505200" cy="43262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MODEL</a:t>
            </a:r>
            <a:endParaRPr lang="en-US" dirty="0"/>
          </a:p>
        </p:txBody>
      </p:sp>
      <p:pic>
        <p:nvPicPr>
          <p:cNvPr id="3" name="Picture 2" descr="initial model.png"/>
          <p:cNvPicPr>
            <a:picLocks noChangeAspect="1"/>
          </p:cNvPicPr>
          <p:nvPr/>
        </p:nvPicPr>
        <p:blipFill>
          <a:blip r:embed="rId2"/>
          <a:stretch>
            <a:fillRect/>
          </a:stretch>
        </p:blipFill>
        <p:spPr>
          <a:xfrm>
            <a:off x="704850" y="1905000"/>
            <a:ext cx="7734300" cy="4267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TRAINED MODEL</a:t>
            </a:r>
            <a:endParaRPr lang="en-US" dirty="0"/>
          </a:p>
        </p:txBody>
      </p:sp>
      <p:pic>
        <p:nvPicPr>
          <p:cNvPr id="3" name="Picture 2" descr="THEEE.png"/>
          <p:cNvPicPr>
            <a:picLocks noChangeAspect="1"/>
          </p:cNvPicPr>
          <p:nvPr/>
        </p:nvPicPr>
        <p:blipFill>
          <a:blip r:embed="rId2"/>
          <a:stretch>
            <a:fillRect/>
          </a:stretch>
        </p:blipFill>
        <p:spPr>
          <a:xfrm>
            <a:off x="704850" y="1962150"/>
            <a:ext cx="7734300" cy="4438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DEVELOPMENTS OF PART TWO</a:t>
            </a:r>
            <a:endParaRPr lang="en-US" dirty="0"/>
          </a:p>
        </p:txBody>
      </p:sp>
      <p:sp>
        <p:nvSpPr>
          <p:cNvPr id="3" name="Rectangle 2"/>
          <p:cNvSpPr/>
          <p:nvPr/>
        </p:nvSpPr>
        <p:spPr>
          <a:xfrm>
            <a:off x="2286000" y="1600200"/>
            <a:ext cx="4572000" cy="5383619"/>
          </a:xfrm>
          <a:prstGeom prst="rect">
            <a:avLst/>
          </a:prstGeom>
        </p:spPr>
        <p:txBody>
          <a:bodyPr wrap="square">
            <a:spAutoFit/>
          </a:bodyPr>
          <a:lstStyle/>
          <a:p>
            <a:pPr fontAlgn="base"/>
            <a:r>
              <a:rPr lang="en-US" sz="2400" dirty="0" smtClean="0"/>
              <a:t>Typical </a:t>
            </a:r>
            <a:r>
              <a:rPr lang="en-US" sz="2400" dirty="0" err="1" smtClean="0"/>
              <a:t>chatbot</a:t>
            </a:r>
            <a:r>
              <a:rPr lang="en-US" sz="2400" dirty="0" smtClean="0"/>
              <a:t> architecture should consist of the following:</a:t>
            </a:r>
          </a:p>
          <a:p>
            <a:pPr fontAlgn="base"/>
            <a:r>
              <a:rPr lang="en-US" sz="2400" dirty="0" smtClean="0"/>
              <a:t>Chat window/session/front end application interface</a:t>
            </a:r>
          </a:p>
          <a:p>
            <a:pPr fontAlgn="base"/>
            <a:r>
              <a:rPr lang="en-US" sz="2400" dirty="0" smtClean="0"/>
              <a:t>The deep learning model for Natural Language Processing [NLP]</a:t>
            </a:r>
          </a:p>
          <a:p>
            <a:pPr fontAlgn="base"/>
            <a:r>
              <a:rPr lang="en-US" sz="2400" dirty="0" smtClean="0"/>
              <a:t>Corpus or training data for training the NLP model</a:t>
            </a:r>
          </a:p>
          <a:p>
            <a:pPr fontAlgn="base"/>
            <a:r>
              <a:rPr lang="en-US" sz="2400" dirty="0" smtClean="0"/>
              <a:t>Application Database for processing actions to be performed by the </a:t>
            </a:r>
            <a:r>
              <a:rPr lang="en-US" sz="2400" dirty="0" err="1" smtClean="0"/>
              <a:t>chatbot</a:t>
            </a:r>
            <a:endParaRPr lang="en-US" sz="2400" dirty="0" smtClean="0"/>
          </a:p>
          <a:p>
            <a:pPr fontAlgn="base"/>
            <a:r>
              <a:rPr lang="en-US" sz="2400" dirty="0" smtClean="0"/>
              <a:t>Please refer to the below figure to understand the architectural interface:</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ENGINEERING</a:t>
            </a:r>
            <a:endParaRPr lang="en-US" dirty="0"/>
          </a:p>
        </p:txBody>
      </p:sp>
      <p:sp>
        <p:nvSpPr>
          <p:cNvPr id="3" name="Rectangle 2"/>
          <p:cNvSpPr/>
          <p:nvPr/>
        </p:nvSpPr>
        <p:spPr>
          <a:xfrm>
            <a:off x="1524000" y="2057400"/>
            <a:ext cx="5257800" cy="4401205"/>
          </a:xfrm>
          <a:prstGeom prst="rect">
            <a:avLst/>
          </a:prstGeom>
        </p:spPr>
        <p:txBody>
          <a:bodyPr wrap="square">
            <a:spAutoFit/>
          </a:bodyPr>
          <a:lstStyle/>
          <a:p>
            <a:r>
              <a:rPr lang="en-IN" sz="2800" dirty="0" smtClean="0"/>
              <a:t>Feature engineering improves the performance of the machine learning model by selecting the right features for the model and preparing the features in a way that is suitable for the machine learning model. For example, if we would like to predict the price of a car, the target variable would be the Market Value.</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457200"/>
            <a:ext cx="5867400" cy="6001643"/>
          </a:xfrm>
          <a:prstGeom prst="rect">
            <a:avLst/>
          </a:prstGeom>
        </p:spPr>
        <p:txBody>
          <a:bodyPr wrap="square">
            <a:spAutoFit/>
          </a:bodyPr>
          <a:lstStyle/>
          <a:p>
            <a:pPr fontAlgn="base"/>
            <a:r>
              <a:rPr lang="en-US" sz="3200" b="1" dirty="0" smtClean="0"/>
              <a:t>Building Our </a:t>
            </a:r>
            <a:r>
              <a:rPr lang="en-US" sz="3200" b="1" dirty="0" err="1" smtClean="0"/>
              <a:t>Chatbot</a:t>
            </a:r>
            <a:r>
              <a:rPr lang="en-US" sz="3200" b="1" dirty="0" smtClean="0"/>
              <a:t> using llama-index + </a:t>
            </a:r>
            <a:r>
              <a:rPr lang="en-US" sz="3200" b="1" dirty="0" err="1" smtClean="0"/>
              <a:t>ChatGPT</a:t>
            </a:r>
            <a:r>
              <a:rPr lang="en-US" sz="3200" b="1" dirty="0" smtClean="0"/>
              <a:t> API</a:t>
            </a:r>
          </a:p>
          <a:p>
            <a:pPr fontAlgn="base"/>
            <a:endParaRPr lang="en-US" sz="2400" b="1" dirty="0" smtClean="0"/>
          </a:p>
          <a:p>
            <a:pPr fontAlgn="base"/>
            <a:r>
              <a:rPr lang="en-US" sz="2800" b="1" dirty="0" smtClean="0"/>
              <a:t>Step 1: Prepare Your Company Documents</a:t>
            </a:r>
            <a:endParaRPr lang="en-US" sz="2800" dirty="0" smtClean="0"/>
          </a:p>
          <a:p>
            <a:pPr fontAlgn="base"/>
            <a:r>
              <a:rPr lang="en-US" sz="2400" dirty="0" smtClean="0"/>
              <a:t>	</a:t>
            </a:r>
          </a:p>
          <a:p>
            <a:pPr fontAlgn="base"/>
            <a:r>
              <a:rPr lang="en-US" sz="2400" dirty="0" smtClean="0"/>
              <a:t>	The first step is to gather all the documents that you want to use to create the </a:t>
            </a:r>
            <a:r>
              <a:rPr lang="en-US" sz="2400" dirty="0" err="1" smtClean="0"/>
              <a:t>chatbot</a:t>
            </a:r>
            <a:r>
              <a:rPr lang="en-US" sz="2400" dirty="0" smtClean="0"/>
              <a:t>. These documents can include product manuals, FAQs, and other helpful resources that your customers may need to reference. Once you have gathered your documents, you need to organize them into a folder called 'data' and save them in a format that can be easily read by Python.</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eature engineering.png"/>
          <p:cNvPicPr>
            <a:picLocks noChangeAspect="1"/>
          </p:cNvPicPr>
          <p:nvPr/>
        </p:nvPicPr>
        <p:blipFill>
          <a:blip r:embed="rId2"/>
          <a:stretch>
            <a:fillRect/>
          </a:stretch>
        </p:blipFill>
        <p:spPr>
          <a:xfrm>
            <a:off x="381000" y="381000"/>
            <a:ext cx="8382000" cy="6096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paa.png"/>
          <p:cNvPicPr>
            <a:picLocks noChangeAspect="1"/>
          </p:cNvPicPr>
          <p:nvPr/>
        </p:nvPicPr>
        <p:blipFill>
          <a:blip r:embed="rId2"/>
          <a:stretch>
            <a:fillRect/>
          </a:stretch>
        </p:blipFill>
        <p:spPr>
          <a:xfrm>
            <a:off x="609600" y="609600"/>
            <a:ext cx="7696200" cy="53339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TRAINING</a:t>
            </a:r>
            <a:endParaRPr lang="en-US" dirty="0"/>
          </a:p>
        </p:txBody>
      </p:sp>
      <p:sp>
        <p:nvSpPr>
          <p:cNvPr id="3" name="Rectangle 2"/>
          <p:cNvSpPr/>
          <p:nvPr/>
        </p:nvSpPr>
        <p:spPr>
          <a:xfrm>
            <a:off x="1524000" y="2057400"/>
            <a:ext cx="5791200" cy="3108543"/>
          </a:xfrm>
          <a:prstGeom prst="rect">
            <a:avLst/>
          </a:prstGeom>
        </p:spPr>
        <p:txBody>
          <a:bodyPr wrap="square">
            <a:spAutoFit/>
          </a:bodyPr>
          <a:lstStyle/>
          <a:p>
            <a:r>
              <a:rPr lang="en-IN" sz="2800" dirty="0" smtClean="0"/>
              <a:t>It is called Train/Test because you split the data set into two sets: a training set and a testing set. 80% for training, and 20% for testing. You train the model using the training set. You test the model using the testing set. Train the model means create the model.</a:t>
            </a:r>
            <a:endParaRPr lang="en-IN" sz="2800" u="sng" dirty="0" smtClean="0">
              <a:hlinkClick r:id="rId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el training.gif"/>
          <p:cNvPicPr>
            <a:picLocks noChangeAspect="1"/>
          </p:cNvPicPr>
          <p:nvPr/>
        </p:nvPicPr>
        <p:blipFill>
          <a:blip r:embed="rId2"/>
          <a:stretch>
            <a:fillRect/>
          </a:stretch>
        </p:blipFill>
        <p:spPr>
          <a:xfrm>
            <a:off x="228600" y="381000"/>
            <a:ext cx="8686800" cy="6172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685800" y="990600"/>
            <a:ext cx="7391400" cy="4876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EVALUATIONS</a:t>
            </a:r>
            <a:endParaRPr lang="en-US" dirty="0"/>
          </a:p>
        </p:txBody>
      </p:sp>
      <p:sp>
        <p:nvSpPr>
          <p:cNvPr id="3" name="Rectangle 2"/>
          <p:cNvSpPr/>
          <p:nvPr/>
        </p:nvSpPr>
        <p:spPr>
          <a:xfrm>
            <a:off x="2057400" y="2133600"/>
            <a:ext cx="4572000" cy="3416320"/>
          </a:xfrm>
          <a:prstGeom prst="rect">
            <a:avLst/>
          </a:prstGeom>
        </p:spPr>
        <p:txBody>
          <a:bodyPr>
            <a:spAutoFit/>
          </a:bodyPr>
          <a:lstStyle/>
          <a:p>
            <a:r>
              <a:rPr lang="en-IN" sz="2400" dirty="0" smtClean="0"/>
              <a:t>Python's </a:t>
            </a:r>
            <a:r>
              <a:rPr lang="en-IN" sz="2400" dirty="0" err="1" smtClean="0"/>
              <a:t>eval</a:t>
            </a:r>
            <a:r>
              <a:rPr lang="en-IN" sz="2400" dirty="0" smtClean="0"/>
              <a:t>() allows you to evaluate arbitrary Python expressions from a string-based or compiled-code-based input. This function can be handy when you're trying to dynamically evaluate Python expressions from any input that comes as a string or a compiled code object.</a:t>
            </a: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valuation.png"/>
          <p:cNvPicPr>
            <a:picLocks noChangeAspect="1"/>
          </p:cNvPicPr>
          <p:nvPr/>
        </p:nvPicPr>
        <p:blipFill>
          <a:blip r:embed="rId2"/>
          <a:stretch>
            <a:fillRect/>
          </a:stretch>
        </p:blipFill>
        <p:spPr>
          <a:xfrm>
            <a:off x="381000" y="304800"/>
            <a:ext cx="8458200" cy="62484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png"/>
          <p:cNvPicPr>
            <a:picLocks noChangeAspect="1"/>
          </p:cNvPicPr>
          <p:nvPr/>
        </p:nvPicPr>
        <p:blipFill>
          <a:blip r:embed="rId2"/>
          <a:stretch>
            <a:fillRect/>
          </a:stretch>
        </p:blipFill>
        <p:spPr>
          <a:xfrm>
            <a:off x="1143000" y="685800"/>
            <a:ext cx="6705600" cy="5410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Rectangle 2"/>
          <p:cNvSpPr/>
          <p:nvPr/>
        </p:nvSpPr>
        <p:spPr>
          <a:xfrm>
            <a:off x="609600" y="2057400"/>
            <a:ext cx="7772400" cy="4247317"/>
          </a:xfrm>
          <a:prstGeom prst="rect">
            <a:avLst/>
          </a:prstGeom>
        </p:spPr>
        <p:txBody>
          <a:bodyPr wrap="square">
            <a:spAutoFit/>
          </a:bodyPr>
          <a:lstStyle/>
          <a:p>
            <a:r>
              <a:rPr lang="en-US" sz="2800" b="1" dirty="0" smtClean="0"/>
              <a:t>Here are the benefits of </a:t>
            </a:r>
            <a:r>
              <a:rPr lang="en-US" sz="2800" b="1" dirty="0" err="1" smtClean="0"/>
              <a:t>chatbots</a:t>
            </a:r>
            <a:r>
              <a:rPr lang="en-US" sz="2800" b="1" dirty="0" smtClean="0"/>
              <a:t> for customers</a:t>
            </a:r>
            <a:r>
              <a:rPr lang="en-US" b="1" dirty="0" smtClean="0"/>
              <a:t>.</a:t>
            </a:r>
            <a:endParaRPr lang="en-US" dirty="0" smtClean="0"/>
          </a:p>
          <a:p>
            <a:endParaRPr lang="en-US" dirty="0" smtClean="0"/>
          </a:p>
          <a:p>
            <a:r>
              <a:rPr lang="en-US" sz="2800" dirty="0" smtClean="0"/>
              <a:t>Provide fast, 24/7 customer service. ...</a:t>
            </a:r>
          </a:p>
          <a:p>
            <a:r>
              <a:rPr lang="en-US" sz="2800" dirty="0" smtClean="0"/>
              <a:t>Offer more personalized experiences. ...</a:t>
            </a:r>
          </a:p>
          <a:p>
            <a:r>
              <a:rPr lang="en-US" sz="2800" dirty="0" smtClean="0"/>
              <a:t>Deliver multilingual support. ...</a:t>
            </a:r>
          </a:p>
          <a:p>
            <a:r>
              <a:rPr lang="en-US" sz="2800" dirty="0" smtClean="0"/>
              <a:t>Ensure more consistent support. ...</a:t>
            </a:r>
          </a:p>
          <a:p>
            <a:r>
              <a:rPr lang="en-US" sz="2800" dirty="0" smtClean="0"/>
              <a:t>Offer convenient self-service options. ...</a:t>
            </a:r>
          </a:p>
          <a:p>
            <a:r>
              <a:rPr lang="en-US" sz="2800" dirty="0" smtClean="0"/>
              <a:t>Provide proactive customer service. ...</a:t>
            </a:r>
          </a:p>
          <a:p>
            <a:r>
              <a:rPr lang="en-US" sz="2800" dirty="0" smtClean="0"/>
              <a:t>Deliver </a:t>
            </a:r>
            <a:r>
              <a:rPr lang="en-US" sz="2800" dirty="0" err="1" smtClean="0"/>
              <a:t>omnichannel</a:t>
            </a:r>
            <a:r>
              <a:rPr lang="en-US" sz="2800" dirty="0" smtClean="0"/>
              <a:t> support. ...</a:t>
            </a:r>
          </a:p>
          <a:p>
            <a:r>
              <a:rPr lang="en-US" sz="2800" dirty="0" smtClean="0"/>
              <a:t>Improve service with every interaction.</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Rectangle 2"/>
          <p:cNvSpPr/>
          <p:nvPr/>
        </p:nvSpPr>
        <p:spPr>
          <a:xfrm>
            <a:off x="609600" y="1905000"/>
            <a:ext cx="7924800" cy="4247317"/>
          </a:xfrm>
          <a:prstGeom prst="rect">
            <a:avLst/>
          </a:prstGeom>
        </p:spPr>
        <p:txBody>
          <a:bodyPr wrap="square">
            <a:spAutoFit/>
          </a:bodyPr>
          <a:lstStyle/>
          <a:p>
            <a:r>
              <a:rPr lang="en-US" sz="3600" b="1" dirty="0" smtClean="0"/>
              <a:t>Cons of </a:t>
            </a:r>
            <a:r>
              <a:rPr lang="en-US" sz="3600" b="1" dirty="0" err="1" smtClean="0"/>
              <a:t>chatbots</a:t>
            </a:r>
            <a:r>
              <a:rPr lang="en-US" sz="3600" b="1" dirty="0" smtClean="0"/>
              <a:t> are as follows</a:t>
            </a:r>
            <a:endParaRPr lang="en-US" sz="3600" dirty="0" smtClean="0"/>
          </a:p>
          <a:p>
            <a:r>
              <a:rPr lang="en-US" dirty="0" smtClean="0"/>
              <a:t>	</a:t>
            </a:r>
          </a:p>
          <a:p>
            <a:r>
              <a:rPr lang="en-US" sz="2400" dirty="0" smtClean="0"/>
              <a:t>	Extent of Resolving Queries.</a:t>
            </a:r>
          </a:p>
          <a:p>
            <a:r>
              <a:rPr lang="en-US" sz="2400" dirty="0" smtClean="0"/>
              <a:t>	</a:t>
            </a:r>
          </a:p>
          <a:p>
            <a:r>
              <a:rPr lang="en-US" sz="2400" dirty="0" smtClean="0"/>
              <a:t>	Cannot Handle Angry Customers Subtly.</a:t>
            </a:r>
          </a:p>
          <a:p>
            <a:r>
              <a:rPr lang="en-US" sz="2400" dirty="0" smtClean="0"/>
              <a:t>		</a:t>
            </a:r>
          </a:p>
          <a:p>
            <a:r>
              <a:rPr lang="en-US" sz="2400" dirty="0" smtClean="0"/>
              <a:t>	Higher Complexity Results in Higher Costs.</a:t>
            </a:r>
          </a:p>
          <a:p>
            <a:r>
              <a:rPr lang="en-US" sz="2400" dirty="0" smtClean="0"/>
              <a:t>	</a:t>
            </a:r>
          </a:p>
          <a:p>
            <a:r>
              <a:rPr lang="en-US" sz="2400" dirty="0" smtClean="0"/>
              <a:t>	Not Suitable for All Businesses and Applications.</a:t>
            </a:r>
          </a:p>
          <a:p>
            <a:r>
              <a:rPr lang="en-US" sz="2400" dirty="0" smtClean="0"/>
              <a:t>	</a:t>
            </a:r>
          </a:p>
          <a:p>
            <a:r>
              <a:rPr lang="en-US" sz="2400" dirty="0" smtClean="0"/>
              <a:t>	Do not Provide Accurate Solutions Always</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305800" cy="3293209"/>
          </a:xfrm>
          <a:prstGeom prst="rect">
            <a:avLst/>
          </a:prstGeom>
        </p:spPr>
        <p:txBody>
          <a:bodyPr wrap="square">
            <a:spAutoFit/>
          </a:bodyPr>
          <a:lstStyle/>
          <a:p>
            <a:pPr fontAlgn="base"/>
            <a:r>
              <a:rPr lang="en-US" sz="3200" b="1" dirty="0" smtClean="0"/>
              <a:t>Step 2: Installing and importing the Required Libraries</a:t>
            </a:r>
            <a:endParaRPr lang="en-US" sz="3200" dirty="0" smtClean="0"/>
          </a:p>
          <a:p>
            <a:pPr fontAlgn="base"/>
            <a:r>
              <a:rPr lang="en-US" sz="2400" dirty="0" smtClean="0"/>
              <a:t>	</a:t>
            </a:r>
          </a:p>
          <a:p>
            <a:pPr fontAlgn="base"/>
            <a:r>
              <a:rPr lang="en-US" sz="2400" dirty="0" smtClean="0"/>
              <a:t>	To build a </a:t>
            </a:r>
            <a:r>
              <a:rPr lang="en-US" sz="2400" dirty="0" err="1" smtClean="0"/>
              <a:t>chatbot</a:t>
            </a:r>
            <a:r>
              <a:rPr lang="en-US" sz="2400" dirty="0" smtClean="0"/>
              <a:t>, we need to use some Python libraries that are specifically designed for natural language processing and machine learning. In this code snippet, we are using the </a:t>
            </a:r>
            <a:r>
              <a:rPr lang="en-US" sz="2400" i="1" u="sng" dirty="0" err="1" smtClean="0">
                <a:hlinkClick r:id="rId2"/>
              </a:rPr>
              <a:t>llama_index</a:t>
            </a:r>
            <a:r>
              <a:rPr lang="en-US" sz="2400" dirty="0" smtClean="0"/>
              <a:t> and </a:t>
            </a:r>
            <a:r>
              <a:rPr lang="en-US" sz="2400" i="1" u="sng" dirty="0" err="1" smtClean="0">
                <a:hlinkClick r:id="rId3"/>
              </a:rPr>
              <a:t>langchain</a:t>
            </a:r>
            <a:r>
              <a:rPr lang="en-US" sz="2400" dirty="0" smtClean="0"/>
              <a:t>. You can install these libraries using pip:</a:t>
            </a:r>
            <a:endParaRPr lang="en-US" sz="2400" dirty="0"/>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8F8F2"/>
                </a:solidFill>
                <a:effectLst/>
                <a:latin typeface="Consolas" pitchFamily="49" charset="0"/>
                <a:cs typeface="Arial" pitchFamily="34" charset="0"/>
              </a:rPr>
              <a:t>$ pip install llama_index $ pip install langchain </a:t>
            </a: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8F8F2"/>
                </a:solidFill>
                <a:effectLst/>
                <a:latin typeface="Consolas" pitchFamily="49" charset="0"/>
                <a:cs typeface="Courier New" pitchFamily="49" charset="0"/>
              </a:rPr>
              <a:t>$ pip install llama_index $ pip install langchain </a:t>
            </a: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8F8F2"/>
                </a:solidFill>
                <a:effectLst/>
                <a:latin typeface="Consolas" pitchFamily="49" charset="0"/>
                <a:cs typeface="Courier New" pitchFamily="49" charset="0"/>
              </a:rPr>
              <a:t>$ pip install llama_index $ pip install langchain </a:t>
            </a: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8F8F2"/>
                </a:solidFill>
                <a:effectLst/>
                <a:latin typeface="Consolas" pitchFamily="49" charset="0"/>
                <a:cs typeface="Courier New" pitchFamily="49" charset="0"/>
              </a:rPr>
              <a:t>$ pip install llama_index $ pip install langchain </a:t>
            </a:r>
            <a:r>
              <a:rPr kumimoji="0" lang="en-US" sz="800" b="0" i="0" u="none" strike="noStrike" cap="none" normalizeH="0" baseline="0" smtClean="0">
                <a:ln>
                  <a:noFill/>
                </a:ln>
                <a:solidFill>
                  <a:schemeClr val="tx1"/>
                </a:solidFill>
                <a:effectLst/>
                <a:latin typeface="Arial" pitchFamily="34" charset="0"/>
                <a:cs typeface="Arial" pitchFamily="34" charset="0"/>
              </a:rPr>
              <a:t/>
            </a:r>
            <a:br>
              <a:rPr kumimoji="0" lang="en-US" sz="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7"/>
          <p:cNvSpPr/>
          <p:nvPr/>
        </p:nvSpPr>
        <p:spPr>
          <a:xfrm>
            <a:off x="533400" y="3810000"/>
            <a:ext cx="8001000" cy="2062103"/>
          </a:xfrm>
          <a:prstGeom prst="rect">
            <a:avLst/>
          </a:prstGeom>
        </p:spPr>
        <p:txBody>
          <a:bodyPr wrap="square">
            <a:spAutoFit/>
          </a:bodyPr>
          <a:lstStyle/>
          <a:p>
            <a:pPr fontAlgn="base"/>
            <a:r>
              <a:rPr lang="en-US" sz="2800" b="1" dirty="0" smtClean="0"/>
              <a:t>Step 3: Set Up </a:t>
            </a:r>
            <a:r>
              <a:rPr lang="en-US" sz="2800" b="1" dirty="0" err="1" smtClean="0"/>
              <a:t>OpenAI</a:t>
            </a:r>
            <a:r>
              <a:rPr lang="en-US" sz="2800" b="1" dirty="0" smtClean="0"/>
              <a:t> API Key</a:t>
            </a:r>
            <a:endParaRPr lang="en-US" sz="2800" dirty="0" smtClean="0"/>
          </a:p>
          <a:p>
            <a:pPr fontAlgn="base"/>
            <a:endParaRPr lang="en-US" sz="2000" dirty="0" smtClean="0"/>
          </a:p>
          <a:p>
            <a:pPr fontAlgn="base"/>
            <a:r>
              <a:rPr lang="en-US" sz="2000" dirty="0" smtClean="0"/>
              <a:t>	To use the </a:t>
            </a:r>
            <a:r>
              <a:rPr lang="en-US" sz="2000" dirty="0" err="1" smtClean="0"/>
              <a:t>OpenAI</a:t>
            </a:r>
            <a:r>
              <a:rPr lang="en-US" sz="2000" dirty="0" smtClean="0"/>
              <a:t> language model, we need to set up our API key. You can get your own API key by signing up on the </a:t>
            </a:r>
            <a:r>
              <a:rPr lang="en-US" sz="2000" dirty="0" err="1" smtClean="0"/>
              <a:t>OpenAI</a:t>
            </a:r>
            <a:r>
              <a:rPr lang="en-US" sz="2000" dirty="0" smtClean="0"/>
              <a:t> website. Once you have your API key, replace 'YOUR_OPENAI_API_KEY' with your actual key in the following code line</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Rectangle 2"/>
          <p:cNvSpPr/>
          <p:nvPr/>
        </p:nvSpPr>
        <p:spPr>
          <a:xfrm>
            <a:off x="609600" y="1752600"/>
            <a:ext cx="7848600" cy="4893647"/>
          </a:xfrm>
          <a:prstGeom prst="rect">
            <a:avLst/>
          </a:prstGeom>
        </p:spPr>
        <p:txBody>
          <a:bodyPr wrap="square">
            <a:spAutoFit/>
          </a:bodyPr>
          <a:lstStyle/>
          <a:p>
            <a:r>
              <a:rPr lang="en-US" sz="2400" dirty="0" smtClean="0"/>
              <a:t>In conclusion, </a:t>
            </a:r>
            <a:r>
              <a:rPr lang="en-US" sz="2400" dirty="0" err="1" smtClean="0"/>
              <a:t>LangChain</a:t>
            </a:r>
            <a:r>
              <a:rPr lang="en-US" sz="2400" dirty="0" smtClean="0"/>
              <a:t> provides a robust framework for developing language model-powered applications. By combining data-awareness, </a:t>
            </a:r>
            <a:r>
              <a:rPr lang="en-US" sz="2400" dirty="0" err="1" smtClean="0"/>
              <a:t>agentic</a:t>
            </a:r>
            <a:r>
              <a:rPr lang="en-US" sz="2400" dirty="0" smtClean="0"/>
              <a:t> capabilities, and integrations with powerful tools like </a:t>
            </a:r>
            <a:r>
              <a:rPr lang="en-US" sz="2400" dirty="0" err="1" smtClean="0"/>
              <a:t>OpenAI</a:t>
            </a:r>
            <a:r>
              <a:rPr lang="en-US" sz="2400" dirty="0" smtClean="0"/>
              <a:t> GPT-4, </a:t>
            </a:r>
            <a:r>
              <a:rPr lang="en-US" sz="2400" dirty="0" err="1" smtClean="0"/>
              <a:t>LangChain</a:t>
            </a:r>
            <a:r>
              <a:rPr lang="en-US" sz="2400" dirty="0" smtClean="0"/>
              <a:t> empowers developers to create intelligent systems that can chat with PDF documents. Through the use of data loaders, embeddings, and effective text splitting techniques, </a:t>
            </a:r>
            <a:r>
              <a:rPr lang="en-US" sz="2400" dirty="0" err="1" smtClean="0"/>
              <a:t>LangChain</a:t>
            </a:r>
            <a:r>
              <a:rPr lang="en-US" sz="2400" dirty="0" smtClean="0"/>
              <a:t> enables seamless integration and efficient processing of text data. With </a:t>
            </a:r>
            <a:r>
              <a:rPr lang="en-US" sz="2400" dirty="0" err="1" smtClean="0"/>
              <a:t>LangChain</a:t>
            </a:r>
            <a:r>
              <a:rPr lang="en-US" sz="2400" dirty="0" smtClean="0"/>
              <a:t>, the possibilities for creating innovative and interactive language model applications are endless. Embrace </a:t>
            </a:r>
            <a:r>
              <a:rPr lang="en-US" sz="2400" dirty="0" err="1" smtClean="0"/>
              <a:t>LangChain</a:t>
            </a:r>
            <a:r>
              <a:rPr lang="en-US" sz="2400" dirty="0" smtClean="0"/>
              <a:t> and revolutionize the way you interact with PDF documents using the power of language models.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228600" y="381000"/>
            <a:ext cx="8534400" cy="549381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22222"/>
                </a:solidFill>
                <a:effectLst/>
                <a:latin typeface="source sans pro"/>
                <a:cs typeface="Arial" pitchFamily="34" charset="0"/>
              </a:rPr>
              <a:t>Step 4: Clean Your Chat Export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222222"/>
              </a:solidFill>
              <a:effectLst/>
              <a:latin typeface="source sans pr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300" dirty="0" smtClean="0">
                <a:solidFill>
                  <a:srgbClr val="222222"/>
                </a:solidFill>
                <a:latin typeface="source sans pro"/>
                <a:cs typeface="Arial" pitchFamily="34" charset="0"/>
              </a:rPr>
              <a:t>	</a:t>
            </a:r>
            <a:r>
              <a:rPr lang="en-US" sz="2400" dirty="0" smtClean="0">
                <a:solidFill>
                  <a:srgbClr val="222222"/>
                </a:solidFill>
                <a:latin typeface="source sans pro"/>
                <a:cs typeface="Arial" pitchFamily="34" charset="0"/>
              </a:rPr>
              <a:t>        </a:t>
            </a:r>
            <a:r>
              <a:rPr kumimoji="0" lang="en-US" sz="2400" b="0" i="0" u="none" strike="noStrike" cap="none" normalizeH="0" baseline="0" dirty="0" smtClean="0">
                <a:ln>
                  <a:noFill/>
                </a:ln>
                <a:solidFill>
                  <a:srgbClr val="222222"/>
                </a:solidFill>
                <a:effectLst/>
                <a:latin typeface="source sans pro"/>
                <a:cs typeface="Arial" pitchFamily="34" charset="0"/>
              </a:rPr>
              <a:t>In this step, you’ll clean the </a:t>
            </a:r>
            <a:r>
              <a:rPr kumimoji="0" lang="en-US" sz="2400" b="0" i="0" u="none" strike="noStrike" cap="none" normalizeH="0" baseline="0" dirty="0" err="1" smtClean="0">
                <a:ln>
                  <a:noFill/>
                </a:ln>
                <a:solidFill>
                  <a:srgbClr val="222222"/>
                </a:solidFill>
                <a:effectLst/>
                <a:latin typeface="source sans pro"/>
                <a:cs typeface="Arial" pitchFamily="34" charset="0"/>
              </a:rPr>
              <a:t>WhatsApp</a:t>
            </a:r>
            <a:r>
              <a:rPr kumimoji="0" lang="en-US" sz="2400" b="0" i="0" u="none" strike="noStrike" cap="none" normalizeH="0" baseline="0" dirty="0" smtClean="0">
                <a:ln>
                  <a:noFill/>
                </a:ln>
                <a:solidFill>
                  <a:srgbClr val="222222"/>
                </a:solidFill>
                <a:effectLst/>
                <a:latin typeface="source sans pro"/>
                <a:cs typeface="Arial" pitchFamily="34" charset="0"/>
              </a:rPr>
              <a:t> chat export data so that you can use it as input to train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latin typeface="source sans pro"/>
                <a:cs typeface="Arial" pitchFamily="34" charset="0"/>
              </a:rPr>
              <a:t>	 your </a:t>
            </a:r>
            <a:r>
              <a:rPr kumimoji="0" lang="en-US" sz="2400" b="0" i="0" u="none" strike="noStrike" cap="none" normalizeH="0" baseline="0" dirty="0" err="1" smtClean="0">
                <a:ln>
                  <a:noFill/>
                </a:ln>
                <a:solidFill>
                  <a:srgbClr val="222222"/>
                </a:solidFill>
                <a:effectLst/>
                <a:latin typeface="source sans pro"/>
                <a:cs typeface="Arial" pitchFamily="34" charset="0"/>
              </a:rPr>
              <a:t>chatbot</a:t>
            </a:r>
            <a:r>
              <a:rPr kumimoji="0" lang="en-US" sz="2400" b="0" i="0" u="none" strike="noStrike" cap="none" normalizeH="0" baseline="0" dirty="0" smtClean="0">
                <a:ln>
                  <a:noFill/>
                </a:ln>
                <a:solidFill>
                  <a:srgbClr val="222222"/>
                </a:solidFill>
                <a:effectLst/>
                <a:latin typeface="source sans pro"/>
                <a:cs typeface="Arial" pitchFamily="34" charset="0"/>
              </a:rPr>
              <a:t> on an industry-specific topic. In this example, the topic will be … houseplants!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latin typeface="source sans pro"/>
                <a:cs typeface="Arial" pitchFamily="34" charset="0"/>
              </a:rPr>
              <a:t>	Most data that you’ll use to train your </a:t>
            </a:r>
            <a:r>
              <a:rPr kumimoji="0" lang="en-US" sz="2400" b="0" i="0" u="none" strike="noStrike" cap="none" normalizeH="0" baseline="0" dirty="0" err="1" smtClean="0">
                <a:ln>
                  <a:noFill/>
                </a:ln>
                <a:solidFill>
                  <a:srgbClr val="222222"/>
                </a:solidFill>
                <a:effectLst/>
                <a:latin typeface="source sans pro"/>
                <a:cs typeface="Arial" pitchFamily="34" charset="0"/>
              </a:rPr>
              <a:t>chatbot</a:t>
            </a:r>
            <a:r>
              <a:rPr kumimoji="0" lang="en-US" sz="2400" b="0" i="0" u="none" strike="noStrike" cap="none" normalizeH="0" baseline="0" dirty="0" smtClean="0">
                <a:ln>
                  <a:noFill/>
                </a:ln>
                <a:solidFill>
                  <a:srgbClr val="222222"/>
                </a:solidFill>
                <a:effectLst/>
                <a:latin typeface="source sans pro"/>
                <a:cs typeface="Arial" pitchFamily="34" charset="0"/>
              </a:rPr>
              <a:t> will require some kind of cleaning before it can produce useful 	results. It’s just like the old saying goes: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3200" dirty="0" smtClean="0">
                <a:latin typeface="Arial" pitchFamily="34" charset="0"/>
                <a:cs typeface="Arial" pitchFamily="34" charset="0"/>
              </a:rPr>
              <a:t>      </a:t>
            </a:r>
            <a:r>
              <a:rPr kumimoji="0" lang="en-US" sz="3200" b="0" i="0" u="none" strike="noStrike" cap="none" normalizeH="0" baseline="0" dirty="0" smtClean="0">
                <a:ln>
                  <a:noFill/>
                </a:ln>
                <a:solidFill>
                  <a:schemeClr val="tx1"/>
                </a:solidFill>
                <a:effectLst/>
                <a:latin typeface="Arial" pitchFamily="34" charset="0"/>
                <a:cs typeface="Arial" pitchFamily="34" charset="0"/>
              </a:rPr>
              <a:t>Garbage in, garbage out (</a:t>
            </a:r>
            <a:r>
              <a:rPr kumimoji="0" lang="en-US" sz="3200" b="0" i="0" u="none" strike="noStrike" cap="none" normalizeH="0" baseline="0" dirty="0" smtClean="0">
                <a:ln>
                  <a:noFill/>
                </a:ln>
                <a:solidFill>
                  <a:srgbClr val="619CCD"/>
                </a:solidFill>
                <a:effectLst/>
                <a:latin typeface="Arial" pitchFamily="34" charset="0"/>
                <a:cs typeface="Arial" pitchFamily="34" charset="0"/>
                <a:hlinkClick r:id="rId2"/>
              </a:rPr>
              <a:t>Source</a:t>
            </a:r>
            <a:r>
              <a:rPr kumimoji="0" lang="en-US" sz="32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222222"/>
              </a:solidFill>
              <a:effectLst/>
              <a:latin typeface="source sans pro"/>
              <a:cs typeface="Arial" pitchFamily="34" charset="0"/>
            </a:endParaRPr>
          </a:p>
          <a:p>
            <a:pPr lvl="0" eaLnBrk="0" fontAlgn="base" hangingPunct="0">
              <a:spcBef>
                <a:spcPct val="0"/>
              </a:spcBef>
              <a:spcAft>
                <a:spcPct val="0"/>
              </a:spcAft>
            </a:pPr>
            <a:r>
              <a:rPr lang="en-US" sz="1300" dirty="0" smtClean="0">
                <a:solidFill>
                  <a:srgbClr val="222222"/>
                </a:solidFill>
                <a:latin typeface="source sans pro"/>
                <a:cs typeface="Arial" pitchFamily="34" charset="0"/>
              </a:rPr>
              <a:t>		</a:t>
            </a:r>
            <a:r>
              <a:rPr kumimoji="0" lang="en-US" sz="2400" b="0" i="0" u="none" strike="noStrike" cap="none" normalizeH="0" baseline="0" dirty="0" err="1" smtClean="0">
                <a:ln>
                  <a:noFill/>
                </a:ln>
                <a:solidFill>
                  <a:srgbClr val="222222"/>
                </a:solidFill>
                <a:effectLst/>
                <a:latin typeface="source sans pro"/>
                <a:cs typeface="Arial" pitchFamily="34" charset="0"/>
              </a:rPr>
              <a:t>is</a:t>
            </a:r>
            <a:r>
              <a:rPr lang="en-US" sz="2400" dirty="0" err="1" smtClean="0">
                <a:solidFill>
                  <a:srgbClr val="222222"/>
                </a:solidFill>
                <a:latin typeface="source sans pro"/>
                <a:cs typeface="Arial" pitchFamily="34" charset="0"/>
              </a:rPr>
              <a:t>Take</a:t>
            </a:r>
            <a:r>
              <a:rPr lang="en-US" sz="2400" dirty="0" smtClean="0">
                <a:solidFill>
                  <a:srgbClr val="222222"/>
                </a:solidFill>
                <a:latin typeface="source sans pro"/>
                <a:cs typeface="Arial" pitchFamily="34" charset="0"/>
              </a:rPr>
              <a:t> some time </a:t>
            </a:r>
            <a:r>
              <a:rPr lang="en-US" sz="2400" dirty="0" err="1" smtClean="0">
                <a:solidFill>
                  <a:srgbClr val="222222"/>
                </a:solidFill>
                <a:latin typeface="source sans pro"/>
                <a:cs typeface="Arial" pitchFamily="34" charset="0"/>
              </a:rPr>
              <a:t>tpotential</a:t>
            </a:r>
            <a:r>
              <a:rPr lang="en-US" sz="2400" dirty="0" smtClean="0">
                <a:solidFill>
                  <a:srgbClr val="222222"/>
                </a:solidFill>
                <a:latin typeface="source sans pro"/>
                <a:cs typeface="Arial" pitchFamily="34" charset="0"/>
              </a:rPr>
              <a:t> o explore the data that you’re working with and to identify </a:t>
            </a:r>
            <a:r>
              <a:rPr kumimoji="0" lang="en-US" sz="2400" b="0" i="0" u="none" strike="noStrike" cap="none" normalizeH="0" baseline="0" dirty="0" smtClean="0">
                <a:ln>
                  <a:noFill/>
                </a:ln>
                <a:solidFill>
                  <a:srgbClr val="222222"/>
                </a:solidFill>
                <a:effectLst/>
                <a:latin typeface="source sans pro"/>
                <a:cs typeface="Arial" pitchFamily="34" charset="0"/>
              </a:rPr>
              <a:t>sues: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222222"/>
                </a:solidFill>
                <a:effectLst/>
                <a:latin typeface="source sans pro"/>
                <a:cs typeface="Arial" pitchFamily="34" charset="0"/>
              </a:rPr>
              <a:t/>
            </a:r>
            <a:br>
              <a:rPr kumimoji="0" lang="en-US" sz="1300" b="0" i="0" u="none" strike="noStrike" cap="none" normalizeH="0" baseline="0" dirty="0" smtClean="0">
                <a:ln>
                  <a:noFill/>
                </a:ln>
                <a:solidFill>
                  <a:srgbClr val="222222"/>
                </a:solidFill>
                <a:effectLst/>
                <a:latin typeface="source sans pro"/>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5232202"/>
          </a:xfrm>
          <a:prstGeom prst="rect">
            <a:avLst/>
          </a:prstGeom>
        </p:spPr>
        <p:txBody>
          <a:bodyPr wrap="square">
            <a:spAutoFit/>
          </a:bodyPr>
          <a:lstStyle/>
          <a:p>
            <a:pPr fontAlgn="base"/>
            <a:r>
              <a:rPr lang="en-US" sz="2800" dirty="0" smtClean="0"/>
              <a:t>The article will cover the following steps</a:t>
            </a:r>
          </a:p>
          <a:p>
            <a:pPr fontAlgn="base"/>
            <a:endParaRPr lang="en-US" dirty="0" smtClean="0"/>
          </a:p>
          <a:p>
            <a:pPr fontAlgn="base"/>
            <a:r>
              <a:rPr lang="en-US" dirty="0" smtClean="0"/>
              <a:t>   </a:t>
            </a:r>
            <a:r>
              <a:rPr lang="en-US" sz="2400" dirty="0" smtClean="0"/>
              <a:t>Setting up the Environment:</a:t>
            </a:r>
          </a:p>
          <a:p>
            <a:pPr lvl="1" fontAlgn="base"/>
            <a:r>
              <a:rPr lang="en-US" sz="2400" dirty="0" smtClean="0"/>
              <a:t>Installation of necessary dependencies for </a:t>
            </a:r>
            <a:r>
              <a:rPr lang="en-US" sz="2400" dirty="0" smtClean="0">
                <a:hlinkClick r:id="rId3"/>
              </a:rPr>
              <a:t>Python</a:t>
            </a:r>
            <a:r>
              <a:rPr lang="en-US" sz="2400" dirty="0" smtClean="0"/>
              <a:t>, including libraries and packages required for </a:t>
            </a:r>
            <a:r>
              <a:rPr lang="en-US" sz="2400" dirty="0" err="1" smtClean="0"/>
              <a:t>LangChain</a:t>
            </a:r>
            <a:r>
              <a:rPr lang="en-US" sz="2400" dirty="0" smtClean="0"/>
              <a:t>, data loaders, and </a:t>
            </a:r>
            <a:r>
              <a:rPr lang="en-US" sz="2400" dirty="0" err="1" smtClean="0"/>
              <a:t>OpenAI</a:t>
            </a:r>
            <a:r>
              <a:rPr lang="en-US" sz="2400" dirty="0" smtClean="0"/>
              <a:t> GPT-4.</a:t>
            </a:r>
          </a:p>
          <a:p>
            <a:pPr fontAlgn="base"/>
            <a:r>
              <a:rPr lang="en-US" sz="2400" dirty="0" smtClean="0"/>
              <a:t>Understanding </a:t>
            </a:r>
            <a:r>
              <a:rPr lang="en-US" sz="2400" dirty="0" err="1" smtClean="0"/>
              <a:t>LangChain</a:t>
            </a:r>
            <a:r>
              <a:rPr lang="en-US" sz="2400" dirty="0" smtClean="0"/>
              <a:t> Data Loaders:</a:t>
            </a:r>
          </a:p>
          <a:p>
            <a:pPr lvl="1" fontAlgn="base"/>
            <a:r>
              <a:rPr lang="en-US" sz="2400" dirty="0" smtClean="0"/>
              <a:t>Explaining the concept of data loaders in </a:t>
            </a:r>
            <a:r>
              <a:rPr lang="en-US" sz="2400" dirty="0" err="1" smtClean="0"/>
              <a:t>LangChain</a:t>
            </a:r>
            <a:r>
              <a:rPr lang="en-US" sz="2400" dirty="0" smtClean="0"/>
              <a:t>, which facilitate seamless integration of different data sources.</a:t>
            </a:r>
          </a:p>
          <a:p>
            <a:pPr lvl="1" fontAlgn="base"/>
            <a:r>
              <a:rPr lang="en-US" sz="2400" dirty="0" smtClean="0"/>
              <a:t>Demonstrating how to use data loaders to load and preprocess data for language model applications.</a:t>
            </a:r>
          </a:p>
          <a:p>
            <a:pPr fontAlgn="base"/>
            <a:r>
              <a:rPr lang="en-US" sz="2400" dirty="0" smtClean="0"/>
              <a:t>Leveraging Embeddings:</a:t>
            </a:r>
          </a:p>
          <a:p>
            <a:pPr lvl="1" fontAlgn="base"/>
            <a:r>
              <a:rPr lang="en-US" sz="2400" dirty="0" smtClean="0"/>
              <a:t>Introducing the concept of embeddings and their significance in understanding and processing text data.</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CHATBOT DOCUMENTATIONS</a:t>
            </a:r>
            <a:endParaRPr lang="en-US" dirty="0"/>
          </a:p>
        </p:txBody>
      </p:sp>
      <p:sp>
        <p:nvSpPr>
          <p:cNvPr id="3" name="Rectangle 2"/>
          <p:cNvSpPr/>
          <p:nvPr/>
        </p:nvSpPr>
        <p:spPr>
          <a:xfrm>
            <a:off x="533400" y="1905000"/>
            <a:ext cx="7848600" cy="3139321"/>
          </a:xfrm>
          <a:prstGeom prst="rect">
            <a:avLst/>
          </a:prstGeom>
        </p:spPr>
        <p:txBody>
          <a:bodyPr wrap="square">
            <a:spAutoFit/>
          </a:bodyPr>
          <a:lstStyle/>
          <a:p>
            <a:r>
              <a:rPr lang="en-US" dirty="0" smtClean="0"/>
              <a:t>while True:</a:t>
            </a:r>
          </a:p>
          <a:p>
            <a:r>
              <a:rPr lang="en-US" dirty="0" smtClean="0"/>
              <a:t>	 </a:t>
            </a:r>
            <a:r>
              <a:rPr lang="en-US" dirty="0" err="1" smtClean="0"/>
              <a:t>user_input</a:t>
            </a:r>
            <a:r>
              <a:rPr lang="en-US" dirty="0" smtClean="0"/>
              <a:t> = input("Enter a query: ")</a:t>
            </a:r>
          </a:p>
          <a:p>
            <a:r>
              <a:rPr lang="en-US" dirty="0" smtClean="0"/>
              <a:t>	 if </a:t>
            </a:r>
            <a:r>
              <a:rPr lang="en-US" dirty="0" err="1" smtClean="0"/>
              <a:t>user_input</a:t>
            </a:r>
            <a:r>
              <a:rPr lang="en-US" dirty="0" smtClean="0"/>
              <a:t> == "exit":</a:t>
            </a:r>
          </a:p>
          <a:p>
            <a:r>
              <a:rPr lang="en-US" dirty="0" smtClean="0"/>
              <a:t>		 break</a:t>
            </a:r>
          </a:p>
          <a:p>
            <a:endParaRPr lang="en-US" dirty="0" smtClean="0"/>
          </a:p>
          <a:p>
            <a:r>
              <a:rPr lang="en-US" dirty="0" smtClean="0"/>
              <a:t>	 query = f"###Prompt {</a:t>
            </a:r>
            <a:r>
              <a:rPr lang="en-US" dirty="0" err="1" smtClean="0"/>
              <a:t>user_input</a:t>
            </a:r>
            <a:r>
              <a:rPr lang="en-US" dirty="0" smtClean="0"/>
              <a:t>}“</a:t>
            </a:r>
          </a:p>
          <a:p>
            <a:r>
              <a:rPr lang="en-US" dirty="0" smtClean="0"/>
              <a:t>	 try:</a:t>
            </a:r>
          </a:p>
          <a:p>
            <a:r>
              <a:rPr lang="en-US" dirty="0" smtClean="0"/>
              <a:t>		 </a:t>
            </a:r>
            <a:r>
              <a:rPr lang="en-US" dirty="0" err="1" smtClean="0"/>
              <a:t>llm_response</a:t>
            </a:r>
            <a:r>
              <a:rPr lang="en-US" dirty="0" smtClean="0"/>
              <a:t> = </a:t>
            </a:r>
            <a:r>
              <a:rPr lang="en-US" dirty="0" err="1" smtClean="0"/>
              <a:t>qa</a:t>
            </a:r>
            <a:r>
              <a:rPr lang="en-US" dirty="0" smtClean="0"/>
              <a:t>(query)</a:t>
            </a:r>
          </a:p>
          <a:p>
            <a:r>
              <a:rPr lang="en-US" dirty="0" smtClean="0"/>
              <a:t>		 print(</a:t>
            </a:r>
            <a:r>
              <a:rPr lang="en-US" dirty="0" err="1" smtClean="0"/>
              <a:t>llm_response</a:t>
            </a:r>
            <a:r>
              <a:rPr lang="en-US" dirty="0" smtClean="0"/>
              <a:t>["result"])</a:t>
            </a:r>
          </a:p>
          <a:p>
            <a:r>
              <a:rPr lang="en-US" dirty="0" smtClean="0"/>
              <a:t>	 except Exception as err:</a:t>
            </a:r>
          </a:p>
          <a:p>
            <a:r>
              <a:rPr lang="en-US" dirty="0" smtClean="0"/>
              <a:t>		 print('Exception occurred. Please try again', </a:t>
            </a:r>
            <a:r>
              <a:rPr lang="en-US" dirty="0" err="1" smtClean="0"/>
              <a:t>str</a:t>
            </a:r>
            <a:r>
              <a:rPr lang="en-US" dirty="0" smtClean="0"/>
              <a:t>(err))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hff.png"/>
          <p:cNvPicPr>
            <a:picLocks noChangeAspect="1"/>
          </p:cNvPicPr>
          <p:nvPr/>
        </p:nvPicPr>
        <p:blipFill>
          <a:blip r:embed="rId2"/>
          <a:stretch>
            <a:fillRect/>
          </a:stretch>
        </p:blipFill>
        <p:spPr>
          <a:xfrm>
            <a:off x="609600" y="228600"/>
            <a:ext cx="8229600" cy="5715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fff.png"/>
          <p:cNvPicPr>
            <a:picLocks noChangeAspect="1"/>
          </p:cNvPicPr>
          <p:nvPr/>
        </p:nvPicPr>
        <p:blipFill>
          <a:blip r:embed="rId2"/>
          <a:stretch>
            <a:fillRect/>
          </a:stretch>
        </p:blipFill>
        <p:spPr>
          <a:xfrm>
            <a:off x="228600" y="457200"/>
            <a:ext cx="8610600" cy="594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ONE</a:t>
            </a:r>
            <a:endParaRPr lang="en-US" dirty="0"/>
          </a:p>
        </p:txBody>
      </p:sp>
      <p:sp>
        <p:nvSpPr>
          <p:cNvPr id="3" name="Rectangle 2"/>
          <p:cNvSpPr/>
          <p:nvPr/>
        </p:nvSpPr>
        <p:spPr>
          <a:xfrm>
            <a:off x="2286000" y="1676400"/>
            <a:ext cx="4572000" cy="4616648"/>
          </a:xfrm>
          <a:prstGeom prst="rect">
            <a:avLst/>
          </a:prstGeom>
        </p:spPr>
        <p:txBody>
          <a:bodyPr wrap="square">
            <a:spAutoFit/>
          </a:bodyPr>
          <a:lstStyle/>
          <a:p>
            <a:r>
              <a:rPr lang="en-US" sz="1400" dirty="0" smtClean="0"/>
              <a:t># training the </a:t>
            </a:r>
            <a:r>
              <a:rPr lang="en-US" sz="1400" dirty="0" err="1" smtClean="0"/>
              <a:t>chatbot</a:t>
            </a:r>
            <a:r>
              <a:rPr lang="en-US" sz="1400" dirty="0" smtClean="0"/>
              <a:t> </a:t>
            </a:r>
          </a:p>
          <a:p>
            <a:r>
              <a:rPr lang="en-US" sz="1400" dirty="0" err="1" smtClean="0"/>
              <a:t>small_convo</a:t>
            </a:r>
            <a:r>
              <a:rPr lang="en-US" sz="1400" dirty="0" smtClean="0"/>
              <a:t> = [</a:t>
            </a:r>
          </a:p>
          <a:p>
            <a:r>
              <a:rPr lang="en-US" sz="1400" dirty="0" smtClean="0"/>
              <a:t>	 'Hi there!',</a:t>
            </a:r>
          </a:p>
          <a:p>
            <a:r>
              <a:rPr lang="en-US" sz="1400" dirty="0" smtClean="0"/>
              <a:t>	 'Hi',</a:t>
            </a:r>
          </a:p>
          <a:p>
            <a:r>
              <a:rPr lang="en-US" sz="1400" dirty="0" smtClean="0"/>
              <a:t>	 'How do you do?',</a:t>
            </a:r>
          </a:p>
          <a:p>
            <a:r>
              <a:rPr lang="en-US" sz="1400" dirty="0" smtClean="0"/>
              <a:t>	 'How are you?',</a:t>
            </a:r>
          </a:p>
          <a:p>
            <a:r>
              <a:rPr lang="en-US" sz="1400" dirty="0" smtClean="0"/>
              <a:t>	 'I\'m cool.',</a:t>
            </a:r>
          </a:p>
          <a:p>
            <a:r>
              <a:rPr lang="en-US" sz="1400" dirty="0" smtClean="0"/>
              <a:t>	 'Always cool.',</a:t>
            </a:r>
          </a:p>
          <a:p>
            <a:r>
              <a:rPr lang="en-US" sz="1400" dirty="0" smtClean="0"/>
              <a:t>	 'I\'m Okay',</a:t>
            </a:r>
          </a:p>
          <a:p>
            <a:r>
              <a:rPr lang="en-US" sz="1400" dirty="0" smtClean="0"/>
              <a:t>	 'Glad to hear that.',</a:t>
            </a:r>
          </a:p>
          <a:p>
            <a:r>
              <a:rPr lang="en-US" sz="1400" dirty="0" smtClean="0"/>
              <a:t>	 'I\'m fine',</a:t>
            </a:r>
          </a:p>
          <a:p>
            <a:r>
              <a:rPr lang="en-US" sz="1400" dirty="0" smtClean="0"/>
              <a:t>	 'I feel awesome',</a:t>
            </a:r>
          </a:p>
          <a:p>
            <a:r>
              <a:rPr lang="en-US" sz="1400" dirty="0" smtClean="0"/>
              <a:t>	 'Excellent, glad to hear that.',</a:t>
            </a:r>
          </a:p>
          <a:p>
            <a:r>
              <a:rPr lang="en-US" sz="1400" dirty="0" smtClean="0"/>
              <a:t>	 'Not so good', </a:t>
            </a:r>
          </a:p>
          <a:p>
            <a:r>
              <a:rPr lang="en-US" sz="1400" dirty="0" smtClean="0"/>
              <a:t>	'Sorry to hear that.',</a:t>
            </a:r>
          </a:p>
          <a:p>
            <a:r>
              <a:rPr lang="en-US" sz="1400" dirty="0" smtClean="0"/>
              <a:t>	 'What\'s your name?',</a:t>
            </a:r>
          </a:p>
          <a:p>
            <a:r>
              <a:rPr lang="en-US" sz="1400" dirty="0" smtClean="0"/>
              <a:t>	 ' I\'m </a:t>
            </a:r>
            <a:r>
              <a:rPr lang="en-US" sz="1400" dirty="0" err="1" smtClean="0"/>
              <a:t>swetha</a:t>
            </a:r>
            <a:r>
              <a:rPr lang="en-US" sz="1400" dirty="0" smtClean="0"/>
              <a:t>. Ask me a math question  please.</a:t>
            </a:r>
          </a:p>
          <a:p>
            <a:r>
              <a:rPr lang="en-US" sz="1400" dirty="0" smtClean="0"/>
              <a:t>' ]</a:t>
            </a:r>
          </a:p>
          <a:p>
            <a:r>
              <a:rPr lang="en-US" sz="1400" dirty="0" smtClean="0"/>
              <a:t>	 math_convo_1 = [</a:t>
            </a:r>
          </a:p>
          <a:p>
            <a:r>
              <a:rPr lang="en-US" sz="1400" dirty="0" smtClean="0"/>
              <a:t>	 'Pythagorean theorem',</a:t>
            </a:r>
          </a:p>
          <a:p>
            <a:r>
              <a:rPr lang="en-US" sz="1400" dirty="0" smtClean="0"/>
              <a:t> 'a squared plus b squared equals c squared.' ] </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431</Words>
  <Application>Microsoft Office PowerPoint</Application>
  <PresentationFormat>On-screen Show (4:3)</PresentationFormat>
  <Paragraphs>151</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INTRODUCTIONS</vt:lpstr>
      <vt:lpstr>Slide 2</vt:lpstr>
      <vt:lpstr>Slide 3</vt:lpstr>
      <vt:lpstr>Slide 4</vt:lpstr>
      <vt:lpstr>Slide 5</vt:lpstr>
      <vt:lpstr>CHATBOT DOCUMENTATIONS</vt:lpstr>
      <vt:lpstr>Slide 7</vt:lpstr>
      <vt:lpstr>Slide 8</vt:lpstr>
      <vt:lpstr>PHASE ONE</vt:lpstr>
      <vt:lpstr>Slide 10</vt:lpstr>
      <vt:lpstr>PRE-TRAINED LANFUAGE MODELS</vt:lpstr>
      <vt:lpstr>GPT PROTOCOL</vt:lpstr>
      <vt:lpstr>USER INTERFACE</vt:lpstr>
      <vt:lpstr>PREPROCESSING THE DATASET</vt:lpstr>
      <vt:lpstr> DATA PREPROCESSING</vt:lpstr>
      <vt:lpstr>INITIAL MODEL</vt:lpstr>
      <vt:lpstr>PRE- TRAINED MODEL</vt:lpstr>
      <vt:lpstr>DEVELOPMENTS OF PART TWO</vt:lpstr>
      <vt:lpstr>FEATURE ENGINEERING</vt:lpstr>
      <vt:lpstr>Slide 20</vt:lpstr>
      <vt:lpstr>Slide 21</vt:lpstr>
      <vt:lpstr>MODEL TRAINING</vt:lpstr>
      <vt:lpstr>Slide 23</vt:lpstr>
      <vt:lpstr>Slide 24</vt:lpstr>
      <vt:lpstr>EVALUATIONS</vt:lpstr>
      <vt:lpstr>Slide 26</vt:lpstr>
      <vt:lpstr>Slide 27</vt:lpstr>
      <vt:lpstr>ADVANTAGE</vt:lpstr>
      <vt:lpstr>DISADVANTAGE</vt:lpstr>
      <vt:lpstr>CONCLUSIONS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INTRODUCTIONS</dc:title>
  <dc:creator>Gayu--</dc:creator>
  <cp:lastModifiedBy>Gayu--</cp:lastModifiedBy>
  <cp:revision>18</cp:revision>
  <dcterms:created xsi:type="dcterms:W3CDTF">2006-08-16T00:00:00Z</dcterms:created>
  <dcterms:modified xsi:type="dcterms:W3CDTF">2023-10-31T10:05:33Z</dcterms:modified>
</cp:coreProperties>
</file>