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8" r:id="rId4"/>
    <p:sldId id="259" r:id="rId5"/>
    <p:sldId id="260" r:id="rId6"/>
    <p:sldId id="261" r:id="rId7"/>
    <p:sldId id="267" r:id="rId8"/>
    <p:sldId id="268" r:id="rId9"/>
    <p:sldId id="263" r:id="rId10"/>
    <p:sldId id="269" r:id="rId11"/>
    <p:sldId id="270" r:id="rId12"/>
    <p:sldId id="264" r:id="rId13"/>
    <p:sldId id="271" r:id="rId14"/>
    <p:sldId id="272"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3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python/python_ml_train_test.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CREATE  CHATBOT IN PYTHON</a:t>
            </a:r>
            <a:endParaRPr lang="en-US" dirty="0"/>
          </a:p>
        </p:txBody>
      </p:sp>
      <p:sp>
        <p:nvSpPr>
          <p:cNvPr id="3" name="Subtitle 2"/>
          <p:cNvSpPr>
            <a:spLocks noGrp="1"/>
          </p:cNvSpPr>
          <p:nvPr>
            <p:ph type="subTitle" idx="1"/>
          </p:nvPr>
        </p:nvSpPr>
        <p:spPr/>
        <p:txBody>
          <a:bodyPr/>
          <a:lstStyle/>
          <a:p>
            <a:r>
              <a:rPr lang="en-US" dirty="0" smtClean="0"/>
              <a:t>PHASE   FOUR: development part two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IN" dirty="0"/>
          </a:p>
        </p:txBody>
      </p:sp>
      <p:sp>
        <p:nvSpPr>
          <p:cNvPr id="3" name="Content Placeholder 2"/>
          <p:cNvSpPr>
            <a:spLocks noGrp="1"/>
          </p:cNvSpPr>
          <p:nvPr>
            <p:ph idx="1"/>
          </p:nvPr>
        </p:nvSpPr>
        <p:spPr/>
        <p:txBody>
          <a:bodyPr>
            <a:normAutofit/>
          </a:bodyPr>
          <a:lstStyle/>
          <a:p>
            <a:pPr>
              <a:buNone/>
            </a:pPr>
            <a:endParaRPr lang="en-IN" dirty="0" smtClean="0"/>
          </a:p>
          <a:p>
            <a:r>
              <a:rPr lang="en-IN" dirty="0" smtClean="0"/>
              <a:t>It is called Train/Test because you split the data set into two sets: a training set and a testing set. 80% for training, and 20% for testing. You train the model using the training set. You test the model using the testing set. Train the model means create the </a:t>
            </a:r>
            <a:r>
              <a:rPr lang="en-IN" dirty="0" smtClean="0"/>
              <a:t>model.</a:t>
            </a:r>
            <a:endParaRPr lang="en-IN" u="sng" dirty="0" smtClean="0">
              <a:hlinkClick r:id="rId2"/>
            </a:endParaRP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 training.gif"/>
          <p:cNvPicPr>
            <a:picLocks noChangeAspect="1"/>
          </p:cNvPicPr>
          <p:nvPr/>
        </p:nvPicPr>
        <p:blipFill>
          <a:blip r:embed="rId2"/>
          <a:stretch>
            <a:fillRect/>
          </a:stretch>
        </p:blipFill>
        <p:spPr>
          <a:xfrm>
            <a:off x="228600" y="381000"/>
            <a:ext cx="8686800" cy="617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descr="NLP Chatbots | Building FAQ Chatbot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download.png"/>
          <p:cNvPicPr>
            <a:picLocks noChangeAspect="1"/>
          </p:cNvPicPr>
          <p:nvPr/>
        </p:nvPicPr>
        <p:blipFill>
          <a:blip r:embed="rId2"/>
          <a:stretch>
            <a:fillRect/>
          </a:stretch>
        </p:blipFill>
        <p:spPr>
          <a:xfrm>
            <a:off x="685800" y="990600"/>
            <a:ext cx="7391400"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IN" dirty="0"/>
          </a:p>
        </p:txBody>
      </p:sp>
      <p:sp>
        <p:nvSpPr>
          <p:cNvPr id="3" name="Content Placeholder 2"/>
          <p:cNvSpPr>
            <a:spLocks noGrp="1"/>
          </p:cNvSpPr>
          <p:nvPr>
            <p:ph idx="1"/>
          </p:nvPr>
        </p:nvSpPr>
        <p:spPr/>
        <p:txBody>
          <a:bodyPr/>
          <a:lstStyle/>
          <a:p>
            <a:r>
              <a:rPr lang="en-IN" dirty="0" smtClean="0"/>
              <a:t>Python's </a:t>
            </a:r>
            <a:r>
              <a:rPr lang="en-IN" dirty="0" err="1" smtClean="0"/>
              <a:t>eval</a:t>
            </a:r>
            <a:r>
              <a:rPr lang="en-IN" dirty="0" smtClean="0"/>
              <a:t>() allows you to evaluate arbitrary Python expressions from a string-based or compiled-code-based input. This function can be handy when you're trying to dynamically evaluate Python expressions from any input that comes as a string or a compiled code object.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valuation.png"/>
          <p:cNvPicPr>
            <a:picLocks noChangeAspect="1"/>
          </p:cNvPicPr>
          <p:nvPr/>
        </p:nvPicPr>
        <p:blipFill>
          <a:blip r:embed="rId2"/>
          <a:stretch>
            <a:fillRect/>
          </a:stretch>
        </p:blipFill>
        <p:spPr>
          <a:xfrm>
            <a:off x="381000" y="304800"/>
            <a:ext cx="8458200" cy="6248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png"/>
          <p:cNvPicPr>
            <a:picLocks noChangeAspect="1"/>
          </p:cNvPicPr>
          <p:nvPr/>
        </p:nvPicPr>
        <p:blipFill>
          <a:blip r:embed="rId2"/>
          <a:stretch>
            <a:fillRect/>
          </a:stretch>
        </p:blipFill>
        <p:spPr>
          <a:xfrm>
            <a:off x="1143000" y="685800"/>
            <a:ext cx="6705600" cy="5410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Rectangle 2"/>
          <p:cNvSpPr/>
          <p:nvPr/>
        </p:nvSpPr>
        <p:spPr>
          <a:xfrm>
            <a:off x="914400" y="1981200"/>
            <a:ext cx="5943600" cy="4093428"/>
          </a:xfrm>
          <a:prstGeom prst="rect">
            <a:avLst/>
          </a:prstGeom>
        </p:spPr>
        <p:txBody>
          <a:bodyPr wrap="square">
            <a:spAutoFit/>
          </a:bodyPr>
          <a:lstStyle/>
          <a:p>
            <a:r>
              <a:rPr lang="en-US" sz="2000" dirty="0" smtClean="0"/>
              <a:t>A database is used in many applications for the connection of </a:t>
            </a:r>
            <a:r>
              <a:rPr lang="en-US" sz="2000" dirty="0" err="1" smtClean="0"/>
              <a:t>Chatbots.Every</a:t>
            </a:r>
            <a:r>
              <a:rPr lang="en-US" sz="2000" dirty="0" smtClean="0"/>
              <a:t> customer or user needs appropriate answers and so database is used to so that purpose can be solved. Human language can be transformed into the data transformation with the help of NLP. NLP helps to transform with a blend of text and patterns because of which it gets applicable responses. There are many NLP applications and programming interfaces and services that helps in development of </a:t>
            </a:r>
            <a:r>
              <a:rPr lang="en-US" sz="2000" dirty="0" err="1" smtClean="0"/>
              <a:t>Chatbots</a:t>
            </a:r>
            <a:r>
              <a:rPr lang="en-US" sz="2000" dirty="0" smtClean="0"/>
              <a:t>. And make it possible for all sort of businesses – small, medium or large-scale industries. The primary point here is that smart bots can help increase the customer base by enhancing the customer support </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r>
              <a:rPr lang="en-IN" sz="2800" dirty="0" smtClean="0"/>
              <a:t>What are Python AI </a:t>
            </a:r>
            <a:r>
              <a:rPr lang="en-IN" sz="2800" dirty="0" smtClean="0"/>
              <a:t>chat bots</a:t>
            </a:r>
            <a:r>
              <a:rPr lang="en-IN" sz="2800" dirty="0" smtClean="0"/>
              <a:t>? Python AI </a:t>
            </a:r>
            <a:r>
              <a:rPr lang="en-IN" sz="2800" dirty="0" smtClean="0"/>
              <a:t>chat bots </a:t>
            </a:r>
            <a:r>
              <a:rPr lang="en-IN" sz="2800" dirty="0" smtClean="0"/>
              <a:t>are essentially programs designed to simulate human-like conversation using Natural Language </a:t>
            </a:r>
            <a:r>
              <a:rPr lang="en-IN" sz="2800" dirty="0" smtClean="0"/>
              <a:t>Process.</a:t>
            </a:r>
          </a:p>
          <a:p>
            <a:r>
              <a:rPr lang="en-IN" sz="2800" dirty="0" smtClean="0"/>
              <a:t>AI chat bots </a:t>
            </a:r>
            <a:r>
              <a:rPr lang="en-IN" sz="2800" dirty="0" smtClean="0"/>
              <a:t>offer an effective platform for customers to reach out for assistance without waiting a long time. Customers can register their complaints, queries, and reviews with </a:t>
            </a:r>
            <a:r>
              <a:rPr lang="en-IN" sz="2800" dirty="0" err="1" smtClean="0"/>
              <a:t>chatbots</a:t>
            </a:r>
            <a:r>
              <a:rPr lang="en-IN" sz="2800" dirty="0" smtClean="0"/>
              <a:t> and they provide an immediate solution to their queries most of the </a:t>
            </a:r>
            <a:r>
              <a:rPr lang="en-IN" sz="2800" dirty="0" err="1" smtClean="0"/>
              <a:t>time</a:t>
            </a:r>
            <a:r>
              <a:rPr lang="en-IN" sz="2800" dirty="0" err="1" smtClean="0"/>
              <a:t>sing</a:t>
            </a:r>
            <a:r>
              <a:rPr lang="en-IN" sz="2800" dirty="0" smtClean="0"/>
              <a:t> </a:t>
            </a:r>
            <a:r>
              <a:rPr lang="en-IN" sz="2800" dirty="0" smtClean="0"/>
              <a:t>(NLP) and Machine Learning</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3200" dirty="0" smtClean="0"/>
              <a:t>THE ARCHITECTURE OF CHATBOT</a:t>
            </a:r>
            <a:endParaRPr lang="en-US" sz="3200" dirty="0"/>
          </a:p>
        </p:txBody>
      </p:sp>
      <p:sp>
        <p:nvSpPr>
          <p:cNvPr id="3" name="Rectangle 2"/>
          <p:cNvSpPr/>
          <p:nvPr/>
        </p:nvSpPr>
        <p:spPr>
          <a:xfrm>
            <a:off x="838200" y="1371600"/>
            <a:ext cx="6019800" cy="4524315"/>
          </a:xfrm>
          <a:prstGeom prst="rect">
            <a:avLst/>
          </a:prstGeom>
        </p:spPr>
        <p:txBody>
          <a:bodyPr wrap="square">
            <a:spAutoFit/>
          </a:bodyPr>
          <a:lstStyle/>
          <a:p>
            <a:pPr fontAlgn="base"/>
            <a:r>
              <a:rPr lang="en-US" sz="2400" dirty="0" smtClean="0"/>
              <a:t>Typical </a:t>
            </a:r>
            <a:r>
              <a:rPr lang="en-US" sz="2400" dirty="0" err="1" smtClean="0"/>
              <a:t>chatbot</a:t>
            </a:r>
            <a:r>
              <a:rPr lang="en-US" sz="2400" dirty="0" smtClean="0"/>
              <a:t> architecture should consist of the following:</a:t>
            </a:r>
          </a:p>
          <a:p>
            <a:pPr fontAlgn="base"/>
            <a:r>
              <a:rPr lang="en-US" sz="2400" dirty="0" smtClean="0"/>
              <a:t>Chat window/session/front end application interface</a:t>
            </a:r>
          </a:p>
          <a:p>
            <a:pPr fontAlgn="base"/>
            <a:r>
              <a:rPr lang="en-US" sz="2400" dirty="0" smtClean="0"/>
              <a:t>The deep learning model for Natural Language Processing [NLP]</a:t>
            </a:r>
          </a:p>
          <a:p>
            <a:pPr fontAlgn="base"/>
            <a:r>
              <a:rPr lang="en-US" sz="2400" dirty="0" smtClean="0"/>
              <a:t>Corpus or training data for training the NLP model</a:t>
            </a:r>
          </a:p>
          <a:p>
            <a:pPr fontAlgn="base"/>
            <a:r>
              <a:rPr lang="en-US" sz="2400" dirty="0" smtClean="0"/>
              <a:t>Application Database for processing actions to be performed by the </a:t>
            </a:r>
            <a:r>
              <a:rPr lang="en-US" sz="2400" dirty="0" err="1" smtClean="0"/>
              <a:t>chatbot</a:t>
            </a:r>
            <a:endParaRPr lang="en-US" sz="2400" dirty="0" smtClean="0"/>
          </a:p>
          <a:p>
            <a:pPr fontAlgn="base"/>
            <a:r>
              <a:rPr lang="en-US" sz="2400" dirty="0" smtClean="0"/>
              <a:t>Please refer to the below figure to understand the architectural interface: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a:t>
            </a:r>
            <a:endParaRPr lang="en-US" dirty="0"/>
          </a:p>
        </p:txBody>
      </p:sp>
      <p:pic>
        <p:nvPicPr>
          <p:cNvPr id="15362" name="Picture 2" descr="chatbot tutorial"/>
          <p:cNvPicPr>
            <a:picLocks noChangeAspect="1" noChangeArrowheads="1"/>
          </p:cNvPicPr>
          <p:nvPr/>
        </p:nvPicPr>
        <p:blipFill>
          <a:blip r:embed="rId2"/>
          <a:srcRect/>
          <a:stretch>
            <a:fillRect/>
          </a:stretch>
        </p:blipFill>
        <p:spPr bwMode="auto">
          <a:xfrm>
            <a:off x="228600" y="2438400"/>
            <a:ext cx="8763000" cy="3352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HA.jpg"/>
          <p:cNvPicPr>
            <a:picLocks noChangeAspect="1"/>
          </p:cNvPicPr>
          <p:nvPr/>
        </p:nvPicPr>
        <p:blipFill>
          <a:blip r:embed="rId2"/>
          <a:stretch>
            <a:fillRect/>
          </a:stretch>
        </p:blipFill>
        <p:spPr>
          <a:xfrm>
            <a:off x="381000" y="4114800"/>
            <a:ext cx="8153400" cy="2438400"/>
          </a:xfrm>
          <a:prstGeom prst="rect">
            <a:avLst/>
          </a:prstGeom>
        </p:spPr>
      </p:pic>
      <p:pic>
        <p:nvPicPr>
          <p:cNvPr id="4" name="Picture 3" descr="phaa.jpg"/>
          <p:cNvPicPr>
            <a:picLocks noChangeAspect="1"/>
          </p:cNvPicPr>
          <p:nvPr/>
        </p:nvPicPr>
        <p:blipFill>
          <a:blip r:embed="rId3"/>
          <a:stretch>
            <a:fillRect/>
          </a:stretch>
        </p:blipFill>
        <p:spPr>
          <a:xfrm>
            <a:off x="685800" y="838200"/>
            <a:ext cx="7467600" cy="30571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for this text-based </a:t>
            </a:r>
            <a:r>
              <a:rPr lang="en-US" dirty="0" err="1" smtClean="0"/>
              <a:t>chatbot</a:t>
            </a:r>
            <a:endParaRPr lang="en-US" dirty="0"/>
          </a:p>
        </p:txBody>
      </p:sp>
      <p:sp>
        <p:nvSpPr>
          <p:cNvPr id="3" name="Rectangle 2"/>
          <p:cNvSpPr/>
          <p:nvPr/>
        </p:nvSpPr>
        <p:spPr>
          <a:xfrm>
            <a:off x="990600" y="1676400"/>
            <a:ext cx="5867400" cy="4524315"/>
          </a:xfrm>
          <a:prstGeom prst="rect">
            <a:avLst/>
          </a:prstGeom>
        </p:spPr>
        <p:txBody>
          <a:bodyPr wrap="square">
            <a:spAutoFit/>
          </a:bodyPr>
          <a:lstStyle/>
          <a:p>
            <a:pPr fontAlgn="base"/>
            <a:r>
              <a:rPr lang="en-US" b="1" dirty="0" smtClean="0"/>
              <a:t>Algorithm for this text-based </a:t>
            </a:r>
            <a:r>
              <a:rPr lang="en-US" b="1" dirty="0" err="1" smtClean="0"/>
              <a:t>chatbot</a:t>
            </a:r>
            <a:endParaRPr lang="en-US" b="1" dirty="0" smtClean="0"/>
          </a:p>
          <a:p>
            <a:pPr fontAlgn="base"/>
            <a:r>
              <a:rPr lang="en-US" dirty="0" smtClean="0"/>
              <a:t>Input the corpus</a:t>
            </a:r>
          </a:p>
          <a:p>
            <a:pPr fontAlgn="base"/>
            <a:r>
              <a:rPr lang="en-US" dirty="0" smtClean="0"/>
              <a:t>Perform data pre-processing on corpus:</a:t>
            </a:r>
          </a:p>
          <a:p>
            <a:pPr fontAlgn="base"/>
            <a:r>
              <a:rPr lang="en-US" dirty="0" smtClean="0"/>
              <a:t>Text case [upper or lower] handling </a:t>
            </a:r>
          </a:p>
          <a:p>
            <a:pPr fontAlgn="base"/>
            <a:r>
              <a:rPr lang="en-US" dirty="0" smtClean="0"/>
              <a:t>Tokenization</a:t>
            </a:r>
          </a:p>
          <a:p>
            <a:pPr fontAlgn="base"/>
            <a:r>
              <a:rPr lang="en-US" dirty="0" smtClean="0"/>
              <a:t>Stemming</a:t>
            </a:r>
          </a:p>
          <a:p>
            <a:pPr fontAlgn="base"/>
            <a:r>
              <a:rPr lang="en-US" dirty="0" smtClean="0"/>
              <a:t>Generate BOW [Bag of Words]</a:t>
            </a:r>
          </a:p>
          <a:p>
            <a:pPr fontAlgn="base"/>
            <a:r>
              <a:rPr lang="en-US" dirty="0" smtClean="0"/>
              <a:t>Generate one hot encoding for the target column</a:t>
            </a:r>
          </a:p>
          <a:p>
            <a:pPr fontAlgn="base"/>
            <a:r>
              <a:rPr lang="en-US" dirty="0" smtClean="0"/>
              <a:t>Design a neural network to classify the words with TAGS as target outputs</a:t>
            </a:r>
          </a:p>
          <a:p>
            <a:pPr fontAlgn="base"/>
            <a:r>
              <a:rPr lang="en-US" dirty="0" smtClean="0"/>
              <a:t>Design a chat utility as a function to interact with the user till the user calls a “quit”</a:t>
            </a:r>
          </a:p>
          <a:p>
            <a:pPr fontAlgn="base"/>
            <a:r>
              <a:rPr lang="en-US" dirty="0" smtClean="0"/>
              <a:t>If the user does not understand or finds the </a:t>
            </a:r>
            <a:r>
              <a:rPr lang="en-US" dirty="0" err="1" smtClean="0"/>
              <a:t>bot’s</a:t>
            </a:r>
            <a:r>
              <a:rPr lang="en-US" dirty="0" smtClean="0"/>
              <a:t> answer irrelevant, the user calls a “*” asking the </a:t>
            </a:r>
            <a:r>
              <a:rPr lang="en-US" dirty="0" err="1" smtClean="0"/>
              <a:t>bot</a:t>
            </a:r>
            <a:r>
              <a:rPr lang="en-US" dirty="0" smtClean="0"/>
              <a:t> to re-evaluate what the user has asked</a:t>
            </a:r>
          </a:p>
          <a:p>
            <a:pPr fontAlgn="base"/>
            <a:r>
              <a:rPr lang="en-US" dirty="0" smtClean="0"/>
              <a:t>Run the chat utility function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IN" dirty="0"/>
          </a:p>
        </p:txBody>
      </p:sp>
      <p:sp>
        <p:nvSpPr>
          <p:cNvPr id="3" name="Content Placeholder 2"/>
          <p:cNvSpPr>
            <a:spLocks noGrp="1"/>
          </p:cNvSpPr>
          <p:nvPr>
            <p:ph idx="1"/>
          </p:nvPr>
        </p:nvSpPr>
        <p:spPr/>
        <p:txBody>
          <a:bodyPr>
            <a:normAutofit/>
          </a:bodyPr>
          <a:lstStyle/>
          <a:p>
            <a:r>
              <a:rPr lang="en-IN" dirty="0" smtClean="0"/>
              <a:t>Feature engineering </a:t>
            </a:r>
            <a:r>
              <a:rPr lang="en-IN" dirty="0" smtClean="0"/>
              <a:t>improves </a:t>
            </a:r>
            <a:r>
              <a:rPr lang="en-IN" dirty="0" smtClean="0"/>
              <a:t>the performance of the machine learning model by selecting the right features for the model and preparing the features in a way that is suitable for the machine learning model. For example, if we would like to predict the price of a car, the target variable would be the Market Value.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eature engineering.png"/>
          <p:cNvPicPr>
            <a:picLocks noChangeAspect="1"/>
          </p:cNvPicPr>
          <p:nvPr/>
        </p:nvPicPr>
        <p:blipFill>
          <a:blip r:embed="rId2"/>
          <a:stretch>
            <a:fillRect/>
          </a:stretch>
        </p:blipFill>
        <p:spPr>
          <a:xfrm>
            <a:off x="381000" y="381000"/>
            <a:ext cx="8382000" cy="609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paa.png"/>
          <p:cNvPicPr>
            <a:picLocks noChangeAspect="1"/>
          </p:cNvPicPr>
          <p:nvPr/>
        </p:nvPicPr>
        <p:blipFill>
          <a:blip r:embed="rId2"/>
          <a:stretch>
            <a:fillRect/>
          </a:stretch>
        </p:blipFill>
        <p:spPr>
          <a:xfrm>
            <a:off x="609600" y="609600"/>
            <a:ext cx="7696200" cy="5333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283</Words>
  <Application>Microsoft Office PowerPoint</Application>
  <PresentationFormat>On-screen Show (4:3)</PresentationFormat>
  <Paragraphs>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CREATE  CHATBOT IN PYTHON</vt:lpstr>
      <vt:lpstr>INTRODUCTION</vt:lpstr>
      <vt:lpstr>THE ARCHITECTURE OF CHATBOT</vt:lpstr>
      <vt:lpstr>TOKENIZATIONA</vt:lpstr>
      <vt:lpstr>Slide 5</vt:lpstr>
      <vt:lpstr>Algorithm for this text-based chatbot</vt:lpstr>
      <vt:lpstr>FEATURE ENGINEERING</vt:lpstr>
      <vt:lpstr>Slide 8</vt:lpstr>
      <vt:lpstr>Slide 9</vt:lpstr>
      <vt:lpstr>MODEL TRAINING</vt:lpstr>
      <vt:lpstr>Slide 11</vt:lpstr>
      <vt:lpstr>Slide 12</vt:lpstr>
      <vt:lpstr>EVALUATION</vt:lpstr>
      <vt:lpstr>Slide 14</vt:lpstr>
      <vt:lpstr>Slide 15</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CHATBOT IN PYTHON</dc:title>
  <dc:creator>Gayu--</dc:creator>
  <cp:lastModifiedBy>MKS</cp:lastModifiedBy>
  <cp:revision>9</cp:revision>
  <dcterms:created xsi:type="dcterms:W3CDTF">2006-08-16T00:00:00Z</dcterms:created>
  <dcterms:modified xsi:type="dcterms:W3CDTF">2023-10-26T07:04:24Z</dcterms:modified>
</cp:coreProperties>
</file>