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256" r:id="rId5"/>
    <p:sldId id="288" r:id="rId6"/>
    <p:sldId id="298" r:id="rId7"/>
    <p:sldId id="299" r:id="rId8"/>
    <p:sldId id="312" r:id="rId9"/>
    <p:sldId id="301" r:id="rId10"/>
    <p:sldId id="304" r:id="rId11"/>
    <p:sldId id="303" r:id="rId12"/>
    <p:sldId id="306" r:id="rId13"/>
    <p:sldId id="307" r:id="rId14"/>
    <p:sldId id="305" r:id="rId15"/>
    <p:sldId id="308" r:id="rId16"/>
    <p:sldId id="309" r:id="rId17"/>
    <p:sldId id="310" r:id="rId18"/>
    <p:sldId id="313" r:id="rId19"/>
    <p:sldId id="311" r:id="rId20"/>
    <p:sldId id="302" r:id="rId21"/>
    <p:sldId id="314" r:id="rId22"/>
    <p:sldId id="315" r:id="rId23"/>
    <p:sldId id="316" r:id="rId24"/>
    <p:sldId id="317" r:id="rId25"/>
    <p:sldId id="318" r:id="rId26"/>
    <p:sldId id="319" r:id="rId27"/>
    <p:sldId id="320" r:id="rId28"/>
    <p:sldId id="326" r:id="rId29"/>
    <p:sldId id="327" r:id="rId30"/>
    <p:sldId id="321" r:id="rId31"/>
    <p:sldId id="322" r:id="rId32"/>
    <p:sldId id="323" r:id="rId33"/>
    <p:sldId id="324" r:id="rId34"/>
    <p:sldId id="325" r:id="rId35"/>
    <p:sldId id="328" r:id="rId36"/>
    <p:sldId id="329" r:id="rId37"/>
    <p:sldId id="330" r:id="rId38"/>
    <p:sldId id="331" r:id="rId39"/>
    <p:sldId id="332" r:id="rId40"/>
    <p:sldId id="333" r:id="rId41"/>
    <p:sldId id="334" r:id="rId42"/>
    <p:sldId id="335" r:id="rId43"/>
    <p:sldId id="338" r:id="rId44"/>
    <p:sldId id="336" r:id="rId45"/>
    <p:sldId id="337" r:id="rId46"/>
    <p:sldId id="29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74" autoAdjust="0"/>
  </p:normalViewPr>
  <p:slideViewPr>
    <p:cSldViewPr snapToGrid="0">
      <p:cViewPr varScale="1">
        <p:scale>
          <a:sx n="114" d="100"/>
          <a:sy n="114" d="100"/>
        </p:scale>
        <p:origin x="414" y="114"/>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8/25/2018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8/25/2018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8/25/2018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8/25/2018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8/25/2018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8/25/2018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t>8/25/2018</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t>8/25/2018</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a:extLst/>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a:extLst/>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8/25/2018</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8/25/2018</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8/25/2018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8/25/2018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a:extLst/>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8/25/2018</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331335713@qq.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identityserver4.readthedocs.io/en/release/" TargetMode="Externa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IdentityServer/IdentityServer4.Templates" TargetMode="Externa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hyperlink" Target="https://oauth.net/2/" TargetMode="Externa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ID01</a:t>
            </a:r>
            <a:r>
              <a:rPr lang="en-ZA" dirty="0"/>
              <a:t>. </a:t>
            </a:r>
            <a:r>
              <a:rPr lang="zh-CN" altLang="en-US" dirty="0"/>
              <a:t>使用 </a:t>
            </a:r>
            <a:r>
              <a:rPr lang="en-US" altLang="zh-CN" dirty="0"/>
              <a:t>Identity Server 4 </a:t>
            </a:r>
            <a:br>
              <a:rPr lang="en-US" altLang="zh-CN" dirty="0"/>
            </a:br>
            <a:r>
              <a:rPr lang="zh-CN" altLang="en-US" dirty="0"/>
              <a:t>建立 </a:t>
            </a:r>
            <a:r>
              <a:rPr lang="en-US" altLang="zh-CN" dirty="0"/>
              <a:t>Identity Provider</a:t>
            </a:r>
            <a:endParaRPr lang="en-US" dirty="0"/>
          </a:p>
        </p:txBody>
      </p:sp>
      <p:sp>
        <p:nvSpPr>
          <p:cNvPr id="5" name="Subtitle 4"/>
          <p:cNvSpPr>
            <a:spLocks noGrp="1"/>
          </p:cNvSpPr>
          <p:nvPr>
            <p:ph type="subTitle" idx="1"/>
          </p:nvPr>
        </p:nvSpPr>
        <p:spPr>
          <a:xfrm>
            <a:off x="3775046" y="2476917"/>
            <a:ext cx="7281643" cy="1771600"/>
          </a:xfrm>
        </p:spPr>
        <p:txBody>
          <a:bodyPr/>
          <a:lstStyle/>
          <a:p>
            <a:r>
              <a:rPr lang="zh-CN" altLang="en-US" dirty="0"/>
              <a:t>杨旭</a:t>
            </a:r>
            <a:r>
              <a:rPr lang="en-US" altLang="zh-CN" dirty="0"/>
              <a:t>, </a:t>
            </a:r>
            <a:r>
              <a:rPr lang="en-US" altLang="zh-CN" dirty="0">
                <a:hlinkClick r:id="rId2"/>
              </a:rPr>
              <a:t>331335713@qq.com</a:t>
            </a:r>
            <a:endParaRPr lang="en-US" altLang="zh-CN" dirty="0"/>
          </a:p>
          <a:p>
            <a:r>
              <a:rPr lang="zh-CN" altLang="en-US" dirty="0"/>
              <a:t>公众号</a:t>
            </a:r>
            <a:r>
              <a:rPr lang="en-US" altLang="zh-CN" dirty="0"/>
              <a:t>: </a:t>
            </a:r>
            <a:r>
              <a:rPr lang="zh-CN" altLang="en-US" dirty="0"/>
              <a:t>草根专栏</a:t>
            </a:r>
            <a:endParaRPr lang="en-US" dirty="0"/>
          </a:p>
        </p:txBody>
      </p:sp>
      <p:pic>
        <p:nvPicPr>
          <p:cNvPr id="4" name="Picture 3">
            <a:extLst>
              <a:ext uri="{FF2B5EF4-FFF2-40B4-BE49-F238E27FC236}">
                <a16:creationId xmlns:a16="http://schemas.microsoft.com/office/drawing/2014/main" id="{E9D67837-56C9-4BA4-A5E5-5DECF1E28666}"/>
              </a:ext>
            </a:extLst>
          </p:cNvPr>
          <p:cNvPicPr>
            <a:picLocks noChangeAspect="1"/>
          </p:cNvPicPr>
          <p:nvPr/>
        </p:nvPicPr>
        <p:blipFill>
          <a:blip r:embed="rId3"/>
          <a:stretch>
            <a:fillRect/>
          </a:stretch>
        </p:blipFill>
        <p:spPr>
          <a:xfrm>
            <a:off x="6837027" y="4297156"/>
            <a:ext cx="1366182" cy="1366182"/>
          </a:xfrm>
          <a:prstGeom prst="rect">
            <a:avLst/>
          </a:prstGeom>
        </p:spPr>
      </p:pic>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OAuth 2.0</a:t>
            </a:r>
            <a:endParaRPr lang="en-US" dirty="0"/>
          </a:p>
        </p:txBody>
      </p:sp>
      <p:pic>
        <p:nvPicPr>
          <p:cNvPr id="6" name="Picture Placeholder 5">
            <a:extLst>
              <a:ext uri="{FF2B5EF4-FFF2-40B4-BE49-F238E27FC236}">
                <a16:creationId xmlns:a16="http://schemas.microsoft.com/office/drawing/2014/main" id="{0518CF58-377F-4B7C-9A44-0D2BB02EFBBD}"/>
              </a:ext>
            </a:extLst>
          </p:cNvPr>
          <p:cNvPicPr>
            <a:picLocks noGrp="1" noChangeAspect="1"/>
          </p:cNvPicPr>
          <p:nvPr>
            <p:ph type="pic" idx="1"/>
          </p:nvPr>
        </p:nvPicPr>
        <p:blipFill>
          <a:blip r:embed="rId2"/>
          <a:stretch>
            <a:fillRect/>
          </a:stretch>
        </p:blipFill>
        <p:spPr>
          <a:xfrm>
            <a:off x="4206240" y="850582"/>
            <a:ext cx="6915150" cy="5248275"/>
          </a:xfrm>
        </p:spPr>
      </p:pic>
      <p:sp>
        <p:nvSpPr>
          <p:cNvPr id="4" name="Text Placeholder 3"/>
          <p:cNvSpPr>
            <a:spLocks noGrp="1"/>
          </p:cNvSpPr>
          <p:nvPr>
            <p:ph type="body" sz="half" idx="2"/>
          </p:nvPr>
        </p:nvSpPr>
        <p:spPr/>
        <p:txBody>
          <a:bodyPr/>
          <a:lstStyle/>
          <a:p>
            <a:r>
              <a:rPr lang="zh-CN" altLang="en-US" dirty="0"/>
              <a:t>授权</a:t>
            </a:r>
            <a:endParaRPr lang="en-US" dirty="0"/>
          </a:p>
        </p:txBody>
      </p:sp>
    </p:spTree>
    <p:extLst>
      <p:ext uri="{BB962C8B-B14F-4D97-AF65-F5344CB8AC3E}">
        <p14:creationId xmlns:p14="http://schemas.microsoft.com/office/powerpoint/2010/main" val="401580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OAuth 2.0 </a:t>
            </a:r>
            <a:endParaRPr lang="en-US" dirty="0"/>
          </a:p>
        </p:txBody>
      </p:sp>
      <p:sp>
        <p:nvSpPr>
          <p:cNvPr id="3" name="Content Placeholder 2"/>
          <p:cNvSpPr>
            <a:spLocks noGrp="1"/>
          </p:cNvSpPr>
          <p:nvPr>
            <p:ph idx="1"/>
          </p:nvPr>
        </p:nvSpPr>
        <p:spPr/>
        <p:txBody>
          <a:bodyPr anchor="ctr"/>
          <a:lstStyle/>
          <a:p>
            <a:r>
              <a:rPr lang="en-US" b="1" dirty="0">
                <a:solidFill>
                  <a:srgbClr val="FF0000"/>
                </a:solidFill>
              </a:rPr>
              <a:t>Authorization Code</a:t>
            </a:r>
          </a:p>
          <a:p>
            <a:r>
              <a:rPr lang="en-US" b="1" dirty="0">
                <a:solidFill>
                  <a:srgbClr val="FF0000"/>
                </a:solidFill>
              </a:rPr>
              <a:t>Implicit</a:t>
            </a:r>
          </a:p>
          <a:p>
            <a:r>
              <a:rPr lang="en-US" b="1" dirty="0">
                <a:solidFill>
                  <a:srgbClr val="FF0000"/>
                </a:solidFill>
              </a:rPr>
              <a:t>Resource Owner Password Credentials</a:t>
            </a:r>
            <a:r>
              <a:rPr lang="en-US" b="1" dirty="0"/>
              <a:t>, </a:t>
            </a:r>
            <a:r>
              <a:rPr lang="zh-CN" altLang="en-US" dirty="0"/>
              <a:t>直接使用密码凭据</a:t>
            </a:r>
            <a:r>
              <a:rPr lang="en-US" altLang="zh-CN" dirty="0"/>
              <a:t>(</a:t>
            </a:r>
            <a:r>
              <a:rPr lang="zh-CN" altLang="en-US" dirty="0"/>
              <a:t>用户名和密码</a:t>
            </a:r>
            <a:r>
              <a:rPr lang="en-US" altLang="zh-CN" dirty="0"/>
              <a:t>)</a:t>
            </a:r>
            <a:r>
              <a:rPr lang="zh-CN" altLang="en-US" dirty="0"/>
              <a:t>作为授权来获得</a:t>
            </a:r>
            <a:r>
              <a:rPr lang="en-US" altLang="zh-CN" dirty="0"/>
              <a:t>access token. </a:t>
            </a:r>
            <a:r>
              <a:rPr lang="zh-CN" altLang="en-US" dirty="0"/>
              <a:t>只有当资源所有者和客户端之间高度信任的时候并且其它授权方式不可用的时候才可以使用这种授权方式</a:t>
            </a:r>
            <a:endParaRPr lang="en-US" b="1" dirty="0"/>
          </a:p>
          <a:p>
            <a:r>
              <a:rPr lang="en-US" b="1" dirty="0">
                <a:solidFill>
                  <a:srgbClr val="FF0000"/>
                </a:solidFill>
              </a:rPr>
              <a:t>Client Credentials</a:t>
            </a:r>
            <a:r>
              <a:rPr lang="en-US" b="1" dirty="0"/>
              <a:t>, </a:t>
            </a:r>
            <a:r>
              <a:rPr lang="zh-CN" altLang="en-US" dirty="0"/>
              <a:t>有时候</a:t>
            </a:r>
            <a:r>
              <a:rPr lang="en-US" altLang="zh-CN" dirty="0"/>
              <a:t>, </a:t>
            </a:r>
            <a:r>
              <a:rPr lang="zh-CN" altLang="en-US" dirty="0"/>
              <a:t>资源或者叫资源服务器并不属于某个最终用户</a:t>
            </a:r>
            <a:r>
              <a:rPr lang="en-US" altLang="zh-CN" dirty="0"/>
              <a:t>, </a:t>
            </a:r>
            <a:r>
              <a:rPr lang="zh-CN" altLang="en-US" dirty="0"/>
              <a:t>也就是没有资源所有者对该资源负责</a:t>
            </a:r>
            <a:r>
              <a:rPr lang="en-US" altLang="zh-CN" dirty="0"/>
              <a:t>. </a:t>
            </a:r>
            <a:r>
              <a:rPr lang="zh-CN" altLang="en-US" dirty="0"/>
              <a:t>但是客户端应用肯定还是要访问这些资源</a:t>
            </a:r>
            <a:r>
              <a:rPr lang="en-US" altLang="zh-CN" dirty="0"/>
              <a:t>, </a:t>
            </a:r>
            <a:r>
              <a:rPr lang="zh-CN" altLang="en-US" dirty="0"/>
              <a:t>这时候就只能使用</a:t>
            </a:r>
            <a:r>
              <a:rPr lang="en-US" altLang="zh-CN" dirty="0"/>
              <a:t>Client Credentials</a:t>
            </a:r>
            <a:r>
              <a:rPr lang="zh-CN" altLang="en-US" dirty="0"/>
              <a:t>这种授权方式了</a:t>
            </a:r>
            <a:r>
              <a:rPr lang="en-US" altLang="zh-CN" dirty="0"/>
              <a:t>.</a:t>
            </a:r>
            <a:endParaRPr lang="en-US" b="1" dirty="0"/>
          </a:p>
          <a:p>
            <a:endParaRPr lang="en-US" dirty="0"/>
          </a:p>
        </p:txBody>
      </p:sp>
      <p:sp>
        <p:nvSpPr>
          <p:cNvPr id="4" name="Text Placeholder 3"/>
          <p:cNvSpPr>
            <a:spLocks noGrp="1"/>
          </p:cNvSpPr>
          <p:nvPr>
            <p:ph type="body" sz="half" idx="2"/>
          </p:nvPr>
        </p:nvSpPr>
        <p:spPr/>
        <p:txBody>
          <a:bodyPr/>
          <a:lstStyle/>
          <a:p>
            <a:r>
              <a:rPr lang="zh-CN" altLang="en-US" dirty="0"/>
              <a:t>授权种类</a:t>
            </a:r>
            <a:endParaRPr lang="en-US" dirty="0"/>
          </a:p>
        </p:txBody>
      </p:sp>
    </p:spTree>
    <p:extLst>
      <p:ext uri="{BB962C8B-B14F-4D97-AF65-F5344CB8AC3E}">
        <p14:creationId xmlns:p14="http://schemas.microsoft.com/office/powerpoint/2010/main" val="275863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a:t>
            </a:r>
          </a:p>
        </p:txBody>
      </p:sp>
      <p:sp>
        <p:nvSpPr>
          <p:cNvPr id="3" name="Content Placeholder 2"/>
          <p:cNvSpPr>
            <a:spLocks noGrp="1"/>
          </p:cNvSpPr>
          <p:nvPr>
            <p:ph idx="1"/>
          </p:nvPr>
        </p:nvSpPr>
        <p:spPr/>
        <p:txBody>
          <a:bodyPr anchor="ctr"/>
          <a:lstStyle/>
          <a:p>
            <a:r>
              <a:rPr lang="zh-CN" altLang="en-US" dirty="0"/>
              <a:t>资源所有者 </a:t>
            </a:r>
            <a:r>
              <a:rPr lang="en-US" b="1" dirty="0"/>
              <a:t>Resource Owner</a:t>
            </a:r>
          </a:p>
          <a:p>
            <a:r>
              <a:rPr lang="zh-CN" altLang="en-US" dirty="0"/>
              <a:t>客户端 </a:t>
            </a:r>
            <a:r>
              <a:rPr lang="en-US" b="1" dirty="0"/>
              <a:t>Client</a:t>
            </a:r>
          </a:p>
          <a:p>
            <a:r>
              <a:rPr lang="zh-CN" altLang="en-US" dirty="0"/>
              <a:t>被保护资源 </a:t>
            </a:r>
            <a:r>
              <a:rPr lang="en-US" b="1" dirty="0"/>
              <a:t>Protected Resource</a:t>
            </a:r>
          </a:p>
          <a:p>
            <a:r>
              <a:rPr lang="zh-CN" altLang="en-US" dirty="0"/>
              <a:t>授权服务器 </a:t>
            </a:r>
            <a:r>
              <a:rPr lang="en-US" b="1" dirty="0"/>
              <a:t>Authorization Server</a:t>
            </a:r>
          </a:p>
          <a:p>
            <a:r>
              <a:rPr lang="en-US" b="1" dirty="0">
                <a:solidFill>
                  <a:srgbClr val="FF0000"/>
                </a:solidFill>
              </a:rPr>
              <a:t>Access Token</a:t>
            </a:r>
            <a:r>
              <a:rPr lang="en-US" b="1" dirty="0"/>
              <a:t>, </a:t>
            </a:r>
            <a:r>
              <a:rPr lang="zh-CN" altLang="en-US" dirty="0"/>
              <a:t>它是用来访问被保护资源的凭据</a:t>
            </a:r>
            <a:r>
              <a:rPr lang="en-US" altLang="zh-CN" dirty="0"/>
              <a:t>. </a:t>
            </a:r>
            <a:r>
              <a:rPr lang="zh-CN" altLang="en-US" dirty="0"/>
              <a:t>授权服务器只是发行</a:t>
            </a:r>
            <a:r>
              <a:rPr lang="en-US" altLang="zh-CN" dirty="0"/>
              <a:t>token, </a:t>
            </a:r>
            <a:r>
              <a:rPr lang="zh-CN" altLang="en-US" dirty="0"/>
              <a:t>被保护资源验证</a:t>
            </a:r>
            <a:r>
              <a:rPr lang="en-US" altLang="zh-CN" dirty="0"/>
              <a:t>token. </a:t>
            </a:r>
            <a:r>
              <a:rPr lang="zh-CN" altLang="en-US" dirty="0"/>
              <a:t>客户端对于</a:t>
            </a:r>
            <a:r>
              <a:rPr lang="en-US" dirty="0"/>
              <a:t>access token</a:t>
            </a:r>
            <a:r>
              <a:rPr lang="zh-CN" altLang="en-US" dirty="0"/>
              <a:t>应该是完全健忘的</a:t>
            </a:r>
            <a:r>
              <a:rPr lang="en-US" altLang="zh-CN" dirty="0"/>
              <a:t>.</a:t>
            </a:r>
          </a:p>
          <a:p>
            <a:r>
              <a:rPr lang="en-US" b="1" dirty="0">
                <a:solidFill>
                  <a:srgbClr val="FF0000"/>
                </a:solidFill>
              </a:rPr>
              <a:t>Scopes</a:t>
            </a:r>
            <a:r>
              <a:rPr lang="en-US" altLang="zh-CN" b="1" dirty="0"/>
              <a:t>, </a:t>
            </a:r>
            <a:r>
              <a:rPr lang="zh-CN" altLang="en-US" dirty="0"/>
              <a:t>表示被保护资源那里的一套权限</a:t>
            </a:r>
            <a:r>
              <a:rPr lang="en-US" altLang="zh-CN" dirty="0"/>
              <a:t>, </a:t>
            </a:r>
            <a:r>
              <a:rPr lang="zh-CN" altLang="en-US" dirty="0"/>
              <a:t>具有叠加性</a:t>
            </a:r>
            <a:r>
              <a:rPr lang="en-US" altLang="zh-CN" dirty="0"/>
              <a:t>.</a:t>
            </a:r>
          </a:p>
          <a:p>
            <a:r>
              <a:rPr lang="en-US" b="1" dirty="0">
                <a:solidFill>
                  <a:srgbClr val="FF0000"/>
                </a:solidFill>
              </a:rPr>
              <a:t>Refresh Token</a:t>
            </a:r>
            <a:r>
              <a:rPr lang="en-US" altLang="zh-CN" b="1" dirty="0"/>
              <a:t>, </a:t>
            </a:r>
            <a:r>
              <a:rPr lang="zh-CN" altLang="en-US" dirty="0"/>
              <a:t>用来获得</a:t>
            </a:r>
            <a:r>
              <a:rPr lang="en-US" dirty="0"/>
              <a:t>Access Token</a:t>
            </a:r>
            <a:r>
              <a:rPr lang="zh-CN" altLang="en-US" dirty="0"/>
              <a:t>的凭据</a:t>
            </a:r>
            <a:r>
              <a:rPr lang="en-US" altLang="zh-CN" dirty="0"/>
              <a:t>. </a:t>
            </a:r>
            <a:r>
              <a:rPr lang="zh-CN" altLang="en-US" dirty="0"/>
              <a:t>客户端是用</a:t>
            </a:r>
            <a:r>
              <a:rPr lang="en-US" dirty="0"/>
              <a:t>refresh token</a:t>
            </a:r>
            <a:r>
              <a:rPr lang="zh-CN" altLang="en-US" dirty="0"/>
              <a:t>来请求新的</a:t>
            </a:r>
            <a:r>
              <a:rPr lang="en-US" dirty="0"/>
              <a:t>access token</a:t>
            </a:r>
          </a:p>
        </p:txBody>
      </p:sp>
      <p:sp>
        <p:nvSpPr>
          <p:cNvPr id="4" name="Text Placeholder 3"/>
          <p:cNvSpPr>
            <a:spLocks noGrp="1"/>
          </p:cNvSpPr>
          <p:nvPr>
            <p:ph type="body" sz="half" idx="2"/>
          </p:nvPr>
        </p:nvSpPr>
        <p:spPr/>
        <p:txBody>
          <a:bodyPr/>
          <a:lstStyle/>
          <a:p>
            <a:r>
              <a:rPr lang="zh-CN" altLang="en-US" dirty="0"/>
              <a:t>其它重要角色和组件</a:t>
            </a:r>
            <a:endParaRPr lang="en-US" dirty="0"/>
          </a:p>
        </p:txBody>
      </p:sp>
    </p:spTree>
    <p:extLst>
      <p:ext uri="{BB962C8B-B14F-4D97-AF65-F5344CB8AC3E}">
        <p14:creationId xmlns:p14="http://schemas.microsoft.com/office/powerpoint/2010/main" val="184685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OAuth 2.0</a:t>
            </a:r>
            <a:endParaRPr lang="en-US" dirty="0"/>
          </a:p>
        </p:txBody>
      </p:sp>
      <p:sp>
        <p:nvSpPr>
          <p:cNvPr id="4" name="Text Placeholder 3"/>
          <p:cNvSpPr>
            <a:spLocks noGrp="1"/>
          </p:cNvSpPr>
          <p:nvPr>
            <p:ph type="body" sz="half" idx="2"/>
          </p:nvPr>
        </p:nvSpPr>
        <p:spPr/>
        <p:txBody>
          <a:bodyPr/>
          <a:lstStyle/>
          <a:p>
            <a:r>
              <a:rPr lang="zh-CN" altLang="en-US" dirty="0"/>
              <a:t>通过</a:t>
            </a:r>
            <a:r>
              <a:rPr lang="en-US" dirty="0"/>
              <a:t>refresh token</a:t>
            </a:r>
            <a:r>
              <a:rPr lang="zh-CN" altLang="en-US" dirty="0"/>
              <a:t>来取得新的</a:t>
            </a:r>
            <a:r>
              <a:rPr lang="en-US" dirty="0"/>
              <a:t>access token</a:t>
            </a:r>
            <a:r>
              <a:rPr lang="zh-CN" altLang="en-US" dirty="0"/>
              <a:t>的流程</a:t>
            </a:r>
            <a:endParaRPr lang="en-US" dirty="0"/>
          </a:p>
        </p:txBody>
      </p:sp>
      <p:pic>
        <p:nvPicPr>
          <p:cNvPr id="3074" name="Picture 2" descr="https://images2018.cnblogs.com/blog/986268/201806/986268-20180625131658182-1274991207.png">
            <a:extLst>
              <a:ext uri="{FF2B5EF4-FFF2-40B4-BE49-F238E27FC236}">
                <a16:creationId xmlns:a16="http://schemas.microsoft.com/office/drawing/2014/main" id="{6E3D56E6-32E0-480A-A21F-D5993878E5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7799" y="201910"/>
            <a:ext cx="5495925" cy="2981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mages2018.cnblogs.com/blog/986268/201806/986268-20180625123747013-1023024902.png">
            <a:extLst>
              <a:ext uri="{FF2B5EF4-FFF2-40B4-BE49-F238E27FC236}">
                <a16:creationId xmlns:a16="http://schemas.microsoft.com/office/drawing/2014/main" id="{1F91904A-A172-4F26-B0C9-AB99C9666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2157" y="3338400"/>
            <a:ext cx="3946479" cy="331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62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a:t>
            </a:r>
          </a:p>
        </p:txBody>
      </p:sp>
      <p:sp>
        <p:nvSpPr>
          <p:cNvPr id="3" name="Content Placeholder 2"/>
          <p:cNvSpPr>
            <a:spLocks noGrp="1"/>
          </p:cNvSpPr>
          <p:nvPr>
            <p:ph idx="1"/>
          </p:nvPr>
        </p:nvSpPr>
        <p:spPr/>
        <p:txBody>
          <a:bodyPr anchor="ctr"/>
          <a:lstStyle/>
          <a:p>
            <a:r>
              <a:rPr lang="zh-CN" altLang="en-US" b="1" dirty="0">
                <a:solidFill>
                  <a:srgbClr val="FF0000"/>
                </a:solidFill>
              </a:rPr>
              <a:t>授权端点</a:t>
            </a:r>
            <a:r>
              <a:rPr lang="en-US" altLang="zh-CN" b="1" dirty="0">
                <a:solidFill>
                  <a:srgbClr val="FF0000"/>
                </a:solidFill>
              </a:rPr>
              <a:t>(</a:t>
            </a:r>
            <a:r>
              <a:rPr lang="en-US" b="1" dirty="0">
                <a:solidFill>
                  <a:srgbClr val="FF0000"/>
                </a:solidFill>
              </a:rPr>
              <a:t>authorization endpoint)</a:t>
            </a:r>
            <a:r>
              <a:rPr lang="zh-CN" altLang="en-US" dirty="0"/>
              <a:t>是用来和资源所有者交互的</a:t>
            </a:r>
            <a:r>
              <a:rPr lang="en-US" altLang="zh-CN" dirty="0"/>
              <a:t>, </a:t>
            </a:r>
            <a:r>
              <a:rPr lang="zh-CN" altLang="en-US" dirty="0"/>
              <a:t>资源所有者在这里进行登录</a:t>
            </a:r>
            <a:r>
              <a:rPr lang="en-US" altLang="zh-CN" dirty="0"/>
              <a:t>(</a:t>
            </a:r>
            <a:r>
              <a:rPr lang="zh-CN" altLang="en-US" dirty="0"/>
              <a:t>身份认证</a:t>
            </a:r>
            <a:r>
              <a:rPr lang="en-US" altLang="zh-CN" dirty="0"/>
              <a:t>), </a:t>
            </a:r>
            <a:r>
              <a:rPr lang="zh-CN" altLang="en-US" dirty="0"/>
              <a:t>然后通过该端点可以对客户端进行授权</a:t>
            </a:r>
            <a:r>
              <a:rPr lang="en-US" altLang="zh-CN" dirty="0"/>
              <a:t>(</a:t>
            </a:r>
            <a:r>
              <a:rPr lang="en-US" dirty="0"/>
              <a:t>authorization grant). </a:t>
            </a:r>
            <a:r>
              <a:rPr lang="zh-CN" altLang="en-US" dirty="0"/>
              <a:t>授权服务器首先要验证资源所有者的身份</a:t>
            </a:r>
            <a:r>
              <a:rPr lang="en-US" altLang="zh-CN" dirty="0"/>
              <a:t>, </a:t>
            </a:r>
            <a:r>
              <a:rPr lang="zh-CN" altLang="en-US" dirty="0"/>
              <a:t>但是验证的方式并不在</a:t>
            </a:r>
            <a:r>
              <a:rPr lang="en-US" dirty="0"/>
              <a:t>OAuth2</a:t>
            </a:r>
            <a:r>
              <a:rPr lang="zh-CN" altLang="en-US" dirty="0"/>
              <a:t>的协议范围内</a:t>
            </a:r>
            <a:r>
              <a:rPr lang="en-US" altLang="zh-CN" dirty="0"/>
              <a:t>.</a:t>
            </a:r>
          </a:p>
          <a:p>
            <a:r>
              <a:rPr lang="en-US" b="1" dirty="0">
                <a:solidFill>
                  <a:srgbClr val="FF0000"/>
                </a:solidFill>
              </a:rPr>
              <a:t>Token</a:t>
            </a:r>
            <a:r>
              <a:rPr lang="zh-CN" altLang="en-US" b="1" dirty="0">
                <a:solidFill>
                  <a:srgbClr val="FF0000"/>
                </a:solidFill>
              </a:rPr>
              <a:t>端点</a:t>
            </a:r>
            <a:r>
              <a:rPr lang="en-US" altLang="zh-CN" b="1" dirty="0">
                <a:solidFill>
                  <a:srgbClr val="FF0000"/>
                </a:solidFill>
              </a:rPr>
              <a:t>(</a:t>
            </a:r>
            <a:r>
              <a:rPr lang="en-US" b="1" dirty="0">
                <a:solidFill>
                  <a:srgbClr val="FF0000"/>
                </a:solidFill>
              </a:rPr>
              <a:t>token endpoint)</a:t>
            </a:r>
            <a:r>
              <a:rPr lang="en-US" dirty="0">
                <a:solidFill>
                  <a:srgbClr val="FF0000"/>
                </a:solidFill>
              </a:rPr>
              <a:t>, </a:t>
            </a:r>
            <a:r>
              <a:rPr lang="zh-CN" altLang="en-US" dirty="0"/>
              <a:t>客户端通过向</a:t>
            </a:r>
            <a:r>
              <a:rPr lang="en-US" dirty="0"/>
              <a:t>token</a:t>
            </a:r>
            <a:r>
              <a:rPr lang="zh-CN" altLang="en-US" dirty="0"/>
              <a:t>端点展示它的授权</a:t>
            </a:r>
            <a:r>
              <a:rPr lang="en-US" altLang="zh-CN" dirty="0"/>
              <a:t>(</a:t>
            </a:r>
            <a:r>
              <a:rPr lang="en-US" dirty="0" err="1"/>
              <a:t>auhtorization</a:t>
            </a:r>
            <a:r>
              <a:rPr lang="en-US" dirty="0"/>
              <a:t> grant)</a:t>
            </a:r>
            <a:r>
              <a:rPr lang="zh-CN" altLang="en-US" dirty="0"/>
              <a:t>或</a:t>
            </a:r>
            <a:r>
              <a:rPr lang="en-US" dirty="0"/>
              <a:t>refresh token</a:t>
            </a:r>
            <a:r>
              <a:rPr lang="zh-CN" altLang="en-US" dirty="0"/>
              <a:t>来获取</a:t>
            </a:r>
            <a:r>
              <a:rPr lang="en-US" dirty="0"/>
              <a:t>access token. </a:t>
            </a:r>
            <a:r>
              <a:rPr lang="zh-CN" altLang="en-US" dirty="0"/>
              <a:t>除了</a:t>
            </a:r>
            <a:r>
              <a:rPr lang="en-US" dirty="0"/>
              <a:t>implicit</a:t>
            </a:r>
            <a:r>
              <a:rPr lang="zh-CN" altLang="en-US" dirty="0"/>
              <a:t>之外所有的授权类型都需要使用该端点</a:t>
            </a:r>
            <a:r>
              <a:rPr lang="en-US" altLang="zh-CN" dirty="0"/>
              <a:t>, </a:t>
            </a:r>
            <a:r>
              <a:rPr lang="zh-CN" altLang="en-US" dirty="0"/>
              <a:t>因为</a:t>
            </a:r>
            <a:r>
              <a:rPr lang="en-US" dirty="0"/>
              <a:t>implicit</a:t>
            </a:r>
            <a:r>
              <a:rPr lang="zh-CN" altLang="en-US" dirty="0"/>
              <a:t>的</a:t>
            </a:r>
            <a:r>
              <a:rPr lang="en-US" dirty="0"/>
              <a:t>access token</a:t>
            </a:r>
            <a:r>
              <a:rPr lang="zh-CN" altLang="en-US" dirty="0"/>
              <a:t>是直接发行的</a:t>
            </a:r>
            <a:r>
              <a:rPr lang="en-US" altLang="zh-CN" dirty="0"/>
              <a:t>.</a:t>
            </a:r>
          </a:p>
          <a:p>
            <a:endParaRPr lang="en-US" dirty="0"/>
          </a:p>
        </p:txBody>
      </p:sp>
      <p:sp>
        <p:nvSpPr>
          <p:cNvPr id="4" name="Text Placeholder 3"/>
          <p:cNvSpPr>
            <a:spLocks noGrp="1"/>
          </p:cNvSpPr>
          <p:nvPr>
            <p:ph type="body" sz="half" idx="2"/>
          </p:nvPr>
        </p:nvSpPr>
        <p:spPr/>
        <p:txBody>
          <a:bodyPr/>
          <a:lstStyle/>
          <a:p>
            <a:r>
              <a:rPr lang="zh-CN" altLang="en-US" dirty="0"/>
              <a:t>重要端点</a:t>
            </a:r>
            <a:endParaRPr lang="en-US" dirty="0"/>
          </a:p>
        </p:txBody>
      </p:sp>
    </p:spTree>
    <p:extLst>
      <p:ext uri="{BB962C8B-B14F-4D97-AF65-F5344CB8AC3E}">
        <p14:creationId xmlns:p14="http://schemas.microsoft.com/office/powerpoint/2010/main" val="166334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OpenId</a:t>
            </a:r>
            <a:r>
              <a:rPr lang="en-US" altLang="zh-CN" dirty="0"/>
              <a:t> Connect</a:t>
            </a:r>
            <a:endParaRPr lang="en-US" dirty="0"/>
          </a:p>
        </p:txBody>
      </p:sp>
      <p:sp>
        <p:nvSpPr>
          <p:cNvPr id="3" name="Text Placeholder 2"/>
          <p:cNvSpPr>
            <a:spLocks noGrp="1"/>
          </p:cNvSpPr>
          <p:nvPr>
            <p:ph type="body" idx="1"/>
          </p:nvPr>
        </p:nvSpPr>
        <p:spPr/>
        <p:txBody>
          <a:bodyPr/>
          <a:lstStyle/>
          <a:p>
            <a:r>
              <a:rPr lang="zh-CN" altLang="en-US" dirty="0"/>
              <a:t>重要</a:t>
            </a:r>
            <a:endParaRPr lang="en-US" dirty="0"/>
          </a:p>
        </p:txBody>
      </p:sp>
    </p:spTree>
    <p:extLst>
      <p:ext uri="{BB962C8B-B14F-4D97-AF65-F5344CB8AC3E}">
        <p14:creationId xmlns:p14="http://schemas.microsoft.com/office/powerpoint/2010/main" val="367890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OpenId</a:t>
            </a:r>
            <a:r>
              <a:rPr lang="en-US" altLang="zh-CN" dirty="0"/>
              <a:t> Connect</a:t>
            </a:r>
            <a:endParaRPr lang="en-US" dirty="0"/>
          </a:p>
        </p:txBody>
      </p:sp>
      <p:sp>
        <p:nvSpPr>
          <p:cNvPr id="3" name="Content Placeholder 2"/>
          <p:cNvSpPr>
            <a:spLocks noGrp="1"/>
          </p:cNvSpPr>
          <p:nvPr>
            <p:ph idx="1"/>
          </p:nvPr>
        </p:nvSpPr>
        <p:spPr/>
        <p:txBody>
          <a:bodyPr anchor="ctr"/>
          <a:lstStyle/>
          <a:p>
            <a:r>
              <a:rPr lang="en-US" b="1" dirty="0"/>
              <a:t>OAuth 2.0 </a:t>
            </a:r>
            <a:r>
              <a:rPr lang="zh-CN" altLang="en-US" b="1" dirty="0"/>
              <a:t>不是身份认证</a:t>
            </a:r>
            <a:r>
              <a:rPr lang="en-US" altLang="zh-CN" b="1" dirty="0"/>
              <a:t>(</a:t>
            </a:r>
            <a:r>
              <a:rPr lang="en-US" b="1" dirty="0"/>
              <a:t>Authentication)</a:t>
            </a:r>
            <a:r>
              <a:rPr lang="zh-CN" altLang="en-US" b="1" dirty="0"/>
              <a:t>协议</a:t>
            </a:r>
            <a:r>
              <a:rPr lang="en-US" altLang="zh-CN" b="1" dirty="0"/>
              <a:t>, </a:t>
            </a:r>
            <a:r>
              <a:rPr lang="en-US" altLang="zh-CN" b="1" dirty="0" err="1"/>
              <a:t>OpenId</a:t>
            </a:r>
            <a:r>
              <a:rPr lang="en-US" altLang="zh-CN" b="1" dirty="0"/>
              <a:t> Connect </a:t>
            </a:r>
            <a:r>
              <a:rPr lang="zh-CN" altLang="en-US" b="1" dirty="0"/>
              <a:t>可以进行身份认证</a:t>
            </a:r>
            <a:r>
              <a:rPr lang="en-US" altLang="zh-CN" b="1" dirty="0"/>
              <a:t>(</a:t>
            </a:r>
            <a:r>
              <a:rPr lang="en-US" b="1" dirty="0"/>
              <a:t>Authentication)</a:t>
            </a:r>
            <a:r>
              <a:rPr lang="en-US" altLang="zh-CN" b="1" dirty="0"/>
              <a:t>.</a:t>
            </a:r>
            <a:endParaRPr lang="en-US" b="1" dirty="0"/>
          </a:p>
          <a:p>
            <a:r>
              <a:rPr lang="zh-CN" altLang="en-US" dirty="0"/>
              <a:t>一个比喻</a:t>
            </a:r>
            <a:r>
              <a:rPr lang="en-US" altLang="zh-CN" dirty="0"/>
              <a:t>:</a:t>
            </a:r>
          </a:p>
          <a:p>
            <a:pPr lvl="1"/>
            <a:r>
              <a:rPr lang="zh-CN" altLang="en-US" dirty="0"/>
              <a:t>授权</a:t>
            </a:r>
            <a:r>
              <a:rPr lang="en-US" altLang="zh-CN" dirty="0"/>
              <a:t>: </a:t>
            </a:r>
            <a:r>
              <a:rPr lang="zh-CN" altLang="en-US" dirty="0"/>
              <a:t>生牛奶 </a:t>
            </a:r>
            <a:r>
              <a:rPr lang="en-US" altLang="zh-CN" dirty="0"/>
              <a:t>(</a:t>
            </a:r>
            <a:r>
              <a:rPr lang="zh-CN" altLang="en-US" dirty="0"/>
              <a:t>多用途原料</a:t>
            </a:r>
            <a:r>
              <a:rPr lang="en-US" altLang="zh-CN" dirty="0"/>
              <a:t>).</a:t>
            </a:r>
          </a:p>
          <a:p>
            <a:pPr lvl="1"/>
            <a:r>
              <a:rPr lang="zh-CN" altLang="en-US" dirty="0"/>
              <a:t>身份认证</a:t>
            </a:r>
            <a:r>
              <a:rPr lang="en-US" altLang="zh-CN" dirty="0"/>
              <a:t>: </a:t>
            </a:r>
            <a:r>
              <a:rPr lang="zh-CN" altLang="en-US" dirty="0"/>
              <a:t>奶茶 </a:t>
            </a:r>
            <a:r>
              <a:rPr lang="en-US" altLang="zh-CN" dirty="0"/>
              <a:t>(</a:t>
            </a:r>
            <a:r>
              <a:rPr lang="zh-CN" altLang="en-US" dirty="0"/>
              <a:t>一个最终产品</a:t>
            </a:r>
            <a:r>
              <a:rPr lang="en-US" altLang="zh-CN" dirty="0"/>
              <a:t>), </a:t>
            </a:r>
            <a:r>
              <a:rPr lang="zh-CN" altLang="en-US" dirty="0"/>
              <a:t>以牛奶为主原料</a:t>
            </a:r>
            <a:r>
              <a:rPr lang="en-US" altLang="zh-CN" dirty="0"/>
              <a:t>.</a:t>
            </a:r>
          </a:p>
          <a:p>
            <a:r>
              <a:rPr lang="en-US" altLang="zh-CN" dirty="0"/>
              <a:t>OAuth 2.0, </a:t>
            </a:r>
            <a:r>
              <a:rPr lang="zh-CN" altLang="en-US" dirty="0"/>
              <a:t>生牛奶</a:t>
            </a:r>
            <a:r>
              <a:rPr lang="en-US" altLang="zh-CN" dirty="0"/>
              <a:t>, </a:t>
            </a:r>
            <a:r>
              <a:rPr lang="zh-CN" altLang="en-US" dirty="0"/>
              <a:t>众多</a:t>
            </a:r>
            <a:r>
              <a:rPr lang="en-US" altLang="zh-CN" dirty="0"/>
              <a:t>web</a:t>
            </a:r>
            <a:r>
              <a:rPr lang="zh-CN" altLang="en-US" dirty="0"/>
              <a:t>安全架构的一种多用途的基本成分</a:t>
            </a:r>
            <a:r>
              <a:rPr lang="en-US" altLang="zh-CN" dirty="0"/>
              <a:t>.</a:t>
            </a:r>
          </a:p>
          <a:p>
            <a:r>
              <a:rPr lang="en-US" altLang="zh-CN" dirty="0"/>
              <a:t>OIDC, </a:t>
            </a:r>
            <a:r>
              <a:rPr lang="zh-CN" altLang="en-US" dirty="0"/>
              <a:t>奶茶</a:t>
            </a:r>
            <a:r>
              <a:rPr lang="en-US" altLang="zh-CN" dirty="0"/>
              <a:t>, </a:t>
            </a:r>
            <a:r>
              <a:rPr lang="zh-CN" altLang="en-US" dirty="0"/>
              <a:t>基于</a:t>
            </a:r>
            <a:r>
              <a:rPr lang="en-US" altLang="zh-CN" dirty="0"/>
              <a:t>OAuth 2.0</a:t>
            </a:r>
            <a:r>
              <a:rPr lang="zh-CN" altLang="en-US" dirty="0"/>
              <a:t>的身份认证协议</a:t>
            </a:r>
            <a:r>
              <a:rPr lang="en-US" altLang="zh-CN" dirty="0"/>
              <a:t>, </a:t>
            </a:r>
            <a:r>
              <a:rPr lang="zh-CN" altLang="en-US" dirty="0"/>
              <a:t>添加了一些组件来提供身份认证的能力</a:t>
            </a:r>
            <a:r>
              <a:rPr lang="en-US" altLang="zh-CN" dirty="0"/>
              <a:t>.</a:t>
            </a:r>
          </a:p>
          <a:p>
            <a:pPr lvl="1"/>
            <a:endParaRPr lang="en-US" dirty="0"/>
          </a:p>
        </p:txBody>
      </p:sp>
      <p:sp>
        <p:nvSpPr>
          <p:cNvPr id="4" name="Text Placeholder 3"/>
          <p:cNvSpPr>
            <a:spLocks noGrp="1"/>
          </p:cNvSpPr>
          <p:nvPr>
            <p:ph type="body" sz="half" idx="2"/>
          </p:nvPr>
        </p:nvSpPr>
        <p:spPr/>
        <p:txBody>
          <a:bodyPr/>
          <a:lstStyle/>
          <a:p>
            <a:r>
              <a:rPr lang="zh-CN" altLang="en-US" dirty="0"/>
              <a:t>身份认证与授权</a:t>
            </a:r>
            <a:endParaRPr lang="en-US" dirty="0"/>
          </a:p>
        </p:txBody>
      </p:sp>
    </p:spTree>
    <p:extLst>
      <p:ext uri="{BB962C8B-B14F-4D97-AF65-F5344CB8AC3E}">
        <p14:creationId xmlns:p14="http://schemas.microsoft.com/office/powerpoint/2010/main" val="110651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lstStyle/>
          <a:p>
            <a:r>
              <a:rPr lang="en-US" dirty="0" err="1"/>
              <a:t>OpenId</a:t>
            </a:r>
            <a:r>
              <a:rPr lang="en-US" dirty="0"/>
              <a:t> Connect</a:t>
            </a:r>
          </a:p>
        </p:txBody>
      </p:sp>
      <p:sp>
        <p:nvSpPr>
          <p:cNvPr id="3" name="Content Placeholder 2"/>
          <p:cNvSpPr>
            <a:spLocks noGrp="1"/>
          </p:cNvSpPr>
          <p:nvPr>
            <p:ph idx="1"/>
          </p:nvPr>
        </p:nvSpPr>
        <p:spPr/>
        <p:txBody>
          <a:bodyPr anchor="ctr"/>
          <a:lstStyle/>
          <a:p>
            <a:r>
              <a:rPr lang="en-US" b="1" dirty="0"/>
              <a:t>OpenID Connect</a:t>
            </a:r>
            <a:r>
              <a:rPr lang="zh-CN" altLang="en-US" dirty="0"/>
              <a:t>是建立在</a:t>
            </a:r>
            <a:r>
              <a:rPr lang="en-US" dirty="0"/>
              <a:t>OAuth2</a:t>
            </a:r>
            <a:r>
              <a:rPr lang="zh-CN" altLang="en-US" dirty="0"/>
              <a:t>协议上的一个简单的身份标识层</a:t>
            </a:r>
            <a:r>
              <a:rPr lang="en-US" altLang="zh-CN" dirty="0"/>
              <a:t>, </a:t>
            </a:r>
            <a:r>
              <a:rPr lang="zh-CN" altLang="en-US" dirty="0"/>
              <a:t>所以</a:t>
            </a:r>
            <a:r>
              <a:rPr lang="en-US" dirty="0"/>
              <a:t>OpenID Connect</a:t>
            </a:r>
            <a:r>
              <a:rPr lang="zh-CN" altLang="en-US" b="1" dirty="0"/>
              <a:t>兼容</a:t>
            </a:r>
            <a:r>
              <a:rPr lang="en-US" b="1" dirty="0"/>
              <a:t>OAuth2</a:t>
            </a:r>
            <a:r>
              <a:rPr lang="en-US" dirty="0"/>
              <a:t>. </a:t>
            </a:r>
          </a:p>
          <a:p>
            <a:r>
              <a:rPr lang="zh-CN" altLang="en-US" dirty="0"/>
              <a:t>使用</a:t>
            </a:r>
            <a:r>
              <a:rPr lang="en-US" dirty="0"/>
              <a:t>OpenID Connect, </a:t>
            </a:r>
            <a:r>
              <a:rPr lang="zh-CN" altLang="en-US" dirty="0"/>
              <a:t>客户端应用可以请求</a:t>
            </a:r>
            <a:r>
              <a:rPr lang="en-US" b="1" dirty="0">
                <a:solidFill>
                  <a:srgbClr val="FF0000"/>
                </a:solidFill>
              </a:rPr>
              <a:t>identity token</a:t>
            </a:r>
            <a:r>
              <a:rPr lang="en-US" dirty="0"/>
              <a:t>, </a:t>
            </a:r>
            <a:r>
              <a:rPr lang="zh-CN" altLang="en-US" dirty="0"/>
              <a:t>它会和</a:t>
            </a:r>
            <a:r>
              <a:rPr lang="en-US" b="1" dirty="0">
                <a:solidFill>
                  <a:srgbClr val="FF0000"/>
                </a:solidFill>
              </a:rPr>
              <a:t>access token</a:t>
            </a:r>
            <a:r>
              <a:rPr lang="zh-CN" altLang="en-US" dirty="0"/>
              <a:t>一同返回给客户端应用</a:t>
            </a:r>
            <a:r>
              <a:rPr lang="en-US" altLang="zh-CN" dirty="0"/>
              <a:t>. </a:t>
            </a:r>
            <a:r>
              <a:rPr lang="zh-CN" altLang="en-US" dirty="0"/>
              <a:t>这个</a:t>
            </a:r>
            <a:r>
              <a:rPr lang="en-US" dirty="0"/>
              <a:t>identity token</a:t>
            </a:r>
            <a:r>
              <a:rPr lang="zh-CN" altLang="en-US" dirty="0"/>
              <a:t>就可以被用来登录客户端应用程序</a:t>
            </a:r>
            <a:r>
              <a:rPr lang="en-US" altLang="zh-CN" dirty="0"/>
              <a:t>, </a:t>
            </a:r>
            <a:r>
              <a:rPr lang="zh-CN" altLang="en-US" dirty="0"/>
              <a:t>而客户端应用还可以使用</a:t>
            </a:r>
            <a:r>
              <a:rPr lang="en-US" dirty="0"/>
              <a:t>access token</a:t>
            </a:r>
            <a:r>
              <a:rPr lang="zh-CN" altLang="en-US" dirty="0"/>
              <a:t>来访问</a:t>
            </a:r>
            <a:r>
              <a:rPr lang="en-US" dirty="0"/>
              <a:t>API</a:t>
            </a:r>
            <a:r>
              <a:rPr lang="zh-CN" altLang="en-US" dirty="0"/>
              <a:t>资源</a:t>
            </a:r>
            <a:r>
              <a:rPr lang="en-US" altLang="zh-CN" dirty="0"/>
              <a:t>.</a:t>
            </a:r>
          </a:p>
          <a:p>
            <a:r>
              <a:rPr lang="en-US" b="1" dirty="0" err="1">
                <a:solidFill>
                  <a:srgbClr val="FF0000"/>
                </a:solidFill>
              </a:rPr>
              <a:t>UserInfo</a:t>
            </a:r>
            <a:r>
              <a:rPr lang="zh-CN" altLang="en-US" b="1" dirty="0">
                <a:solidFill>
                  <a:srgbClr val="FF0000"/>
                </a:solidFill>
              </a:rPr>
              <a:t>端点</a:t>
            </a:r>
            <a:r>
              <a:rPr lang="en-US" altLang="zh-CN" dirty="0"/>
              <a:t>, (</a:t>
            </a:r>
            <a:r>
              <a:rPr lang="en-US" b="1" dirty="0"/>
              <a:t>OAuth2</a:t>
            </a:r>
            <a:r>
              <a:rPr lang="zh-CN" altLang="en-US" b="1" dirty="0"/>
              <a:t>定义了</a:t>
            </a:r>
            <a:r>
              <a:rPr lang="en-US" b="1" dirty="0"/>
              <a:t>Authorization</a:t>
            </a:r>
            <a:r>
              <a:rPr lang="zh-CN" altLang="en-US" b="1" dirty="0"/>
              <a:t>端点和</a:t>
            </a:r>
            <a:r>
              <a:rPr lang="en-US" b="1" dirty="0"/>
              <a:t>Token</a:t>
            </a:r>
            <a:r>
              <a:rPr lang="zh-CN" altLang="en-US" b="1" dirty="0"/>
              <a:t>端点</a:t>
            </a:r>
            <a:r>
              <a:rPr lang="en-US" altLang="zh-CN" dirty="0"/>
              <a:t>)</a:t>
            </a:r>
            <a:r>
              <a:rPr lang="zh-CN" altLang="en-US" dirty="0"/>
              <a:t>它允许客户端应用获取用户的额外信息</a:t>
            </a:r>
            <a:r>
              <a:rPr lang="en-US" altLang="zh-CN" dirty="0"/>
              <a:t>. </a:t>
            </a:r>
          </a:p>
          <a:p>
            <a:r>
              <a:rPr lang="zh-CN" altLang="en-US" dirty="0"/>
              <a:t>定义了不同类型的应用如何从身份识别提供商</a:t>
            </a:r>
            <a:r>
              <a:rPr lang="en-US" altLang="zh-CN" dirty="0"/>
              <a:t>(</a:t>
            </a:r>
            <a:r>
              <a:rPr lang="en-US" altLang="zh-CN" b="1" dirty="0">
                <a:solidFill>
                  <a:srgbClr val="FF0000"/>
                </a:solidFill>
              </a:rPr>
              <a:t>IDP</a:t>
            </a:r>
            <a:r>
              <a:rPr lang="en-US" altLang="zh-CN" dirty="0"/>
              <a:t>)</a:t>
            </a:r>
            <a:r>
              <a:rPr lang="zh-CN" altLang="en-US" dirty="0"/>
              <a:t>安全的获取这些</a:t>
            </a:r>
            <a:r>
              <a:rPr lang="en-US" altLang="zh-CN" dirty="0"/>
              <a:t>token</a:t>
            </a:r>
            <a:endParaRPr lang="en-US" dirty="0"/>
          </a:p>
        </p:txBody>
      </p:sp>
      <p:sp>
        <p:nvSpPr>
          <p:cNvPr id="4" name="Text Placeholder 3"/>
          <p:cNvSpPr>
            <a:spLocks noGrp="1"/>
          </p:cNvSpPr>
          <p:nvPr>
            <p:ph type="body" sz="half" idx="2"/>
          </p:nvPr>
        </p:nvSpPr>
        <p:spPr/>
        <p:txBody>
          <a:bodyPr/>
          <a:lstStyle/>
          <a:p>
            <a:r>
              <a:rPr lang="zh-CN" altLang="en-US" b="1" dirty="0"/>
              <a:t>更高级的协议</a:t>
            </a:r>
            <a:r>
              <a:rPr lang="en-US" altLang="zh-CN" b="1" dirty="0"/>
              <a:t>, </a:t>
            </a:r>
            <a:r>
              <a:rPr lang="zh-CN" altLang="en-US" dirty="0"/>
              <a:t>扩展并替代了</a:t>
            </a:r>
            <a:r>
              <a:rPr lang="en-US" dirty="0"/>
              <a:t>OAuth2</a:t>
            </a:r>
          </a:p>
        </p:txBody>
      </p:sp>
    </p:spTree>
    <p:extLst>
      <p:ext uri="{BB962C8B-B14F-4D97-AF65-F5344CB8AC3E}">
        <p14:creationId xmlns:p14="http://schemas.microsoft.com/office/powerpoint/2010/main" val="94238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lstStyle/>
          <a:p>
            <a:r>
              <a:rPr lang="en-US" dirty="0" err="1"/>
              <a:t>OpenId</a:t>
            </a:r>
            <a:r>
              <a:rPr lang="en-US" dirty="0"/>
              <a:t> Connect</a:t>
            </a:r>
          </a:p>
        </p:txBody>
      </p:sp>
      <p:sp>
        <p:nvSpPr>
          <p:cNvPr id="3" name="Content Placeholder 2"/>
          <p:cNvSpPr>
            <a:spLocks noGrp="1"/>
          </p:cNvSpPr>
          <p:nvPr>
            <p:ph idx="1"/>
          </p:nvPr>
        </p:nvSpPr>
        <p:spPr/>
        <p:txBody>
          <a:bodyPr anchor="ctr"/>
          <a:lstStyle/>
          <a:p>
            <a:r>
              <a:rPr lang="zh-CN" altLang="en-US" b="1" dirty="0">
                <a:solidFill>
                  <a:srgbClr val="FF0000"/>
                </a:solidFill>
              </a:rPr>
              <a:t>身份提供商</a:t>
            </a:r>
            <a:r>
              <a:rPr lang="en-US" altLang="zh-CN" b="1" dirty="0">
                <a:solidFill>
                  <a:srgbClr val="FF0000"/>
                </a:solidFill>
              </a:rPr>
              <a:t>(</a:t>
            </a:r>
            <a:r>
              <a:rPr lang="en-US" b="1" dirty="0">
                <a:solidFill>
                  <a:srgbClr val="FF0000"/>
                </a:solidFill>
              </a:rPr>
              <a:t>Identity Provider, </a:t>
            </a:r>
            <a:r>
              <a:rPr lang="en-US" b="1" dirty="0" err="1">
                <a:solidFill>
                  <a:srgbClr val="FF0000"/>
                </a:solidFill>
              </a:rPr>
              <a:t>IdP</a:t>
            </a:r>
            <a:r>
              <a:rPr lang="en-US" b="1" dirty="0">
                <a:solidFill>
                  <a:srgbClr val="FF0000"/>
                </a:solidFill>
              </a:rPr>
              <a:t>)</a:t>
            </a:r>
            <a:endParaRPr lang="en-US" altLang="zh-CN" dirty="0">
              <a:solidFill>
                <a:srgbClr val="FF0000"/>
              </a:solidFill>
            </a:endParaRPr>
          </a:p>
          <a:p>
            <a:r>
              <a:rPr lang="zh-CN" altLang="en-US" b="1" dirty="0">
                <a:solidFill>
                  <a:srgbClr val="FF0000"/>
                </a:solidFill>
              </a:rPr>
              <a:t>依赖方</a:t>
            </a:r>
            <a:r>
              <a:rPr lang="en-US" altLang="zh-CN" b="1" dirty="0">
                <a:solidFill>
                  <a:srgbClr val="FF0000"/>
                </a:solidFill>
              </a:rPr>
              <a:t>(</a:t>
            </a:r>
            <a:r>
              <a:rPr lang="en-US" b="1" dirty="0">
                <a:solidFill>
                  <a:srgbClr val="FF0000"/>
                </a:solidFill>
              </a:rPr>
              <a:t>Relying Party, RP</a:t>
            </a:r>
            <a:r>
              <a:rPr lang="en-US" dirty="0"/>
              <a:t>, </a:t>
            </a:r>
            <a:r>
              <a:rPr lang="zh-CN" altLang="en-US" dirty="0"/>
              <a:t>可以理解为客户端</a:t>
            </a:r>
            <a:r>
              <a:rPr lang="en-US" altLang="zh-CN" dirty="0"/>
              <a:t>)</a:t>
            </a:r>
          </a:p>
          <a:p>
            <a:endParaRPr lang="en-US" altLang="zh-CN" dirty="0"/>
          </a:p>
          <a:p>
            <a:r>
              <a:rPr lang="en-US" altLang="zh-CN" dirty="0"/>
              <a:t>OAuth2</a:t>
            </a:r>
            <a:r>
              <a:rPr lang="zh-CN" altLang="en-US" dirty="0"/>
              <a:t>里可以分为两部分</a:t>
            </a:r>
            <a:r>
              <a:rPr lang="en-US" altLang="zh-CN" dirty="0"/>
              <a:t>: 1.</a:t>
            </a:r>
            <a:r>
              <a:rPr lang="zh-CN" altLang="en-US" dirty="0"/>
              <a:t>资源所有者</a:t>
            </a:r>
            <a:r>
              <a:rPr lang="en-US" altLang="zh-CN" dirty="0"/>
              <a:t>/</a:t>
            </a:r>
            <a:r>
              <a:rPr lang="zh-CN" altLang="en-US" dirty="0"/>
              <a:t>客户端应用</a:t>
            </a:r>
            <a:r>
              <a:rPr lang="en-US" altLang="zh-CN" dirty="0"/>
              <a:t>, 2.</a:t>
            </a:r>
            <a:r>
              <a:rPr lang="zh-CN" altLang="en-US" dirty="0"/>
              <a:t>授权服务器</a:t>
            </a:r>
            <a:r>
              <a:rPr lang="en-US" altLang="zh-CN" dirty="0"/>
              <a:t>/</a:t>
            </a:r>
            <a:r>
              <a:rPr lang="zh-CN" altLang="en-US" dirty="0"/>
              <a:t>被保护资源</a:t>
            </a:r>
            <a:r>
              <a:rPr lang="en-US" altLang="zh-CN" dirty="0"/>
              <a:t>.</a:t>
            </a:r>
          </a:p>
          <a:p>
            <a:r>
              <a:rPr lang="zh-CN" altLang="en-US" dirty="0"/>
              <a:t>身份认证协议里也是两大部分</a:t>
            </a:r>
            <a:r>
              <a:rPr lang="en-US" altLang="zh-CN" dirty="0"/>
              <a:t>: 1.</a:t>
            </a:r>
            <a:r>
              <a:rPr lang="zh-CN" altLang="en-US" dirty="0"/>
              <a:t>依赖方</a:t>
            </a:r>
            <a:r>
              <a:rPr lang="en-US" altLang="zh-CN" dirty="0"/>
              <a:t>, 2.</a:t>
            </a:r>
            <a:r>
              <a:rPr lang="zh-CN" altLang="en-US" dirty="0"/>
              <a:t>身份提供商</a:t>
            </a:r>
            <a:r>
              <a:rPr lang="en-US" altLang="zh-CN" dirty="0"/>
              <a:t>.</a:t>
            </a:r>
          </a:p>
          <a:p>
            <a:r>
              <a:rPr lang="zh-CN" altLang="en-US" dirty="0"/>
              <a:t>映射</a:t>
            </a:r>
            <a:r>
              <a:rPr lang="en-US" altLang="zh-CN" dirty="0"/>
              <a:t>OAuth 2 -- OIDC</a:t>
            </a:r>
          </a:p>
          <a:p>
            <a:pPr lvl="1"/>
            <a:r>
              <a:rPr lang="zh-CN" altLang="en-US" dirty="0"/>
              <a:t>授权服务器</a:t>
            </a:r>
            <a:r>
              <a:rPr lang="en-US" altLang="zh-CN" dirty="0"/>
              <a:t>/</a:t>
            </a:r>
            <a:r>
              <a:rPr lang="zh-CN" altLang="en-US" dirty="0"/>
              <a:t>被保护资源 </a:t>
            </a:r>
            <a:r>
              <a:rPr lang="en-US" altLang="zh-CN" dirty="0"/>
              <a:t>---- </a:t>
            </a:r>
            <a:r>
              <a:rPr lang="zh-CN" altLang="en-US" dirty="0"/>
              <a:t>身份提供商进行映射</a:t>
            </a:r>
          </a:p>
          <a:p>
            <a:pPr lvl="1"/>
            <a:r>
              <a:rPr lang="zh-CN" altLang="en-US" dirty="0"/>
              <a:t>资源所有者 </a:t>
            </a:r>
            <a:r>
              <a:rPr lang="en-US" altLang="zh-CN" dirty="0"/>
              <a:t>---- </a:t>
            </a:r>
            <a:r>
              <a:rPr lang="zh-CN" altLang="en-US" dirty="0"/>
              <a:t>最终用户</a:t>
            </a:r>
          </a:p>
          <a:p>
            <a:pPr lvl="1"/>
            <a:r>
              <a:rPr lang="zh-CN" altLang="en-US" dirty="0"/>
              <a:t>客户端应用 </a:t>
            </a:r>
            <a:r>
              <a:rPr lang="en-US" altLang="zh-CN" dirty="0"/>
              <a:t>---- </a:t>
            </a:r>
            <a:r>
              <a:rPr lang="zh-CN" altLang="en-US" dirty="0"/>
              <a:t>依赖方</a:t>
            </a:r>
            <a:r>
              <a:rPr lang="en-US" altLang="zh-CN" dirty="0"/>
              <a:t>(RP).</a:t>
            </a:r>
          </a:p>
          <a:p>
            <a:endParaRPr lang="en-US" altLang="zh-CN" dirty="0"/>
          </a:p>
        </p:txBody>
      </p:sp>
      <p:sp>
        <p:nvSpPr>
          <p:cNvPr id="4" name="Text Placeholder 3"/>
          <p:cNvSpPr>
            <a:spLocks noGrp="1"/>
          </p:cNvSpPr>
          <p:nvPr>
            <p:ph type="body" sz="half" idx="2"/>
          </p:nvPr>
        </p:nvSpPr>
        <p:spPr/>
        <p:txBody>
          <a:bodyPr/>
          <a:lstStyle/>
          <a:p>
            <a:r>
              <a:rPr lang="zh-CN" altLang="en-US" dirty="0"/>
              <a:t>与</a:t>
            </a:r>
            <a:r>
              <a:rPr lang="en-US" altLang="zh-CN" dirty="0"/>
              <a:t>OAuth 2.0</a:t>
            </a:r>
            <a:r>
              <a:rPr lang="zh-CN" altLang="en-US" dirty="0"/>
              <a:t>之间的角色映射关系</a:t>
            </a:r>
            <a:endParaRPr lang="en-US" dirty="0"/>
          </a:p>
        </p:txBody>
      </p:sp>
    </p:spTree>
    <p:extLst>
      <p:ext uri="{BB962C8B-B14F-4D97-AF65-F5344CB8AC3E}">
        <p14:creationId xmlns:p14="http://schemas.microsoft.com/office/powerpoint/2010/main" val="392088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lstStyle/>
          <a:p>
            <a:r>
              <a:rPr lang="en-US" dirty="0" err="1"/>
              <a:t>OpenId</a:t>
            </a:r>
            <a:r>
              <a:rPr lang="en-US" dirty="0"/>
              <a:t> Connect</a:t>
            </a:r>
          </a:p>
        </p:txBody>
      </p:sp>
      <p:sp>
        <p:nvSpPr>
          <p:cNvPr id="4" name="Text Placeholder 3"/>
          <p:cNvSpPr>
            <a:spLocks noGrp="1"/>
          </p:cNvSpPr>
          <p:nvPr>
            <p:ph type="body" sz="half" idx="2"/>
          </p:nvPr>
        </p:nvSpPr>
        <p:spPr/>
        <p:txBody>
          <a:bodyPr/>
          <a:lstStyle/>
          <a:p>
            <a:r>
              <a:rPr lang="en-US" altLang="zh-CN" dirty="0"/>
              <a:t>OAuth 2.0 </a:t>
            </a:r>
            <a:r>
              <a:rPr lang="zh-CN" altLang="en-US" dirty="0"/>
              <a:t>与 </a:t>
            </a:r>
            <a:r>
              <a:rPr lang="en-US" altLang="zh-CN" dirty="0"/>
              <a:t>OIDC </a:t>
            </a:r>
            <a:r>
              <a:rPr lang="zh-CN" altLang="en-US" dirty="0"/>
              <a:t>角色映射</a:t>
            </a:r>
            <a:endParaRPr lang="en-US" dirty="0"/>
          </a:p>
        </p:txBody>
      </p:sp>
      <p:pic>
        <p:nvPicPr>
          <p:cNvPr id="10" name="Picture Placeholder 9">
            <a:extLst>
              <a:ext uri="{FF2B5EF4-FFF2-40B4-BE49-F238E27FC236}">
                <a16:creationId xmlns:a16="http://schemas.microsoft.com/office/drawing/2014/main" id="{D7DC2B1B-56FB-426E-8441-19A51E3C1D34}"/>
              </a:ext>
            </a:extLst>
          </p:cNvPr>
          <p:cNvPicPr>
            <a:picLocks noGrp="1" noChangeAspect="1"/>
          </p:cNvPicPr>
          <p:nvPr>
            <p:ph type="pic" idx="1"/>
          </p:nvPr>
        </p:nvPicPr>
        <p:blipFill>
          <a:blip r:embed="rId2"/>
          <a:stretch>
            <a:fillRect/>
          </a:stretch>
        </p:blipFill>
        <p:spPr>
          <a:xfrm>
            <a:off x="3994787" y="379095"/>
            <a:ext cx="7981950" cy="6191250"/>
          </a:xfrm>
        </p:spPr>
      </p:pic>
    </p:spTree>
    <p:extLst>
      <p:ext uri="{BB962C8B-B14F-4D97-AF65-F5344CB8AC3E}">
        <p14:creationId xmlns:p14="http://schemas.microsoft.com/office/powerpoint/2010/main" val="273230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zh-CN" altLang="en-US" dirty="0"/>
              <a:t>今天的内容</a:t>
            </a:r>
            <a:endParaRPr lang="en-US" dirty="0"/>
          </a:p>
        </p:txBody>
      </p:sp>
      <p:sp>
        <p:nvSpPr>
          <p:cNvPr id="14" name="Content Placeholder 13"/>
          <p:cNvSpPr>
            <a:spLocks noGrp="1"/>
          </p:cNvSpPr>
          <p:nvPr>
            <p:ph idx="1"/>
          </p:nvPr>
        </p:nvSpPr>
        <p:spPr/>
        <p:txBody>
          <a:bodyPr/>
          <a:lstStyle/>
          <a:p>
            <a:r>
              <a:rPr lang="en-US" altLang="zh-CN" dirty="0"/>
              <a:t>OAuth 2.0 &amp; </a:t>
            </a:r>
            <a:r>
              <a:rPr lang="en-US" altLang="zh-CN" dirty="0" err="1"/>
              <a:t>OpenId</a:t>
            </a:r>
            <a:r>
              <a:rPr lang="en-US" altLang="zh-CN" dirty="0"/>
              <a:t> Connect </a:t>
            </a:r>
            <a:r>
              <a:rPr lang="zh-CN" altLang="en-US" dirty="0"/>
              <a:t>简介</a:t>
            </a:r>
            <a:endParaRPr lang="en-ZA" dirty="0"/>
          </a:p>
          <a:p>
            <a:r>
              <a:rPr lang="en-US" altLang="zh-CN" dirty="0"/>
              <a:t>Identity Server 4 </a:t>
            </a:r>
            <a:r>
              <a:rPr lang="zh-CN" altLang="en-US" dirty="0"/>
              <a:t>简介</a:t>
            </a:r>
            <a:endParaRPr lang="en-ZA" dirty="0"/>
          </a:p>
          <a:p>
            <a:r>
              <a:rPr lang="zh-CN" altLang="en-US" dirty="0"/>
              <a:t>使用</a:t>
            </a:r>
            <a:r>
              <a:rPr lang="en-US" altLang="zh-CN" dirty="0"/>
              <a:t>Identity Server 4 </a:t>
            </a:r>
            <a:r>
              <a:rPr lang="zh-CN" altLang="en-US" dirty="0"/>
              <a:t>建立 </a:t>
            </a:r>
            <a:r>
              <a:rPr lang="en-US" altLang="zh-CN" dirty="0"/>
              <a:t>Identity Provider</a:t>
            </a:r>
          </a:p>
          <a:p>
            <a:r>
              <a:rPr lang="zh-CN" altLang="en-US" dirty="0"/>
              <a:t>使用 </a:t>
            </a:r>
            <a:r>
              <a:rPr lang="en-US" altLang="zh-CN" dirty="0"/>
              <a:t>Hybrid Flow </a:t>
            </a:r>
            <a:r>
              <a:rPr lang="zh-CN" altLang="en-US" dirty="0"/>
              <a:t>保护</a:t>
            </a:r>
            <a:r>
              <a:rPr lang="en-US" altLang="zh-CN" dirty="0" err="1"/>
              <a:t>Mvc</a:t>
            </a:r>
            <a:r>
              <a:rPr lang="zh-CN" altLang="en-US" dirty="0"/>
              <a:t>客户端 </a:t>
            </a:r>
            <a:r>
              <a:rPr lang="en-US" altLang="zh-CN" dirty="0"/>
              <a:t>(</a:t>
            </a:r>
            <a:r>
              <a:rPr lang="zh-CN" altLang="en-US" dirty="0"/>
              <a:t>测试</a:t>
            </a:r>
            <a:r>
              <a:rPr lang="en-US" altLang="zh-CN" dirty="0"/>
              <a:t>)</a:t>
            </a:r>
            <a:endParaRPr lang="en-ZA" dirty="0"/>
          </a:p>
          <a:p>
            <a:r>
              <a:rPr lang="zh-CN" altLang="en-US" dirty="0"/>
              <a:t>使用 </a:t>
            </a:r>
            <a:r>
              <a:rPr lang="en-US" altLang="zh-CN" dirty="0"/>
              <a:t>Hybrid Flow </a:t>
            </a:r>
            <a:r>
              <a:rPr lang="zh-CN" altLang="en-US" dirty="0"/>
              <a:t>保护</a:t>
            </a:r>
            <a:r>
              <a:rPr lang="en-US" altLang="zh-CN" dirty="0"/>
              <a:t>API (</a:t>
            </a:r>
            <a:r>
              <a:rPr lang="zh-CN" altLang="en-US" dirty="0"/>
              <a:t>测试</a:t>
            </a:r>
            <a:r>
              <a:rPr lang="en-US" altLang="zh-CN" dirty="0"/>
              <a:t>)</a:t>
            </a:r>
            <a:endParaRPr lang="en-ZA" dirty="0"/>
          </a:p>
          <a:p>
            <a:pPr marL="45720" indent="0">
              <a:buNone/>
            </a:pPr>
            <a:endParaRPr lang="en-ZA" dirty="0"/>
          </a:p>
        </p:txBody>
      </p:sp>
    </p:spTree>
    <p:extLst>
      <p:ext uri="{BB962C8B-B14F-4D97-AF65-F5344CB8AC3E}">
        <p14:creationId xmlns:p14="http://schemas.microsoft.com/office/powerpoint/2010/main" val="14038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lstStyle/>
          <a:p>
            <a:r>
              <a:rPr lang="en-US" dirty="0" err="1"/>
              <a:t>OpenId</a:t>
            </a:r>
            <a:r>
              <a:rPr lang="en-US" dirty="0"/>
              <a:t> Connect</a:t>
            </a:r>
          </a:p>
        </p:txBody>
      </p:sp>
      <p:sp>
        <p:nvSpPr>
          <p:cNvPr id="4" name="Text Placeholder 3"/>
          <p:cNvSpPr>
            <a:spLocks noGrp="1"/>
          </p:cNvSpPr>
          <p:nvPr>
            <p:ph type="body" sz="half" idx="2"/>
          </p:nvPr>
        </p:nvSpPr>
        <p:spPr/>
        <p:txBody>
          <a:bodyPr/>
          <a:lstStyle/>
          <a:p>
            <a:r>
              <a:rPr lang="zh-CN" altLang="en-US" dirty="0"/>
              <a:t>抽象流程</a:t>
            </a:r>
            <a:endParaRPr lang="en-US" dirty="0"/>
          </a:p>
        </p:txBody>
      </p:sp>
      <p:pic>
        <p:nvPicPr>
          <p:cNvPr id="8" name="Picture Placeholder 7">
            <a:extLst>
              <a:ext uri="{FF2B5EF4-FFF2-40B4-BE49-F238E27FC236}">
                <a16:creationId xmlns:a16="http://schemas.microsoft.com/office/drawing/2014/main" id="{F040AFBD-8CA9-4090-A930-064DFDCCA8D6}"/>
              </a:ext>
            </a:extLst>
          </p:cNvPr>
          <p:cNvPicPr>
            <a:picLocks noGrp="1" noChangeAspect="1"/>
          </p:cNvPicPr>
          <p:nvPr>
            <p:ph type="pic" idx="1"/>
          </p:nvPr>
        </p:nvPicPr>
        <p:blipFill>
          <a:blip r:embed="rId2"/>
          <a:stretch>
            <a:fillRect/>
          </a:stretch>
        </p:blipFill>
        <p:spPr>
          <a:xfrm>
            <a:off x="5656295" y="764857"/>
            <a:ext cx="3924300" cy="3133725"/>
          </a:xfrm>
        </p:spPr>
      </p:pic>
      <p:sp>
        <p:nvSpPr>
          <p:cNvPr id="9" name="Rectangle 8">
            <a:extLst>
              <a:ext uri="{FF2B5EF4-FFF2-40B4-BE49-F238E27FC236}">
                <a16:creationId xmlns:a16="http://schemas.microsoft.com/office/drawing/2014/main" id="{55C521E9-AECC-499E-82EA-A5911F9EA207}"/>
              </a:ext>
            </a:extLst>
          </p:cNvPr>
          <p:cNvSpPr/>
          <p:nvPr/>
        </p:nvSpPr>
        <p:spPr>
          <a:xfrm>
            <a:off x="4441372" y="4325554"/>
            <a:ext cx="6354147" cy="1569660"/>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333333"/>
                </a:solidFill>
                <a:latin typeface="Verdana" panose="020B0604030504040204" pitchFamily="34" charset="0"/>
              </a:rPr>
              <a:t>依赖发</a:t>
            </a:r>
            <a:r>
              <a:rPr lang="en-US" altLang="zh-CN" sz="1600" dirty="0">
                <a:solidFill>
                  <a:srgbClr val="333333"/>
                </a:solidFill>
                <a:latin typeface="Verdana" panose="020B0604030504040204" pitchFamily="34" charset="0"/>
              </a:rPr>
              <a:t>(RP)</a:t>
            </a:r>
            <a:r>
              <a:rPr lang="zh-CN" altLang="en-US" sz="1600" dirty="0">
                <a:solidFill>
                  <a:srgbClr val="333333"/>
                </a:solidFill>
                <a:latin typeface="Verdana" panose="020B0604030504040204" pitchFamily="34" charset="0"/>
              </a:rPr>
              <a:t>发送请求到</a:t>
            </a:r>
            <a:r>
              <a:rPr lang="en-US" altLang="zh-CN" sz="1600" dirty="0">
                <a:solidFill>
                  <a:srgbClr val="333333"/>
                </a:solidFill>
                <a:latin typeface="Verdana" panose="020B0604030504040204" pitchFamily="34" charset="0"/>
              </a:rPr>
              <a:t>OpenID</a:t>
            </a:r>
            <a:r>
              <a:rPr lang="zh-CN" altLang="en-US" sz="1600" dirty="0">
                <a:solidFill>
                  <a:srgbClr val="333333"/>
                </a:solidFill>
                <a:latin typeface="Verdana" panose="020B0604030504040204" pitchFamily="34" charset="0"/>
              </a:rPr>
              <a:t>提供商</a:t>
            </a:r>
            <a:r>
              <a:rPr lang="en-US" altLang="zh-CN" sz="1600" dirty="0">
                <a:solidFill>
                  <a:srgbClr val="333333"/>
                </a:solidFill>
                <a:latin typeface="Verdana" panose="020B0604030504040204" pitchFamily="34" charset="0"/>
              </a:rPr>
              <a:t>(OP, </a:t>
            </a:r>
            <a:r>
              <a:rPr lang="zh-CN" altLang="en-US" sz="1600" dirty="0">
                <a:solidFill>
                  <a:srgbClr val="333333"/>
                </a:solidFill>
                <a:latin typeface="Verdana" panose="020B0604030504040204" pitchFamily="34" charset="0"/>
              </a:rPr>
              <a:t>也就是身份提供商</a:t>
            </a:r>
            <a:r>
              <a:rPr lang="en-US" altLang="zh-CN" sz="1600" dirty="0">
                <a:solidFill>
                  <a:srgbClr val="333333"/>
                </a:solidFill>
                <a:latin typeface="Verdana" panose="020B0604030504040204" pitchFamily="34" charset="0"/>
              </a:rPr>
              <a:t>).</a:t>
            </a:r>
          </a:p>
          <a:p>
            <a:pPr marL="285750" indent="-285750">
              <a:buFont typeface="Arial" panose="020B0604020202020204" pitchFamily="34" charset="0"/>
              <a:buChar char="•"/>
            </a:pPr>
            <a:r>
              <a:rPr lang="en-US" altLang="zh-CN" sz="1600" dirty="0">
                <a:solidFill>
                  <a:srgbClr val="333333"/>
                </a:solidFill>
                <a:latin typeface="Verdana" panose="020B0604030504040204" pitchFamily="34" charset="0"/>
              </a:rPr>
              <a:t>OpenID</a:t>
            </a:r>
            <a:r>
              <a:rPr lang="zh-CN" altLang="en-US" sz="1600" dirty="0">
                <a:solidFill>
                  <a:srgbClr val="333333"/>
                </a:solidFill>
                <a:latin typeface="Verdana" panose="020B0604030504040204" pitchFamily="34" charset="0"/>
              </a:rPr>
              <a:t>提供商验证最终用户的身份</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并获得了用户委派的授权</a:t>
            </a:r>
          </a:p>
          <a:p>
            <a:pPr marL="285750" indent="-285750">
              <a:buFont typeface="Arial" panose="020B0604020202020204" pitchFamily="34" charset="0"/>
              <a:buChar char="•"/>
            </a:pPr>
            <a:r>
              <a:rPr lang="en-US" altLang="zh-CN" sz="1600" dirty="0">
                <a:solidFill>
                  <a:srgbClr val="333333"/>
                </a:solidFill>
                <a:latin typeface="Verdana" panose="020B0604030504040204" pitchFamily="34" charset="0"/>
              </a:rPr>
              <a:t>OpenID</a:t>
            </a:r>
            <a:r>
              <a:rPr lang="zh-CN" altLang="en-US" sz="1600" dirty="0">
                <a:solidFill>
                  <a:srgbClr val="333333"/>
                </a:solidFill>
                <a:latin typeface="Verdana" panose="020B0604030504040204" pitchFamily="34" charset="0"/>
              </a:rPr>
              <a:t>提供商返回响应</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里面带着</a:t>
            </a:r>
            <a:r>
              <a:rPr lang="en-US" altLang="zh-CN" sz="1600" dirty="0">
                <a:solidFill>
                  <a:srgbClr val="333333"/>
                </a:solidFill>
                <a:latin typeface="Verdana" panose="020B0604030504040204" pitchFamily="34" charset="0"/>
              </a:rPr>
              <a:t>ID Token, </a:t>
            </a:r>
            <a:r>
              <a:rPr lang="zh-CN" altLang="en-US" sz="1600" dirty="0">
                <a:solidFill>
                  <a:srgbClr val="333333"/>
                </a:solidFill>
                <a:latin typeface="Verdana" panose="020B0604030504040204" pitchFamily="34" charset="0"/>
              </a:rPr>
              <a:t>也通常带着</a:t>
            </a:r>
            <a:r>
              <a:rPr lang="en-US" altLang="zh-CN" sz="1600" dirty="0">
                <a:solidFill>
                  <a:srgbClr val="333333"/>
                </a:solidFill>
                <a:latin typeface="Verdana" panose="020B0604030504040204" pitchFamily="34" charset="0"/>
              </a:rPr>
              <a:t>Access Token.</a:t>
            </a:r>
          </a:p>
          <a:p>
            <a:pPr marL="285750" indent="-285750">
              <a:buFont typeface="Arial" panose="020B0604020202020204" pitchFamily="34" charset="0"/>
              <a:buChar char="•"/>
            </a:pPr>
            <a:r>
              <a:rPr lang="zh-CN" altLang="en-US" sz="1600" dirty="0">
                <a:solidFill>
                  <a:srgbClr val="333333"/>
                </a:solidFill>
                <a:latin typeface="Verdana" panose="020B0604030504040204" pitchFamily="34" charset="0"/>
              </a:rPr>
              <a:t>依赖方现在可以使用</a:t>
            </a:r>
            <a:r>
              <a:rPr lang="en-US" altLang="zh-CN" sz="1600" dirty="0">
                <a:solidFill>
                  <a:srgbClr val="333333"/>
                </a:solidFill>
                <a:latin typeface="Verdana" panose="020B0604030504040204" pitchFamily="34" charset="0"/>
              </a:rPr>
              <a:t>Access Token</a:t>
            </a:r>
            <a:r>
              <a:rPr lang="zh-CN" altLang="en-US" sz="1600" dirty="0">
                <a:solidFill>
                  <a:srgbClr val="333333"/>
                </a:solidFill>
                <a:latin typeface="Verdana" panose="020B0604030504040204" pitchFamily="34" charset="0"/>
              </a:rPr>
              <a:t>发送请求到用户信息的端点</a:t>
            </a:r>
            <a:r>
              <a:rPr lang="en-US" altLang="zh-CN" sz="1600" dirty="0">
                <a:solidFill>
                  <a:srgbClr val="333333"/>
                </a:solidFill>
                <a:latin typeface="Verdana" panose="020B0604030504040204" pitchFamily="34" charset="0"/>
              </a:rPr>
              <a:t>.</a:t>
            </a:r>
          </a:p>
          <a:p>
            <a:pPr marL="285750" indent="-285750">
              <a:buFont typeface="Arial" panose="020B0604020202020204" pitchFamily="34" charset="0"/>
              <a:buChar char="•"/>
            </a:pPr>
            <a:r>
              <a:rPr lang="zh-CN" altLang="en-US" sz="1600" dirty="0">
                <a:solidFill>
                  <a:srgbClr val="333333"/>
                </a:solidFill>
                <a:latin typeface="Verdana" panose="020B0604030504040204" pitchFamily="34" charset="0"/>
              </a:rPr>
              <a:t>用户信息端点返回用户的声明</a:t>
            </a:r>
            <a:r>
              <a:rPr lang="en-US" altLang="zh-CN" sz="1600" dirty="0">
                <a:solidFill>
                  <a:srgbClr val="333333"/>
                </a:solidFill>
                <a:latin typeface="Verdana" panose="020B0604030504040204" pitchFamily="34" charset="0"/>
              </a:rPr>
              <a:t>(claims, </a:t>
            </a:r>
            <a:r>
              <a:rPr lang="zh-CN" altLang="en-US" sz="1600" dirty="0">
                <a:solidFill>
                  <a:srgbClr val="333333"/>
                </a:solidFill>
                <a:latin typeface="Verdana" panose="020B0604030504040204" pitchFamily="34" charset="0"/>
              </a:rPr>
              <a:t>相当于是用户的信息</a:t>
            </a:r>
            <a:r>
              <a:rPr lang="en-US" altLang="zh-CN" sz="1600" dirty="0">
                <a:solidFill>
                  <a:srgbClr val="333333"/>
                </a:solidFill>
                <a:latin typeface="Verdana" panose="020B0604030504040204" pitchFamily="34" charset="0"/>
              </a:rPr>
              <a:t>).</a:t>
            </a:r>
            <a:endParaRPr lang="en-US" altLang="zh-CN" sz="1600" b="0" i="0" dirty="0">
              <a:solidFill>
                <a:srgbClr val="333333"/>
              </a:solidFill>
              <a:effectLst/>
              <a:latin typeface="Verdana" panose="020B0604030504040204" pitchFamily="34" charset="0"/>
            </a:endParaRPr>
          </a:p>
        </p:txBody>
      </p:sp>
    </p:spTree>
    <p:extLst>
      <p:ext uri="{BB962C8B-B14F-4D97-AF65-F5344CB8AC3E}">
        <p14:creationId xmlns:p14="http://schemas.microsoft.com/office/powerpoint/2010/main" val="45550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OpenId</a:t>
            </a:r>
            <a:r>
              <a:rPr lang="en-US" altLang="zh-CN" dirty="0"/>
              <a:t> Connect</a:t>
            </a:r>
            <a:endParaRPr lang="en-US" dirty="0"/>
          </a:p>
        </p:txBody>
      </p:sp>
      <p:sp>
        <p:nvSpPr>
          <p:cNvPr id="3" name="Content Placeholder 2"/>
          <p:cNvSpPr>
            <a:spLocks noGrp="1"/>
          </p:cNvSpPr>
          <p:nvPr>
            <p:ph idx="1"/>
          </p:nvPr>
        </p:nvSpPr>
        <p:spPr/>
        <p:txBody>
          <a:bodyPr anchor="ctr"/>
          <a:lstStyle/>
          <a:p>
            <a:r>
              <a:rPr lang="en-US" b="1" dirty="0"/>
              <a:t>Authorization Code Flow</a:t>
            </a:r>
          </a:p>
          <a:p>
            <a:r>
              <a:rPr lang="en-US" b="1" dirty="0"/>
              <a:t>Implicit Flow</a:t>
            </a:r>
          </a:p>
          <a:p>
            <a:r>
              <a:rPr lang="en-US" b="1" dirty="0"/>
              <a:t>Hybrid Flow</a:t>
            </a:r>
            <a:endParaRPr lang="en-US" altLang="zh-CN" dirty="0"/>
          </a:p>
          <a:p>
            <a:pPr lvl="1"/>
            <a:endParaRPr lang="en-US" dirty="0"/>
          </a:p>
        </p:txBody>
      </p:sp>
      <p:sp>
        <p:nvSpPr>
          <p:cNvPr id="4" name="Text Placeholder 3"/>
          <p:cNvSpPr>
            <a:spLocks noGrp="1"/>
          </p:cNvSpPr>
          <p:nvPr>
            <p:ph type="body" sz="half" idx="2"/>
          </p:nvPr>
        </p:nvSpPr>
        <p:spPr/>
        <p:txBody>
          <a:bodyPr/>
          <a:lstStyle/>
          <a:p>
            <a:r>
              <a:rPr lang="zh-CN" altLang="en-US" dirty="0"/>
              <a:t>身份认证流程</a:t>
            </a:r>
            <a:endParaRPr lang="en-US" dirty="0"/>
          </a:p>
        </p:txBody>
      </p:sp>
    </p:spTree>
    <p:extLst>
      <p:ext uri="{BB962C8B-B14F-4D97-AF65-F5344CB8AC3E}">
        <p14:creationId xmlns:p14="http://schemas.microsoft.com/office/powerpoint/2010/main" val="186843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OpenId</a:t>
            </a:r>
            <a:r>
              <a:rPr lang="en-US" altLang="zh-CN" dirty="0"/>
              <a:t> Connect</a:t>
            </a:r>
            <a:endParaRPr lang="en-US" dirty="0"/>
          </a:p>
        </p:txBody>
      </p:sp>
      <p:sp>
        <p:nvSpPr>
          <p:cNvPr id="3" name="Content Placeholder 2"/>
          <p:cNvSpPr>
            <a:spLocks noGrp="1"/>
          </p:cNvSpPr>
          <p:nvPr>
            <p:ph idx="1"/>
          </p:nvPr>
        </p:nvSpPr>
        <p:spPr>
          <a:xfrm>
            <a:off x="4480560" y="457200"/>
            <a:ext cx="6675120" cy="5943600"/>
          </a:xfrm>
        </p:spPr>
        <p:txBody>
          <a:bodyPr anchor="ctr">
            <a:normAutofit fontScale="85000" lnSpcReduction="20000"/>
          </a:bodyPr>
          <a:lstStyle/>
          <a:p>
            <a:r>
              <a:rPr lang="zh-CN" altLang="en-US" dirty="0"/>
              <a:t>在</a:t>
            </a:r>
            <a:r>
              <a:rPr lang="en-US" altLang="zh-CN" dirty="0"/>
              <a:t>Authorization Code </a:t>
            </a:r>
            <a:r>
              <a:rPr lang="zh-CN" altLang="en-US" dirty="0"/>
              <a:t>流程里</a:t>
            </a:r>
            <a:r>
              <a:rPr lang="en-US" altLang="zh-CN" dirty="0"/>
              <a:t>, </a:t>
            </a:r>
            <a:r>
              <a:rPr lang="zh-CN" altLang="en-US" dirty="0"/>
              <a:t>一个</a:t>
            </a:r>
            <a:r>
              <a:rPr lang="zh-CN" altLang="en-US" b="1" dirty="0">
                <a:solidFill>
                  <a:srgbClr val="FF0000"/>
                </a:solidFill>
              </a:rPr>
              <a:t>授权码</a:t>
            </a:r>
            <a:r>
              <a:rPr lang="en-US" altLang="zh-CN" b="1" dirty="0">
                <a:solidFill>
                  <a:srgbClr val="FF0000"/>
                </a:solidFill>
              </a:rPr>
              <a:t>(Authorization Code)</a:t>
            </a:r>
            <a:r>
              <a:rPr lang="zh-CN" altLang="en-US" dirty="0"/>
              <a:t>会被返回给客户端</a:t>
            </a:r>
            <a:r>
              <a:rPr lang="en-US" altLang="zh-CN" dirty="0"/>
              <a:t>. </a:t>
            </a:r>
            <a:r>
              <a:rPr lang="zh-CN" altLang="en-US" dirty="0"/>
              <a:t>这个授权码可以被直接用来交换</a:t>
            </a:r>
            <a:r>
              <a:rPr lang="en-US" altLang="zh-CN" dirty="0"/>
              <a:t>ID Token</a:t>
            </a:r>
            <a:r>
              <a:rPr lang="zh-CN" altLang="en-US" dirty="0"/>
              <a:t>和</a:t>
            </a:r>
            <a:r>
              <a:rPr lang="en-US" altLang="zh-CN" dirty="0"/>
              <a:t>Access Token. </a:t>
            </a:r>
            <a:r>
              <a:rPr lang="zh-CN" altLang="en-US" dirty="0"/>
              <a:t>该流程也可以在客户端使用授权码兑换</a:t>
            </a:r>
            <a:r>
              <a:rPr lang="en-US" altLang="zh-CN" dirty="0"/>
              <a:t>Access Token</a:t>
            </a:r>
            <a:r>
              <a:rPr lang="zh-CN" altLang="en-US" dirty="0"/>
              <a:t>之前对其身份认证</a:t>
            </a:r>
            <a:r>
              <a:rPr lang="en-US" altLang="zh-CN" dirty="0"/>
              <a:t>. </a:t>
            </a:r>
            <a:r>
              <a:rPr lang="zh-CN" altLang="en-US" dirty="0"/>
              <a:t>但是该流程要求客户端的身份认证动作在</a:t>
            </a:r>
            <a:r>
              <a:rPr lang="zh-CN" altLang="en-US" b="1" dirty="0"/>
              <a:t>后台</a:t>
            </a:r>
            <a:r>
              <a:rPr lang="zh-CN" altLang="en-US" dirty="0"/>
              <a:t>使用</a:t>
            </a:r>
            <a:r>
              <a:rPr lang="en-US" altLang="zh-CN" dirty="0"/>
              <a:t>client id</a:t>
            </a:r>
            <a:r>
              <a:rPr lang="zh-CN" altLang="en-US" dirty="0"/>
              <a:t>和</a:t>
            </a:r>
            <a:r>
              <a:rPr lang="en-US" altLang="zh-CN" dirty="0"/>
              <a:t>secret</a:t>
            </a:r>
            <a:r>
              <a:rPr lang="zh-CN" altLang="en-US" dirty="0"/>
              <a:t>来获得</a:t>
            </a:r>
            <a:r>
              <a:rPr lang="en-US" altLang="zh-CN" dirty="0"/>
              <a:t>tokens, </a:t>
            </a:r>
            <a:r>
              <a:rPr lang="zh-CN" altLang="en-US" dirty="0"/>
              <a:t>这样就不会把</a:t>
            </a:r>
            <a:r>
              <a:rPr lang="en-US" altLang="zh-CN" dirty="0"/>
              <a:t>tokens</a:t>
            </a:r>
            <a:r>
              <a:rPr lang="zh-CN" altLang="en-US" dirty="0"/>
              <a:t>暴露给浏览器或其它可访问浏览器的恶意应用了</a:t>
            </a:r>
            <a:r>
              <a:rPr lang="en-US" altLang="zh-CN" dirty="0"/>
              <a:t>.</a:t>
            </a:r>
          </a:p>
          <a:p>
            <a:r>
              <a:rPr lang="zh-CN" altLang="en-US" dirty="0"/>
              <a:t>要求</a:t>
            </a:r>
            <a:r>
              <a:rPr lang="zh-CN" altLang="en-US" b="1" dirty="0"/>
              <a:t>客户端</a:t>
            </a:r>
            <a:r>
              <a:rPr lang="zh-CN" altLang="en-US" dirty="0"/>
              <a:t>应用可以</a:t>
            </a:r>
            <a:r>
              <a:rPr lang="zh-CN" altLang="en-US" b="1" dirty="0"/>
              <a:t>安全</a:t>
            </a:r>
            <a:r>
              <a:rPr lang="zh-CN" altLang="en-US" dirty="0"/>
              <a:t>的在它和授权服务器之间维护客户端的</a:t>
            </a:r>
            <a:r>
              <a:rPr lang="en-US" altLang="zh-CN" dirty="0"/>
              <a:t>secret, </a:t>
            </a:r>
            <a:r>
              <a:rPr lang="zh-CN" altLang="en-US" dirty="0"/>
              <a:t>也就是说只适合这样的客户端应用</a:t>
            </a:r>
            <a:r>
              <a:rPr lang="en-US" altLang="zh-CN" dirty="0"/>
              <a:t>.</a:t>
            </a:r>
          </a:p>
          <a:p>
            <a:r>
              <a:rPr lang="zh-CN" altLang="en-US" dirty="0"/>
              <a:t>它还适合于</a:t>
            </a:r>
            <a:r>
              <a:rPr lang="zh-CN" altLang="en-US" b="1" dirty="0"/>
              <a:t>长时间的访问</a:t>
            </a:r>
            <a:r>
              <a:rPr lang="en-US" altLang="zh-CN" dirty="0"/>
              <a:t>(</a:t>
            </a:r>
            <a:r>
              <a:rPr lang="zh-CN" altLang="en-US" dirty="0"/>
              <a:t>通过</a:t>
            </a:r>
            <a:r>
              <a:rPr lang="en-US" altLang="zh-CN" dirty="0"/>
              <a:t>refresh token).</a:t>
            </a:r>
          </a:p>
          <a:p>
            <a:r>
              <a:rPr lang="zh-CN" altLang="en-US" dirty="0"/>
              <a:t>授权码来自于授权端点</a:t>
            </a:r>
            <a:r>
              <a:rPr lang="en-US" altLang="zh-CN" dirty="0"/>
              <a:t>, </a:t>
            </a:r>
            <a:r>
              <a:rPr lang="zh-CN" altLang="en-US" dirty="0"/>
              <a:t>而所有的</a:t>
            </a:r>
            <a:r>
              <a:rPr lang="en-US" altLang="zh-CN" dirty="0"/>
              <a:t>tokens</a:t>
            </a:r>
            <a:r>
              <a:rPr lang="zh-CN" altLang="en-US" dirty="0"/>
              <a:t>都来自于</a:t>
            </a:r>
            <a:r>
              <a:rPr lang="en-US" altLang="zh-CN" dirty="0"/>
              <a:t>Token</a:t>
            </a:r>
            <a:r>
              <a:rPr lang="zh-CN" altLang="en-US" dirty="0"/>
              <a:t>端点</a:t>
            </a:r>
            <a:r>
              <a:rPr lang="en-US" altLang="zh-CN" dirty="0"/>
              <a:t>. </a:t>
            </a:r>
          </a:p>
          <a:p>
            <a:r>
              <a:rPr lang="en-US" altLang="zh-CN" dirty="0"/>
              <a:t>Authorization Code</a:t>
            </a:r>
            <a:r>
              <a:rPr lang="zh-CN" altLang="en-US" dirty="0"/>
              <a:t>流程的步骤如下</a:t>
            </a:r>
            <a:r>
              <a:rPr lang="en-US" altLang="zh-CN" dirty="0"/>
              <a:t>:</a:t>
            </a:r>
          </a:p>
          <a:p>
            <a:pPr lvl="1"/>
            <a:r>
              <a:rPr lang="zh-CN" altLang="en-US" dirty="0"/>
              <a:t>客户端准备身份认证请求</a:t>
            </a:r>
            <a:r>
              <a:rPr lang="en-US" altLang="zh-CN" dirty="0"/>
              <a:t>, </a:t>
            </a:r>
            <a:r>
              <a:rPr lang="zh-CN" altLang="en-US" dirty="0"/>
              <a:t>请求里包含所需的参数</a:t>
            </a:r>
          </a:p>
          <a:p>
            <a:pPr lvl="1"/>
            <a:r>
              <a:rPr lang="zh-CN" altLang="en-US" dirty="0"/>
              <a:t>客户端发送请求到授权服务器</a:t>
            </a:r>
          </a:p>
          <a:p>
            <a:pPr lvl="1"/>
            <a:r>
              <a:rPr lang="zh-CN" altLang="en-US" dirty="0"/>
              <a:t>授权服务器对最终用户进行身份认证</a:t>
            </a:r>
          </a:p>
          <a:p>
            <a:pPr lvl="1"/>
            <a:r>
              <a:rPr lang="zh-CN" altLang="en-US" dirty="0"/>
              <a:t>授权服务器获得最终用户的同意</a:t>
            </a:r>
            <a:r>
              <a:rPr lang="en-US" altLang="zh-CN" dirty="0"/>
              <a:t>/</a:t>
            </a:r>
            <a:r>
              <a:rPr lang="zh-CN" altLang="en-US" dirty="0"/>
              <a:t>授权</a:t>
            </a:r>
          </a:p>
          <a:p>
            <a:pPr lvl="1"/>
            <a:r>
              <a:rPr lang="zh-CN" altLang="en-US" dirty="0"/>
              <a:t>授权服务器把最终用户发送回客户端</a:t>
            </a:r>
            <a:r>
              <a:rPr lang="en-US" altLang="zh-CN" dirty="0"/>
              <a:t>, </a:t>
            </a:r>
            <a:r>
              <a:rPr lang="zh-CN" altLang="en-US" dirty="0"/>
              <a:t>同时带着授权码</a:t>
            </a:r>
          </a:p>
          <a:p>
            <a:pPr lvl="1"/>
            <a:r>
              <a:rPr lang="zh-CN" altLang="en-US" dirty="0"/>
              <a:t>客户端使用授权码向</a:t>
            </a:r>
            <a:r>
              <a:rPr lang="en-US" altLang="zh-CN" dirty="0"/>
              <a:t>Token</a:t>
            </a:r>
            <a:r>
              <a:rPr lang="zh-CN" altLang="en-US" dirty="0"/>
              <a:t>端点请求一个响应</a:t>
            </a:r>
          </a:p>
          <a:p>
            <a:pPr lvl="1"/>
            <a:r>
              <a:rPr lang="zh-CN" altLang="en-US" dirty="0"/>
              <a:t>客户端接收到响应</a:t>
            </a:r>
            <a:r>
              <a:rPr lang="en-US" altLang="zh-CN" dirty="0"/>
              <a:t>, </a:t>
            </a:r>
            <a:r>
              <a:rPr lang="zh-CN" altLang="en-US" dirty="0"/>
              <a:t>响应的</a:t>
            </a:r>
            <a:r>
              <a:rPr lang="en-US" altLang="zh-CN" dirty="0"/>
              <a:t>body</a:t>
            </a:r>
            <a:r>
              <a:rPr lang="zh-CN" altLang="en-US" dirty="0"/>
              <a:t>里面包含着</a:t>
            </a:r>
            <a:r>
              <a:rPr lang="en-US" altLang="zh-CN" dirty="0"/>
              <a:t>ID Token </a:t>
            </a:r>
            <a:r>
              <a:rPr lang="zh-CN" altLang="en-US" dirty="0"/>
              <a:t>和 </a:t>
            </a:r>
            <a:r>
              <a:rPr lang="en-US" altLang="zh-CN" dirty="0"/>
              <a:t>Access Token</a:t>
            </a:r>
          </a:p>
          <a:p>
            <a:pPr lvl="1"/>
            <a:r>
              <a:rPr lang="zh-CN" altLang="en-US" dirty="0"/>
              <a:t>客户端验证</a:t>
            </a:r>
            <a:r>
              <a:rPr lang="en-US" altLang="zh-CN" dirty="0"/>
              <a:t>ID Token, </a:t>
            </a:r>
            <a:r>
              <a:rPr lang="zh-CN" altLang="en-US" dirty="0"/>
              <a:t>并获得用户的一些身份信息</a:t>
            </a:r>
            <a:r>
              <a:rPr lang="en-US" altLang="zh-CN" dirty="0"/>
              <a:t>.</a:t>
            </a:r>
          </a:p>
          <a:p>
            <a:pPr lvl="1"/>
            <a:endParaRPr lang="en-US" dirty="0"/>
          </a:p>
        </p:txBody>
      </p:sp>
      <p:sp>
        <p:nvSpPr>
          <p:cNvPr id="4" name="Text Placeholder 3"/>
          <p:cNvSpPr>
            <a:spLocks noGrp="1"/>
          </p:cNvSpPr>
          <p:nvPr>
            <p:ph type="body" sz="half" idx="2"/>
          </p:nvPr>
        </p:nvSpPr>
        <p:spPr/>
        <p:txBody>
          <a:bodyPr/>
          <a:lstStyle/>
          <a:p>
            <a:r>
              <a:rPr lang="en-US" altLang="zh-CN" dirty="0"/>
              <a:t>Authorization Code Flow</a:t>
            </a:r>
            <a:endParaRPr lang="en-US" dirty="0"/>
          </a:p>
        </p:txBody>
      </p:sp>
    </p:spTree>
    <p:extLst>
      <p:ext uri="{BB962C8B-B14F-4D97-AF65-F5344CB8AC3E}">
        <p14:creationId xmlns:p14="http://schemas.microsoft.com/office/powerpoint/2010/main" val="164265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OpenId</a:t>
            </a:r>
            <a:r>
              <a:rPr lang="en-US" altLang="zh-CN" dirty="0"/>
              <a:t> Connect</a:t>
            </a:r>
            <a:endParaRPr lang="en-US" dirty="0"/>
          </a:p>
        </p:txBody>
      </p:sp>
      <p:sp>
        <p:nvSpPr>
          <p:cNvPr id="3" name="Content Placeholder 2"/>
          <p:cNvSpPr>
            <a:spLocks noGrp="1"/>
          </p:cNvSpPr>
          <p:nvPr>
            <p:ph idx="1"/>
          </p:nvPr>
        </p:nvSpPr>
        <p:spPr>
          <a:xfrm>
            <a:off x="4480560" y="457200"/>
            <a:ext cx="6675120" cy="5943600"/>
          </a:xfrm>
        </p:spPr>
        <p:txBody>
          <a:bodyPr anchor="ctr">
            <a:normAutofit fontScale="92500" lnSpcReduction="20000"/>
          </a:bodyPr>
          <a:lstStyle/>
          <a:p>
            <a:r>
              <a:rPr lang="en-US" altLang="zh-CN" dirty="0"/>
              <a:t>Implicit Flow</a:t>
            </a:r>
            <a:r>
              <a:rPr lang="zh-CN" altLang="en-US" dirty="0"/>
              <a:t>在请求</a:t>
            </a:r>
            <a:r>
              <a:rPr lang="en-US" altLang="zh-CN" dirty="0"/>
              <a:t>token</a:t>
            </a:r>
            <a:r>
              <a:rPr lang="zh-CN" altLang="en-US" dirty="0"/>
              <a:t>的时候不需要明确的客户端身份认证</a:t>
            </a:r>
            <a:r>
              <a:rPr lang="en-US" altLang="zh-CN" dirty="0"/>
              <a:t>, </a:t>
            </a:r>
            <a:r>
              <a:rPr lang="zh-CN" altLang="en-US" dirty="0"/>
              <a:t>它使用重定向</a:t>
            </a:r>
            <a:r>
              <a:rPr lang="en-US" altLang="zh-CN" dirty="0"/>
              <a:t>URI</a:t>
            </a:r>
            <a:r>
              <a:rPr lang="zh-CN" altLang="en-US" dirty="0"/>
              <a:t>的方式来验证客户端的身份</a:t>
            </a:r>
            <a:r>
              <a:rPr lang="en-US" altLang="zh-CN" dirty="0"/>
              <a:t>. </a:t>
            </a:r>
            <a:r>
              <a:rPr lang="zh-CN" altLang="en-US" dirty="0"/>
              <a:t>因为这一点</a:t>
            </a:r>
            <a:r>
              <a:rPr lang="en-US" altLang="zh-CN" dirty="0"/>
              <a:t>, </a:t>
            </a:r>
            <a:r>
              <a:rPr lang="en-US" altLang="zh-CN" b="1" dirty="0"/>
              <a:t>refresh token</a:t>
            </a:r>
            <a:r>
              <a:rPr lang="zh-CN" altLang="en-US" b="1" dirty="0"/>
              <a:t>也就无法使用了</a:t>
            </a:r>
            <a:r>
              <a:rPr lang="en-US" altLang="zh-CN" dirty="0"/>
              <a:t>, </a:t>
            </a:r>
            <a:r>
              <a:rPr lang="zh-CN" altLang="en-US" dirty="0"/>
              <a:t>这同样也</a:t>
            </a:r>
            <a:r>
              <a:rPr lang="zh-CN" altLang="en-US" b="1" dirty="0"/>
              <a:t>不适合于长时间有效的</a:t>
            </a:r>
            <a:r>
              <a:rPr lang="en-US" altLang="zh-CN" b="1" dirty="0"/>
              <a:t>access token</a:t>
            </a:r>
            <a:r>
              <a:rPr lang="en-US" altLang="zh-CN" dirty="0"/>
              <a:t>.</a:t>
            </a:r>
          </a:p>
          <a:p>
            <a:r>
              <a:rPr lang="zh-CN" altLang="en-US" dirty="0"/>
              <a:t>所有的</a:t>
            </a:r>
            <a:r>
              <a:rPr lang="en-US" altLang="zh-CN" dirty="0"/>
              <a:t>tokens</a:t>
            </a:r>
            <a:r>
              <a:rPr lang="zh-CN" altLang="en-US" dirty="0"/>
              <a:t>都来自于授权端点</a:t>
            </a:r>
            <a:r>
              <a:rPr lang="en-US" altLang="zh-CN" dirty="0"/>
              <a:t>, </a:t>
            </a:r>
            <a:r>
              <a:rPr lang="zh-CN" altLang="en-US" dirty="0"/>
              <a:t>而</a:t>
            </a:r>
            <a:r>
              <a:rPr lang="en-US" altLang="zh-CN" dirty="0"/>
              <a:t>Token</a:t>
            </a:r>
            <a:r>
              <a:rPr lang="zh-CN" altLang="en-US" dirty="0"/>
              <a:t>端点并没有用到</a:t>
            </a:r>
            <a:r>
              <a:rPr lang="en-US" altLang="zh-CN" dirty="0"/>
              <a:t>.</a:t>
            </a:r>
          </a:p>
          <a:p>
            <a:r>
              <a:rPr lang="zh-CN" altLang="en-US" dirty="0"/>
              <a:t>该流程主要用于</a:t>
            </a:r>
            <a:r>
              <a:rPr lang="zh-CN" altLang="en-US" b="1" dirty="0"/>
              <a:t>浏览器内的应用</a:t>
            </a:r>
            <a:r>
              <a:rPr lang="en-US" altLang="zh-CN" dirty="0"/>
              <a:t>, Access Token</a:t>
            </a:r>
            <a:r>
              <a:rPr lang="zh-CN" altLang="en-US" dirty="0"/>
              <a:t>和</a:t>
            </a:r>
            <a:r>
              <a:rPr lang="en-US" altLang="zh-CN" dirty="0"/>
              <a:t>ID Token</a:t>
            </a:r>
            <a:r>
              <a:rPr lang="zh-CN" altLang="en-US" dirty="0"/>
              <a:t>一同被直接返回给客户端</a:t>
            </a:r>
            <a:r>
              <a:rPr lang="en-US" altLang="zh-CN" dirty="0"/>
              <a:t>. </a:t>
            </a:r>
            <a:r>
              <a:rPr lang="zh-CN" altLang="en-US" dirty="0"/>
              <a:t>因为这个原因</a:t>
            </a:r>
            <a:r>
              <a:rPr lang="en-US" altLang="zh-CN" dirty="0"/>
              <a:t>, </a:t>
            </a:r>
            <a:r>
              <a:rPr lang="zh-CN" altLang="en-US" dirty="0"/>
              <a:t>这些</a:t>
            </a:r>
            <a:r>
              <a:rPr lang="en-US" altLang="zh-CN" dirty="0"/>
              <a:t>tokens</a:t>
            </a:r>
            <a:r>
              <a:rPr lang="zh-CN" altLang="en-US" dirty="0"/>
              <a:t>也会暴露于最终用户和可以访问该浏览器的其它应用了</a:t>
            </a:r>
            <a:r>
              <a:rPr lang="en-US" altLang="zh-CN" dirty="0"/>
              <a:t>. </a:t>
            </a:r>
          </a:p>
          <a:p>
            <a:r>
              <a:rPr lang="zh-CN" altLang="en-US" dirty="0"/>
              <a:t>它并</a:t>
            </a:r>
            <a:r>
              <a:rPr lang="zh-CN" altLang="en-US" b="1" dirty="0"/>
              <a:t>不适合于长时间的访问</a:t>
            </a:r>
            <a:r>
              <a:rPr lang="en-US" altLang="zh-CN" dirty="0"/>
              <a:t>.</a:t>
            </a:r>
          </a:p>
          <a:p>
            <a:r>
              <a:rPr lang="en-US" altLang="zh-CN" dirty="0"/>
              <a:t>Implicit</a:t>
            </a:r>
            <a:r>
              <a:rPr lang="zh-CN" altLang="en-US" dirty="0"/>
              <a:t>流程的步骤如下</a:t>
            </a:r>
            <a:r>
              <a:rPr lang="en-US" altLang="zh-CN" dirty="0"/>
              <a:t>:</a:t>
            </a:r>
          </a:p>
          <a:p>
            <a:pPr lvl="1"/>
            <a:r>
              <a:rPr lang="zh-CN" altLang="en-US" dirty="0"/>
              <a:t>客户端准备身份认证请求</a:t>
            </a:r>
            <a:r>
              <a:rPr lang="en-US" altLang="zh-CN" dirty="0"/>
              <a:t>, </a:t>
            </a:r>
            <a:r>
              <a:rPr lang="zh-CN" altLang="en-US" dirty="0"/>
              <a:t>请求里包含所需的参数</a:t>
            </a:r>
          </a:p>
          <a:p>
            <a:pPr lvl="1"/>
            <a:r>
              <a:rPr lang="zh-CN" altLang="en-US" dirty="0"/>
              <a:t>客户端发送请求到授权服务器</a:t>
            </a:r>
          </a:p>
          <a:p>
            <a:pPr lvl="1"/>
            <a:r>
              <a:rPr lang="zh-CN" altLang="en-US" dirty="0"/>
              <a:t>授权服务器对最终用户进行身份认证</a:t>
            </a:r>
          </a:p>
          <a:p>
            <a:pPr lvl="1"/>
            <a:r>
              <a:rPr lang="zh-CN" altLang="en-US" dirty="0"/>
              <a:t>授权服务器获得最终用户的同意</a:t>
            </a:r>
            <a:r>
              <a:rPr lang="en-US" altLang="zh-CN" dirty="0"/>
              <a:t>/</a:t>
            </a:r>
            <a:r>
              <a:rPr lang="zh-CN" altLang="en-US" dirty="0"/>
              <a:t>授权</a:t>
            </a:r>
          </a:p>
          <a:p>
            <a:pPr lvl="1"/>
            <a:r>
              <a:rPr lang="zh-CN" altLang="en-US" dirty="0"/>
              <a:t>授权服务器把最终用户发送回客户端</a:t>
            </a:r>
            <a:r>
              <a:rPr lang="en-US" altLang="zh-CN" dirty="0"/>
              <a:t>, </a:t>
            </a:r>
            <a:r>
              <a:rPr lang="zh-CN" altLang="en-US" dirty="0"/>
              <a:t>同时带着</a:t>
            </a:r>
            <a:r>
              <a:rPr lang="en-US" altLang="zh-CN" dirty="0"/>
              <a:t>ID Token. </a:t>
            </a:r>
            <a:r>
              <a:rPr lang="zh-CN" altLang="en-US" dirty="0"/>
              <a:t>如果也请求了</a:t>
            </a:r>
            <a:r>
              <a:rPr lang="en-US" altLang="zh-CN" dirty="0"/>
              <a:t>Access Token</a:t>
            </a:r>
            <a:r>
              <a:rPr lang="zh-CN" altLang="en-US" dirty="0"/>
              <a:t>的话</a:t>
            </a:r>
            <a:r>
              <a:rPr lang="en-US" altLang="zh-CN" dirty="0"/>
              <a:t>, </a:t>
            </a:r>
            <a:r>
              <a:rPr lang="zh-CN" altLang="en-US" dirty="0"/>
              <a:t>那么</a:t>
            </a:r>
            <a:r>
              <a:rPr lang="en-US" altLang="zh-CN" dirty="0"/>
              <a:t>Access Token</a:t>
            </a:r>
            <a:r>
              <a:rPr lang="zh-CN" altLang="en-US" dirty="0"/>
              <a:t>也会一同返回</a:t>
            </a:r>
            <a:r>
              <a:rPr lang="en-US" altLang="zh-CN" dirty="0"/>
              <a:t>.</a:t>
            </a:r>
          </a:p>
          <a:p>
            <a:pPr lvl="1"/>
            <a:r>
              <a:rPr lang="zh-CN" altLang="en-US" dirty="0"/>
              <a:t>客户端验证</a:t>
            </a:r>
            <a:r>
              <a:rPr lang="en-US" altLang="zh-CN" dirty="0"/>
              <a:t>ID Token, </a:t>
            </a:r>
            <a:r>
              <a:rPr lang="zh-CN" altLang="en-US" dirty="0"/>
              <a:t>并获得用户的一些身份信息</a:t>
            </a:r>
            <a:r>
              <a:rPr lang="en-US" altLang="zh-CN" dirty="0"/>
              <a:t>.</a:t>
            </a:r>
          </a:p>
        </p:txBody>
      </p:sp>
      <p:sp>
        <p:nvSpPr>
          <p:cNvPr id="4" name="Text Placeholder 3"/>
          <p:cNvSpPr>
            <a:spLocks noGrp="1"/>
          </p:cNvSpPr>
          <p:nvPr>
            <p:ph type="body" sz="half" idx="2"/>
          </p:nvPr>
        </p:nvSpPr>
        <p:spPr/>
        <p:txBody>
          <a:bodyPr/>
          <a:lstStyle/>
          <a:p>
            <a:r>
              <a:rPr lang="en-US" b="1" dirty="0">
                <a:solidFill>
                  <a:srgbClr val="FF0000"/>
                </a:solidFill>
              </a:rPr>
              <a:t>Implicit Flow</a:t>
            </a:r>
          </a:p>
        </p:txBody>
      </p:sp>
    </p:spTree>
    <p:extLst>
      <p:ext uri="{BB962C8B-B14F-4D97-AF65-F5344CB8AC3E}">
        <p14:creationId xmlns:p14="http://schemas.microsoft.com/office/powerpoint/2010/main" val="325890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OpenId</a:t>
            </a:r>
            <a:r>
              <a:rPr lang="en-US" altLang="zh-CN" dirty="0"/>
              <a:t> Connect</a:t>
            </a:r>
            <a:endParaRPr lang="en-US" dirty="0"/>
          </a:p>
        </p:txBody>
      </p:sp>
      <p:sp>
        <p:nvSpPr>
          <p:cNvPr id="3" name="Content Placeholder 2"/>
          <p:cNvSpPr>
            <a:spLocks noGrp="1"/>
          </p:cNvSpPr>
          <p:nvPr>
            <p:ph idx="1"/>
          </p:nvPr>
        </p:nvSpPr>
        <p:spPr>
          <a:xfrm>
            <a:off x="4480560" y="457200"/>
            <a:ext cx="6675120" cy="5943600"/>
          </a:xfrm>
        </p:spPr>
        <p:txBody>
          <a:bodyPr anchor="ctr">
            <a:normAutofit fontScale="85000" lnSpcReduction="20000"/>
          </a:bodyPr>
          <a:lstStyle/>
          <a:p>
            <a:r>
              <a:rPr lang="en-US" altLang="zh-CN" dirty="0"/>
              <a:t>Hybrid</a:t>
            </a:r>
            <a:r>
              <a:rPr lang="zh-CN" altLang="en-US" dirty="0"/>
              <a:t> </a:t>
            </a:r>
            <a:r>
              <a:rPr lang="en-US" altLang="zh-CN" dirty="0"/>
              <a:t>Flow</a:t>
            </a:r>
            <a:r>
              <a:rPr lang="zh-CN" altLang="en-US" dirty="0"/>
              <a:t>是</a:t>
            </a:r>
            <a:r>
              <a:rPr lang="zh-CN" altLang="en-US" b="1" dirty="0"/>
              <a:t>前两者的混合</a:t>
            </a:r>
            <a:r>
              <a:rPr lang="en-US" altLang="zh-CN" dirty="0"/>
              <a:t>, </a:t>
            </a:r>
            <a:r>
              <a:rPr lang="zh-CN" altLang="en-US" dirty="0"/>
              <a:t>在该流程里</a:t>
            </a:r>
            <a:r>
              <a:rPr lang="en-US" altLang="zh-CN" dirty="0"/>
              <a:t>.</a:t>
            </a:r>
          </a:p>
          <a:p>
            <a:r>
              <a:rPr lang="zh-CN" altLang="en-US" dirty="0"/>
              <a:t>有一些</a:t>
            </a:r>
            <a:r>
              <a:rPr lang="en-US" altLang="zh-CN" dirty="0"/>
              <a:t>tokens</a:t>
            </a:r>
            <a:r>
              <a:rPr lang="zh-CN" altLang="en-US" dirty="0"/>
              <a:t>和授权码来自于授权端点</a:t>
            </a:r>
            <a:r>
              <a:rPr lang="en-US" altLang="zh-CN" dirty="0"/>
              <a:t>, </a:t>
            </a:r>
            <a:r>
              <a:rPr lang="zh-CN" altLang="en-US" dirty="0"/>
              <a:t>而另外一些</a:t>
            </a:r>
            <a:r>
              <a:rPr lang="en-US" altLang="zh-CN" dirty="0"/>
              <a:t>tokens</a:t>
            </a:r>
            <a:r>
              <a:rPr lang="zh-CN" altLang="en-US" dirty="0"/>
              <a:t>则来自于</a:t>
            </a:r>
            <a:r>
              <a:rPr lang="en-US" altLang="zh-CN" dirty="0"/>
              <a:t>Token</a:t>
            </a:r>
            <a:r>
              <a:rPr lang="zh-CN" altLang="en-US" dirty="0"/>
              <a:t>端点</a:t>
            </a:r>
            <a:r>
              <a:rPr lang="en-US" altLang="zh-CN" dirty="0"/>
              <a:t>.</a:t>
            </a:r>
          </a:p>
          <a:p>
            <a:r>
              <a:rPr lang="zh-CN" altLang="en-US" dirty="0"/>
              <a:t>该流程允许客户端立即使用</a:t>
            </a:r>
            <a:r>
              <a:rPr lang="en-US" altLang="zh-CN" dirty="0"/>
              <a:t>ID Token, </a:t>
            </a:r>
            <a:r>
              <a:rPr lang="zh-CN" altLang="en-US" dirty="0"/>
              <a:t>并且只需要一次往返即可获得授权码</a:t>
            </a:r>
            <a:r>
              <a:rPr lang="en-US" altLang="zh-CN" dirty="0"/>
              <a:t>.</a:t>
            </a:r>
          </a:p>
          <a:p>
            <a:r>
              <a:rPr lang="zh-CN" altLang="en-US" dirty="0"/>
              <a:t>这种流程也要求</a:t>
            </a:r>
            <a:r>
              <a:rPr lang="zh-CN" altLang="en-US" b="1" dirty="0"/>
              <a:t>客户端</a:t>
            </a:r>
            <a:r>
              <a:rPr lang="zh-CN" altLang="en-US" dirty="0"/>
              <a:t>应用可以</a:t>
            </a:r>
            <a:r>
              <a:rPr lang="zh-CN" altLang="en-US" b="1" dirty="0"/>
              <a:t>安全</a:t>
            </a:r>
            <a:r>
              <a:rPr lang="zh-CN" altLang="en-US" dirty="0"/>
              <a:t>的维护</a:t>
            </a:r>
            <a:r>
              <a:rPr lang="en-US" altLang="zh-CN" dirty="0"/>
              <a:t>secret.</a:t>
            </a:r>
          </a:p>
          <a:p>
            <a:r>
              <a:rPr lang="zh-CN" altLang="en-US" dirty="0"/>
              <a:t>它也适合于长时间的访问</a:t>
            </a:r>
            <a:r>
              <a:rPr lang="en-US" altLang="zh-CN" dirty="0"/>
              <a:t>.</a:t>
            </a:r>
          </a:p>
          <a:p>
            <a:r>
              <a:rPr lang="en-US" altLang="zh-CN" dirty="0"/>
              <a:t>Hybrid</a:t>
            </a:r>
            <a:r>
              <a:rPr lang="zh-CN" altLang="en-US" dirty="0"/>
              <a:t>流程的步骤如下</a:t>
            </a:r>
            <a:r>
              <a:rPr lang="en-US" altLang="zh-CN" dirty="0"/>
              <a:t>:</a:t>
            </a:r>
          </a:p>
          <a:p>
            <a:pPr lvl="1"/>
            <a:r>
              <a:rPr lang="zh-CN" altLang="en-US" dirty="0"/>
              <a:t>客户端准备身份认证请求</a:t>
            </a:r>
            <a:r>
              <a:rPr lang="en-US" altLang="zh-CN" dirty="0"/>
              <a:t>, </a:t>
            </a:r>
            <a:r>
              <a:rPr lang="zh-CN" altLang="en-US" dirty="0"/>
              <a:t>请求里包含所需的参数</a:t>
            </a:r>
          </a:p>
          <a:p>
            <a:pPr lvl="1"/>
            <a:r>
              <a:rPr lang="zh-CN" altLang="en-US" dirty="0"/>
              <a:t>客户端发送请求到授权服务器</a:t>
            </a:r>
          </a:p>
          <a:p>
            <a:pPr lvl="1"/>
            <a:r>
              <a:rPr lang="zh-CN" altLang="en-US" dirty="0"/>
              <a:t>授权服务器对最终用户进行身份认证</a:t>
            </a:r>
          </a:p>
          <a:p>
            <a:pPr lvl="1"/>
            <a:r>
              <a:rPr lang="zh-CN" altLang="en-US" dirty="0"/>
              <a:t>授权服务器获得最终用户的同意</a:t>
            </a:r>
            <a:r>
              <a:rPr lang="en-US" altLang="zh-CN" dirty="0"/>
              <a:t>/</a:t>
            </a:r>
            <a:r>
              <a:rPr lang="zh-CN" altLang="en-US" dirty="0"/>
              <a:t>授权</a:t>
            </a:r>
          </a:p>
          <a:p>
            <a:pPr lvl="1"/>
            <a:r>
              <a:rPr lang="zh-CN" altLang="en-US" dirty="0"/>
              <a:t>授权服务器把最终用户发送回客户端</a:t>
            </a:r>
            <a:r>
              <a:rPr lang="en-US" altLang="zh-CN" dirty="0"/>
              <a:t>, </a:t>
            </a:r>
            <a:r>
              <a:rPr lang="zh-CN" altLang="en-US" dirty="0"/>
              <a:t>同时带着授权码</a:t>
            </a:r>
            <a:r>
              <a:rPr lang="en-US" altLang="zh-CN" dirty="0"/>
              <a:t>, </a:t>
            </a:r>
            <a:r>
              <a:rPr lang="zh-CN" altLang="en-US" dirty="0"/>
              <a:t>根据响应类型的不同</a:t>
            </a:r>
            <a:r>
              <a:rPr lang="en-US" altLang="zh-CN" dirty="0"/>
              <a:t>, </a:t>
            </a:r>
            <a:r>
              <a:rPr lang="zh-CN" altLang="en-US" dirty="0"/>
              <a:t>也可能还带着一个或者多个其它的参数</a:t>
            </a:r>
            <a:r>
              <a:rPr lang="en-US" altLang="zh-CN" dirty="0"/>
              <a:t>.</a:t>
            </a:r>
          </a:p>
          <a:p>
            <a:pPr lvl="1"/>
            <a:r>
              <a:rPr lang="zh-CN" altLang="en-US" dirty="0"/>
              <a:t>客户端使用授权码向</a:t>
            </a:r>
            <a:r>
              <a:rPr lang="en-US" altLang="zh-CN" dirty="0"/>
              <a:t>Token</a:t>
            </a:r>
            <a:r>
              <a:rPr lang="zh-CN" altLang="en-US" dirty="0"/>
              <a:t>端点请求一个响应</a:t>
            </a:r>
          </a:p>
          <a:p>
            <a:pPr lvl="1"/>
            <a:r>
              <a:rPr lang="zh-CN" altLang="en-US" dirty="0"/>
              <a:t>客户端接收到响应</a:t>
            </a:r>
            <a:r>
              <a:rPr lang="en-US" altLang="zh-CN" dirty="0"/>
              <a:t>, </a:t>
            </a:r>
            <a:r>
              <a:rPr lang="zh-CN" altLang="en-US" dirty="0"/>
              <a:t>响应的</a:t>
            </a:r>
            <a:r>
              <a:rPr lang="en-US" altLang="zh-CN" dirty="0"/>
              <a:t>body</a:t>
            </a:r>
            <a:r>
              <a:rPr lang="zh-CN" altLang="en-US" dirty="0"/>
              <a:t>里面包含着</a:t>
            </a:r>
            <a:r>
              <a:rPr lang="en-US" altLang="zh-CN" dirty="0"/>
              <a:t>ID Token </a:t>
            </a:r>
            <a:r>
              <a:rPr lang="zh-CN" altLang="en-US" dirty="0"/>
              <a:t>和 </a:t>
            </a:r>
            <a:r>
              <a:rPr lang="en-US" altLang="zh-CN" dirty="0"/>
              <a:t>Access Token</a:t>
            </a:r>
          </a:p>
          <a:p>
            <a:pPr lvl="1"/>
            <a:r>
              <a:rPr lang="zh-CN" altLang="en-US" dirty="0"/>
              <a:t>客户端验证</a:t>
            </a:r>
            <a:r>
              <a:rPr lang="en-US" altLang="zh-CN" dirty="0"/>
              <a:t>ID Token, </a:t>
            </a:r>
            <a:r>
              <a:rPr lang="zh-CN" altLang="en-US" dirty="0"/>
              <a:t>并获得用户的一些身份信息</a:t>
            </a:r>
            <a:r>
              <a:rPr lang="en-US" altLang="zh-CN" dirty="0"/>
              <a:t>.</a:t>
            </a:r>
          </a:p>
        </p:txBody>
      </p:sp>
      <p:sp>
        <p:nvSpPr>
          <p:cNvPr id="4" name="Text Placeholder 3"/>
          <p:cNvSpPr>
            <a:spLocks noGrp="1"/>
          </p:cNvSpPr>
          <p:nvPr>
            <p:ph type="body" sz="half" idx="2"/>
          </p:nvPr>
        </p:nvSpPr>
        <p:spPr/>
        <p:txBody>
          <a:bodyPr/>
          <a:lstStyle/>
          <a:p>
            <a:r>
              <a:rPr lang="en-US" b="1" dirty="0">
                <a:solidFill>
                  <a:srgbClr val="FF0000"/>
                </a:solidFill>
              </a:rPr>
              <a:t>Hybrid Flow</a:t>
            </a:r>
          </a:p>
        </p:txBody>
      </p:sp>
    </p:spTree>
    <p:extLst>
      <p:ext uri="{BB962C8B-B14F-4D97-AF65-F5344CB8AC3E}">
        <p14:creationId xmlns:p14="http://schemas.microsoft.com/office/powerpoint/2010/main" val="101519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OpenId</a:t>
            </a:r>
            <a:r>
              <a:rPr lang="en-US" altLang="zh-CN" dirty="0"/>
              <a:t> Connect</a:t>
            </a:r>
            <a:endParaRPr lang="en-US" dirty="0"/>
          </a:p>
        </p:txBody>
      </p:sp>
      <p:pic>
        <p:nvPicPr>
          <p:cNvPr id="5" name="Content Placeholder 4">
            <a:extLst>
              <a:ext uri="{FF2B5EF4-FFF2-40B4-BE49-F238E27FC236}">
                <a16:creationId xmlns:a16="http://schemas.microsoft.com/office/drawing/2014/main" id="{965BA2BF-2B2D-4246-85A1-B7CAFBE3250D}"/>
              </a:ext>
            </a:extLst>
          </p:cNvPr>
          <p:cNvPicPr>
            <a:picLocks noGrp="1" noChangeAspect="1"/>
          </p:cNvPicPr>
          <p:nvPr>
            <p:ph idx="1"/>
          </p:nvPr>
        </p:nvPicPr>
        <p:blipFill>
          <a:blip r:embed="rId2"/>
          <a:stretch>
            <a:fillRect/>
          </a:stretch>
        </p:blipFill>
        <p:spPr>
          <a:xfrm>
            <a:off x="4769644" y="2166937"/>
            <a:ext cx="6096000" cy="2524125"/>
          </a:xfrm>
          <a:prstGeom prst="rect">
            <a:avLst/>
          </a:prstGeom>
        </p:spPr>
      </p:pic>
      <p:sp>
        <p:nvSpPr>
          <p:cNvPr id="4" name="Text Placeholder 3"/>
          <p:cNvSpPr>
            <a:spLocks noGrp="1"/>
          </p:cNvSpPr>
          <p:nvPr>
            <p:ph type="body" sz="half" idx="2"/>
          </p:nvPr>
        </p:nvSpPr>
        <p:spPr/>
        <p:txBody>
          <a:bodyPr/>
          <a:lstStyle/>
          <a:p>
            <a:r>
              <a:rPr lang="zh-CN" altLang="en-US" dirty="0"/>
              <a:t>三种流程特点的比较</a:t>
            </a:r>
          </a:p>
        </p:txBody>
      </p:sp>
    </p:spTree>
    <p:extLst>
      <p:ext uri="{BB962C8B-B14F-4D97-AF65-F5344CB8AC3E}">
        <p14:creationId xmlns:p14="http://schemas.microsoft.com/office/powerpoint/2010/main" val="37513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OpenId</a:t>
            </a:r>
            <a:r>
              <a:rPr lang="en-US" altLang="zh-CN" dirty="0"/>
              <a:t> Connect</a:t>
            </a:r>
            <a:endParaRPr lang="en-US" dirty="0"/>
          </a:p>
        </p:txBody>
      </p:sp>
      <p:sp>
        <p:nvSpPr>
          <p:cNvPr id="4" name="Text Placeholder 3"/>
          <p:cNvSpPr>
            <a:spLocks noGrp="1"/>
          </p:cNvSpPr>
          <p:nvPr>
            <p:ph type="body" sz="half" idx="2"/>
          </p:nvPr>
        </p:nvSpPr>
        <p:spPr/>
        <p:txBody>
          <a:bodyPr/>
          <a:lstStyle/>
          <a:p>
            <a:r>
              <a:rPr lang="zh-CN" altLang="en-US" dirty="0"/>
              <a:t>返回值类型的比较</a:t>
            </a:r>
          </a:p>
        </p:txBody>
      </p:sp>
      <p:pic>
        <p:nvPicPr>
          <p:cNvPr id="8" name="Content Placeholder 7">
            <a:extLst>
              <a:ext uri="{FF2B5EF4-FFF2-40B4-BE49-F238E27FC236}">
                <a16:creationId xmlns:a16="http://schemas.microsoft.com/office/drawing/2014/main" id="{CE21F9E6-932B-46B2-8E4E-D5122AD426F5}"/>
              </a:ext>
            </a:extLst>
          </p:cNvPr>
          <p:cNvPicPr>
            <a:picLocks noGrp="1" noChangeAspect="1"/>
          </p:cNvPicPr>
          <p:nvPr>
            <p:ph idx="1"/>
          </p:nvPr>
        </p:nvPicPr>
        <p:blipFill>
          <a:blip r:embed="rId2"/>
          <a:stretch>
            <a:fillRect/>
          </a:stretch>
        </p:blipFill>
        <p:spPr>
          <a:xfrm>
            <a:off x="5974556" y="2133600"/>
            <a:ext cx="3686175" cy="2590800"/>
          </a:xfrm>
          <a:prstGeom prst="rect">
            <a:avLst/>
          </a:prstGeom>
        </p:spPr>
      </p:pic>
    </p:spTree>
    <p:extLst>
      <p:ext uri="{BB962C8B-B14F-4D97-AF65-F5344CB8AC3E}">
        <p14:creationId xmlns:p14="http://schemas.microsoft.com/office/powerpoint/2010/main" val="179360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OIDC – Hybrid Flow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812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Flow</a:t>
            </a:r>
          </a:p>
        </p:txBody>
      </p:sp>
      <p:sp>
        <p:nvSpPr>
          <p:cNvPr id="3" name="Content Placeholder 2"/>
          <p:cNvSpPr>
            <a:spLocks noGrp="1"/>
          </p:cNvSpPr>
          <p:nvPr>
            <p:ph idx="1"/>
          </p:nvPr>
        </p:nvSpPr>
        <p:spPr/>
        <p:txBody>
          <a:bodyPr anchor="ctr"/>
          <a:lstStyle/>
          <a:p>
            <a:r>
              <a:rPr lang="zh-CN" altLang="en-US" dirty="0"/>
              <a:t>根据</a:t>
            </a:r>
            <a:r>
              <a:rPr lang="en-US" dirty="0" err="1"/>
              <a:t>response_type</a:t>
            </a:r>
            <a:r>
              <a:rPr lang="zh-CN" altLang="en-US" dirty="0"/>
              <a:t>的不同</a:t>
            </a:r>
            <a:r>
              <a:rPr lang="en-US" altLang="zh-CN" dirty="0"/>
              <a:t>, </a:t>
            </a:r>
            <a:r>
              <a:rPr lang="zh-CN" altLang="en-US" dirty="0"/>
              <a:t>分为</a:t>
            </a:r>
            <a:r>
              <a:rPr lang="en-US" altLang="zh-CN" dirty="0"/>
              <a:t>:</a:t>
            </a:r>
          </a:p>
          <a:p>
            <a:pPr lvl="1"/>
            <a:r>
              <a:rPr lang="en-US" dirty="0" err="1"/>
              <a:t>response_type</a:t>
            </a:r>
            <a:r>
              <a:rPr lang="en-US" dirty="0"/>
              <a:t>=code </a:t>
            </a:r>
            <a:r>
              <a:rPr lang="en-US" dirty="0" err="1"/>
              <a:t>id_token</a:t>
            </a:r>
            <a:endParaRPr lang="en-US" dirty="0"/>
          </a:p>
          <a:p>
            <a:pPr lvl="1"/>
            <a:r>
              <a:rPr lang="en-US" dirty="0" err="1"/>
              <a:t>response_type</a:t>
            </a:r>
            <a:r>
              <a:rPr lang="en-US" dirty="0"/>
              <a:t>=code token</a:t>
            </a:r>
          </a:p>
          <a:p>
            <a:pPr lvl="1"/>
            <a:r>
              <a:rPr lang="en-US" dirty="0" err="1"/>
              <a:t>response_type</a:t>
            </a:r>
            <a:r>
              <a:rPr lang="en-US" dirty="0"/>
              <a:t>=code </a:t>
            </a:r>
            <a:r>
              <a:rPr lang="en-US" dirty="0" err="1"/>
              <a:t>id_token</a:t>
            </a:r>
            <a:r>
              <a:rPr lang="en-US" dirty="0"/>
              <a:t> token</a:t>
            </a:r>
          </a:p>
          <a:p>
            <a:r>
              <a:rPr lang="zh-CN" altLang="en-US" b="1" i="1" dirty="0"/>
              <a:t>注意</a:t>
            </a:r>
            <a:r>
              <a:rPr lang="en-US" altLang="zh-CN" b="1" i="1" dirty="0"/>
              <a:t>:</a:t>
            </a:r>
            <a:r>
              <a:rPr lang="zh-CN" altLang="en-US" b="1" i="1" dirty="0"/>
              <a:t>为了表明是</a:t>
            </a:r>
            <a:r>
              <a:rPr lang="en-US" b="1" i="1" dirty="0"/>
              <a:t>OpenID Connect</a:t>
            </a:r>
            <a:r>
              <a:rPr lang="zh-CN" altLang="en-US" b="1" i="1" dirty="0"/>
              <a:t>协议的请求</a:t>
            </a:r>
            <a:r>
              <a:rPr lang="en-US" altLang="zh-CN" b="1" i="1" dirty="0"/>
              <a:t>, </a:t>
            </a:r>
            <a:r>
              <a:rPr lang="en-US" b="1" i="1" dirty="0"/>
              <a:t>scope</a:t>
            </a:r>
            <a:r>
              <a:rPr lang="zh-CN" altLang="en-US" b="1" i="1" dirty="0"/>
              <a:t>参数里必须包含</a:t>
            </a:r>
            <a:r>
              <a:rPr lang="en-US" b="1" i="1" dirty="0" err="1"/>
              <a:t>openid</a:t>
            </a:r>
            <a:r>
              <a:rPr lang="en-US" b="1" i="1" dirty="0"/>
              <a:t>.</a:t>
            </a:r>
            <a:endParaRPr lang="en-US" dirty="0"/>
          </a:p>
          <a:p>
            <a:endParaRPr lang="en-US" dirty="0"/>
          </a:p>
        </p:txBody>
      </p:sp>
      <p:sp>
        <p:nvSpPr>
          <p:cNvPr id="4" name="Text Placeholder 3"/>
          <p:cNvSpPr>
            <a:spLocks noGrp="1"/>
          </p:cNvSpPr>
          <p:nvPr>
            <p:ph type="body" sz="half" idx="2"/>
          </p:nvPr>
        </p:nvSpPr>
        <p:spPr/>
        <p:txBody>
          <a:bodyPr/>
          <a:lstStyle/>
          <a:p>
            <a:r>
              <a:rPr lang="zh-CN" altLang="en-US" dirty="0"/>
              <a:t>三种类型</a:t>
            </a:r>
            <a:endParaRPr lang="en-US" dirty="0"/>
          </a:p>
        </p:txBody>
      </p:sp>
    </p:spTree>
    <p:extLst>
      <p:ext uri="{BB962C8B-B14F-4D97-AF65-F5344CB8AC3E}">
        <p14:creationId xmlns:p14="http://schemas.microsoft.com/office/powerpoint/2010/main" val="176041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Flow</a:t>
            </a:r>
          </a:p>
        </p:txBody>
      </p:sp>
      <p:pic>
        <p:nvPicPr>
          <p:cNvPr id="6" name="Content Placeholder 5">
            <a:extLst>
              <a:ext uri="{FF2B5EF4-FFF2-40B4-BE49-F238E27FC236}">
                <a16:creationId xmlns:a16="http://schemas.microsoft.com/office/drawing/2014/main" id="{216B6446-196D-4A1C-BCCE-4A7848FDB9A5}"/>
              </a:ext>
            </a:extLst>
          </p:cNvPr>
          <p:cNvPicPr>
            <a:picLocks noGrp="1" noChangeAspect="1"/>
          </p:cNvPicPr>
          <p:nvPr>
            <p:ph idx="1"/>
          </p:nvPr>
        </p:nvPicPr>
        <p:blipFill>
          <a:blip r:embed="rId2"/>
          <a:stretch>
            <a:fillRect/>
          </a:stretch>
        </p:blipFill>
        <p:spPr>
          <a:xfrm>
            <a:off x="4621157" y="457200"/>
            <a:ext cx="6392973" cy="5943600"/>
          </a:xfrm>
        </p:spPr>
      </p:pic>
      <p:sp>
        <p:nvSpPr>
          <p:cNvPr id="4" name="Text Placeholder 3"/>
          <p:cNvSpPr>
            <a:spLocks noGrp="1"/>
          </p:cNvSpPr>
          <p:nvPr>
            <p:ph type="body" sz="half" idx="2"/>
          </p:nvPr>
        </p:nvSpPr>
        <p:spPr/>
        <p:txBody>
          <a:bodyPr/>
          <a:lstStyle/>
          <a:p>
            <a:r>
              <a:rPr lang="en-US" b="1" dirty="0" err="1"/>
              <a:t>response_type</a:t>
            </a:r>
            <a:r>
              <a:rPr lang="en-US" b="1" dirty="0"/>
              <a:t>=code </a:t>
            </a:r>
            <a:r>
              <a:rPr lang="en-US" b="1" dirty="0" err="1"/>
              <a:t>id_token</a:t>
            </a:r>
            <a:endParaRPr lang="en-US" b="1" dirty="0"/>
          </a:p>
        </p:txBody>
      </p:sp>
    </p:spTree>
    <p:extLst>
      <p:ext uri="{BB962C8B-B14F-4D97-AF65-F5344CB8AC3E}">
        <p14:creationId xmlns:p14="http://schemas.microsoft.com/office/powerpoint/2010/main" val="358019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&amp; </a:t>
            </a:r>
            <a:r>
              <a:rPr lang="en-US" dirty="0" err="1"/>
              <a:t>OpenId</a:t>
            </a:r>
            <a:r>
              <a:rPr lang="en-US" dirty="0"/>
              <a:t> Connect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125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Flow</a:t>
            </a:r>
          </a:p>
        </p:txBody>
      </p:sp>
      <p:sp>
        <p:nvSpPr>
          <p:cNvPr id="4" name="Text Placeholder 3"/>
          <p:cNvSpPr>
            <a:spLocks noGrp="1"/>
          </p:cNvSpPr>
          <p:nvPr>
            <p:ph type="body" sz="half" idx="2"/>
          </p:nvPr>
        </p:nvSpPr>
        <p:spPr/>
        <p:txBody>
          <a:bodyPr/>
          <a:lstStyle/>
          <a:p>
            <a:r>
              <a:rPr lang="en-US" b="1" dirty="0" err="1"/>
              <a:t>response_type</a:t>
            </a:r>
            <a:r>
              <a:rPr lang="en-US" b="1" dirty="0"/>
              <a:t>=code token</a:t>
            </a:r>
          </a:p>
        </p:txBody>
      </p:sp>
      <p:pic>
        <p:nvPicPr>
          <p:cNvPr id="5122" name="Picture 2" descr="https://images2018.cnblogs.com/blog/986268/201807/986268-20180704103002741-349872922.png">
            <a:extLst>
              <a:ext uri="{FF2B5EF4-FFF2-40B4-BE49-F238E27FC236}">
                <a16:creationId xmlns:a16="http://schemas.microsoft.com/office/drawing/2014/main" id="{A08A37B8-629D-4E66-9CF9-11D6A64682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5718" y="457200"/>
            <a:ext cx="6643851"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34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Flow</a:t>
            </a:r>
          </a:p>
        </p:txBody>
      </p:sp>
      <p:sp>
        <p:nvSpPr>
          <p:cNvPr id="4" name="Text Placeholder 3"/>
          <p:cNvSpPr>
            <a:spLocks noGrp="1"/>
          </p:cNvSpPr>
          <p:nvPr>
            <p:ph type="body" sz="half" idx="2"/>
          </p:nvPr>
        </p:nvSpPr>
        <p:spPr/>
        <p:txBody>
          <a:bodyPr/>
          <a:lstStyle/>
          <a:p>
            <a:r>
              <a:rPr lang="nb-NO" b="1" dirty="0"/>
              <a:t>response_type=code id_token token</a:t>
            </a:r>
          </a:p>
        </p:txBody>
      </p:sp>
      <p:pic>
        <p:nvPicPr>
          <p:cNvPr id="7172" name="Picture 4" descr="https://images2018.cnblogs.com/blog/986268/201807/986268-20180704103239198-1895248503.png">
            <a:extLst>
              <a:ext uri="{FF2B5EF4-FFF2-40B4-BE49-F238E27FC236}">
                <a16:creationId xmlns:a16="http://schemas.microsoft.com/office/drawing/2014/main" id="{9EEE5BE6-83E3-44BD-91EA-6081264A73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9925" y="544551"/>
            <a:ext cx="6675438" cy="5768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57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Identity Server 4</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977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Identity Server 4</a:t>
            </a:r>
            <a:endParaRPr lang="en-US" dirty="0"/>
          </a:p>
        </p:txBody>
      </p:sp>
      <p:sp>
        <p:nvSpPr>
          <p:cNvPr id="3" name="Content Placeholder 2"/>
          <p:cNvSpPr>
            <a:spLocks noGrp="1"/>
          </p:cNvSpPr>
          <p:nvPr>
            <p:ph idx="1"/>
          </p:nvPr>
        </p:nvSpPr>
        <p:spPr/>
        <p:txBody>
          <a:bodyPr anchor="ctr"/>
          <a:lstStyle/>
          <a:p>
            <a:r>
              <a:rPr lang="en-US" dirty="0">
                <a:hlinkClick r:id="rId2"/>
              </a:rPr>
              <a:t>https://identityserver4.readthedocs.io/en/release/</a:t>
            </a:r>
            <a:endParaRPr lang="en-US" dirty="0"/>
          </a:p>
          <a:p>
            <a:r>
              <a:rPr lang="en-US" dirty="0"/>
              <a:t>OpenID Connect &amp; OAuth 2.0 framework for ASP.NET Core 2.</a:t>
            </a:r>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34775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Identity Server 4</a:t>
            </a:r>
            <a:endParaRPr lang="en-US" dirty="0"/>
          </a:p>
        </p:txBody>
      </p:sp>
      <p:sp>
        <p:nvSpPr>
          <p:cNvPr id="3" name="Content Placeholder 2"/>
          <p:cNvSpPr>
            <a:spLocks noGrp="1"/>
          </p:cNvSpPr>
          <p:nvPr>
            <p:ph idx="1"/>
          </p:nvPr>
        </p:nvSpPr>
        <p:spPr/>
        <p:txBody>
          <a:bodyPr anchor="ctr">
            <a:normAutofit/>
          </a:bodyPr>
          <a:lstStyle/>
          <a:p>
            <a:r>
              <a:rPr lang="en-US" dirty="0"/>
              <a:t>IdentityServer4.Templates</a:t>
            </a:r>
          </a:p>
          <a:p>
            <a:r>
              <a:rPr lang="en-US" dirty="0">
                <a:hlinkClick r:id="rId2"/>
              </a:rPr>
              <a:t>https://github.com/IdentityServer/IdentityServer4.Templates</a:t>
            </a:r>
            <a:endParaRPr lang="en-US" dirty="0"/>
          </a:p>
          <a:p>
            <a:r>
              <a:rPr lang="zh-CN" altLang="en-US" dirty="0"/>
              <a:t>安装工具</a:t>
            </a:r>
            <a:r>
              <a:rPr lang="en-US" altLang="zh-CN" dirty="0"/>
              <a:t>:</a:t>
            </a:r>
          </a:p>
          <a:p>
            <a:pPr lvl="1"/>
            <a:r>
              <a:rPr lang="en-US" dirty="0"/>
              <a:t>dotnet new -</a:t>
            </a:r>
            <a:r>
              <a:rPr lang="en-US" dirty="0" err="1"/>
              <a:t>i</a:t>
            </a:r>
            <a:r>
              <a:rPr lang="en-US" dirty="0"/>
              <a:t> identityserver4.templates</a:t>
            </a:r>
          </a:p>
          <a:p>
            <a:pPr lvl="1"/>
            <a:r>
              <a:rPr lang="zh-CN" altLang="en-US" dirty="0"/>
              <a:t>重置 </a:t>
            </a:r>
            <a:r>
              <a:rPr lang="en-US" altLang="zh-CN" dirty="0"/>
              <a:t>“dotnet new” </a:t>
            </a:r>
            <a:r>
              <a:rPr lang="zh-CN" altLang="en-US" dirty="0"/>
              <a:t>功能列表</a:t>
            </a:r>
            <a:r>
              <a:rPr lang="en-US" altLang="zh-CN" dirty="0"/>
              <a:t>: </a:t>
            </a:r>
            <a:r>
              <a:rPr lang="en-US" dirty="0"/>
              <a:t>dotnet new --</a:t>
            </a:r>
            <a:r>
              <a:rPr lang="en-US" dirty="0" err="1"/>
              <a:t>debug:reinit</a:t>
            </a:r>
            <a:endParaRPr lang="en-US" dirty="0"/>
          </a:p>
          <a:p>
            <a:r>
              <a:rPr lang="zh-CN" altLang="en-US" dirty="0"/>
              <a:t>模板</a:t>
            </a:r>
            <a:r>
              <a:rPr lang="en-US" altLang="zh-CN" dirty="0"/>
              <a:t>:</a:t>
            </a:r>
            <a:endParaRPr lang="en-US" dirty="0"/>
          </a:p>
          <a:p>
            <a:pPr lvl="1"/>
            <a:r>
              <a:rPr lang="en-US" dirty="0"/>
              <a:t>dotnet new is4empty</a:t>
            </a:r>
          </a:p>
          <a:p>
            <a:pPr lvl="1"/>
            <a:r>
              <a:rPr lang="en-US" dirty="0"/>
              <a:t>dotnet new is4ui</a:t>
            </a:r>
          </a:p>
          <a:p>
            <a:pPr lvl="1"/>
            <a:r>
              <a:rPr lang="en-US" dirty="0"/>
              <a:t>dotnet new is4inmem</a:t>
            </a:r>
          </a:p>
          <a:p>
            <a:pPr lvl="1"/>
            <a:r>
              <a:rPr lang="en-US" b="1" dirty="0"/>
              <a:t>dotnet new is4aspid</a:t>
            </a:r>
          </a:p>
          <a:p>
            <a:pPr lvl="1"/>
            <a:r>
              <a:rPr lang="en-US" dirty="0"/>
              <a:t>dotnet new is4ef</a:t>
            </a:r>
          </a:p>
          <a:p>
            <a:pPr lvl="1"/>
            <a:r>
              <a:rPr lang="en-US" dirty="0"/>
              <a:t>dotnet new is4admin </a:t>
            </a:r>
            <a:r>
              <a:rPr lang="en-US" altLang="zh-CN" dirty="0"/>
              <a:t>(</a:t>
            </a:r>
            <a:r>
              <a:rPr lang="zh-CN" altLang="en-US" dirty="0"/>
              <a:t>收费</a:t>
            </a:r>
            <a:r>
              <a:rPr lang="en-US" altLang="zh-CN" dirty="0"/>
              <a:t>)</a:t>
            </a:r>
            <a:endParaRPr lang="en-US" dirty="0"/>
          </a:p>
          <a:p>
            <a:endParaRPr lang="en-US" dirty="0"/>
          </a:p>
        </p:txBody>
      </p:sp>
      <p:sp>
        <p:nvSpPr>
          <p:cNvPr id="4" name="Text Placeholder 3"/>
          <p:cNvSpPr>
            <a:spLocks noGrp="1"/>
          </p:cNvSpPr>
          <p:nvPr>
            <p:ph type="body" sz="half" idx="2"/>
          </p:nvPr>
        </p:nvSpPr>
        <p:spPr/>
        <p:txBody>
          <a:bodyPr/>
          <a:lstStyle/>
          <a:p>
            <a:r>
              <a:rPr lang="zh-CN" altLang="en-US" dirty="0"/>
              <a:t>建立</a:t>
            </a:r>
            <a:r>
              <a:rPr lang="en-US" altLang="zh-CN" dirty="0"/>
              <a:t>Identity Provider</a:t>
            </a:r>
            <a:r>
              <a:rPr lang="zh-CN" altLang="en-US" dirty="0"/>
              <a:t>项目</a:t>
            </a:r>
            <a:endParaRPr lang="en-US" dirty="0"/>
          </a:p>
        </p:txBody>
      </p:sp>
    </p:spTree>
    <p:extLst>
      <p:ext uri="{BB962C8B-B14F-4D97-AF65-F5344CB8AC3E}">
        <p14:creationId xmlns:p14="http://schemas.microsoft.com/office/powerpoint/2010/main" val="29932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ASP.NET Core MVC </a:t>
            </a:r>
            <a:r>
              <a:rPr lang="zh-CN" altLang="en-US" dirty="0"/>
              <a:t>客户端</a:t>
            </a:r>
            <a:endParaRPr lang="en-US" dirty="0"/>
          </a:p>
        </p:txBody>
      </p:sp>
      <p:sp>
        <p:nvSpPr>
          <p:cNvPr id="3" name="Text Placeholder 2"/>
          <p:cNvSpPr>
            <a:spLocks noGrp="1"/>
          </p:cNvSpPr>
          <p:nvPr>
            <p:ph type="body" idx="1"/>
          </p:nvPr>
        </p:nvSpPr>
        <p:spPr/>
        <p:txBody>
          <a:bodyPr/>
          <a:lstStyle/>
          <a:p>
            <a:r>
              <a:rPr lang="zh-CN" altLang="en-US" dirty="0"/>
              <a:t>测试</a:t>
            </a:r>
            <a:endParaRPr lang="en-US" dirty="0"/>
          </a:p>
        </p:txBody>
      </p:sp>
    </p:spTree>
    <p:extLst>
      <p:ext uri="{BB962C8B-B14F-4D97-AF65-F5344CB8AC3E}">
        <p14:creationId xmlns:p14="http://schemas.microsoft.com/office/powerpoint/2010/main" val="212787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MVC</a:t>
            </a:r>
            <a:r>
              <a:rPr lang="zh-CN" altLang="en-US" dirty="0"/>
              <a:t>客户端</a:t>
            </a:r>
            <a:endParaRPr lang="en-US" dirty="0"/>
          </a:p>
        </p:txBody>
      </p:sp>
      <p:sp>
        <p:nvSpPr>
          <p:cNvPr id="3" name="Content Placeholder 2"/>
          <p:cNvSpPr>
            <a:spLocks noGrp="1"/>
          </p:cNvSpPr>
          <p:nvPr>
            <p:ph idx="1"/>
          </p:nvPr>
        </p:nvSpPr>
        <p:spPr/>
        <p:txBody>
          <a:bodyPr anchor="ctr"/>
          <a:lstStyle/>
          <a:p>
            <a:r>
              <a:rPr lang="zh-CN" altLang="en-US" dirty="0"/>
              <a:t>安全</a:t>
            </a:r>
            <a:r>
              <a:rPr lang="en-US" altLang="zh-CN" dirty="0"/>
              <a:t>/</a:t>
            </a:r>
            <a:r>
              <a:rPr lang="zh-CN" altLang="en-US" dirty="0"/>
              <a:t>机密客户端</a:t>
            </a:r>
            <a:r>
              <a:rPr lang="en-US" dirty="0"/>
              <a:t>(</a:t>
            </a:r>
            <a:r>
              <a:rPr lang="en-US" b="1" dirty="0"/>
              <a:t>Confidential Client</a:t>
            </a:r>
            <a:r>
              <a:rPr lang="en-US" dirty="0"/>
              <a:t>), </a:t>
            </a:r>
            <a:r>
              <a:rPr lang="zh-CN" altLang="en-US" dirty="0"/>
              <a:t>它是传统的</a:t>
            </a:r>
            <a:r>
              <a:rPr lang="zh-CN" altLang="en-US" b="1" dirty="0"/>
              <a:t>服务器端</a:t>
            </a:r>
            <a:r>
              <a:rPr lang="en-US" b="1" dirty="0"/>
              <a:t>Web</a:t>
            </a:r>
            <a:r>
              <a:rPr lang="zh-CN" altLang="en-US" b="1" dirty="0"/>
              <a:t>应用</a:t>
            </a:r>
            <a:r>
              <a:rPr lang="en-US" altLang="zh-CN" b="1" dirty="0"/>
              <a:t>.</a:t>
            </a:r>
            <a:r>
              <a:rPr lang="zh-CN" altLang="en-US" dirty="0"/>
              <a:t> </a:t>
            </a:r>
            <a:endParaRPr lang="en-US" altLang="zh-CN" dirty="0"/>
          </a:p>
          <a:p>
            <a:r>
              <a:rPr lang="zh-CN" altLang="en-US" dirty="0"/>
              <a:t>它需要长时间访问</a:t>
            </a:r>
            <a:r>
              <a:rPr lang="en-US" altLang="zh-CN" dirty="0"/>
              <a:t>(</a:t>
            </a:r>
            <a:r>
              <a:rPr lang="en-US" b="1" dirty="0"/>
              <a:t>long-lived access</a:t>
            </a:r>
            <a:r>
              <a:rPr lang="en-US" dirty="0"/>
              <a:t>), </a:t>
            </a:r>
            <a:r>
              <a:rPr lang="zh-CN" altLang="en-US" dirty="0"/>
              <a:t>所以需要</a:t>
            </a:r>
            <a:r>
              <a:rPr lang="en-US" b="1" dirty="0"/>
              <a:t>refresh token</a:t>
            </a:r>
            <a:r>
              <a:rPr lang="en-US" dirty="0"/>
              <a:t>. </a:t>
            </a:r>
            <a:r>
              <a:rPr lang="zh-CN" altLang="en-US" dirty="0"/>
              <a:t>那么它可以使用</a:t>
            </a:r>
            <a:r>
              <a:rPr lang="en-US" b="1" dirty="0"/>
              <a:t>Authorization Code Flow</a:t>
            </a:r>
            <a:r>
              <a:rPr lang="zh-CN" altLang="en-US" dirty="0"/>
              <a:t>或</a:t>
            </a:r>
            <a:r>
              <a:rPr lang="en-US" b="1" dirty="0"/>
              <a:t>Hybrid Flow</a:t>
            </a:r>
            <a:r>
              <a:rPr lang="en-US" dirty="0"/>
              <a:t>.</a:t>
            </a:r>
          </a:p>
          <a:p>
            <a:r>
              <a:rPr lang="en-US" altLang="zh-CN" dirty="0"/>
              <a:t>Hybrid Flow</a:t>
            </a:r>
            <a:r>
              <a:rPr lang="zh-CN" altLang="en-US" dirty="0"/>
              <a:t>是相对高级一些的</a:t>
            </a:r>
            <a:r>
              <a:rPr lang="en-US" altLang="zh-CN" dirty="0"/>
              <a:t>, </a:t>
            </a:r>
            <a:r>
              <a:rPr lang="zh-CN" altLang="en-US" dirty="0"/>
              <a:t>它可以让客户端首先从授权端点获得一个</a:t>
            </a:r>
            <a:r>
              <a:rPr lang="en-US" altLang="zh-CN" dirty="0"/>
              <a:t>ID Token</a:t>
            </a:r>
            <a:r>
              <a:rPr lang="zh-CN" altLang="en-US" dirty="0"/>
              <a:t>并通过</a:t>
            </a:r>
            <a:r>
              <a:rPr lang="zh-CN" altLang="en-US" b="1" dirty="0"/>
              <a:t>浏览器</a:t>
            </a:r>
            <a:r>
              <a:rPr lang="en-US" altLang="zh-CN" b="1" dirty="0"/>
              <a:t>(front-channel)</a:t>
            </a:r>
            <a:r>
              <a:rPr lang="zh-CN" altLang="en-US" dirty="0"/>
              <a:t>传递过来</a:t>
            </a:r>
            <a:r>
              <a:rPr lang="en-US" altLang="zh-CN" dirty="0"/>
              <a:t>, </a:t>
            </a:r>
            <a:r>
              <a:rPr lang="zh-CN" altLang="en-US" dirty="0"/>
              <a:t>这样我们就可以验证这个</a:t>
            </a:r>
            <a:r>
              <a:rPr lang="en-US" altLang="zh-CN" dirty="0"/>
              <a:t>ID Token. </a:t>
            </a:r>
            <a:r>
              <a:rPr lang="zh-CN" altLang="en-US" dirty="0"/>
              <a:t>如果验证成功然后</a:t>
            </a:r>
            <a:r>
              <a:rPr lang="en-US" altLang="zh-CN" dirty="0"/>
              <a:t>, </a:t>
            </a:r>
            <a:r>
              <a:rPr lang="zh-CN" altLang="en-US" dirty="0"/>
              <a:t>客户端再打开一个</a:t>
            </a:r>
            <a:r>
              <a:rPr lang="zh-CN" altLang="en-US" b="1" dirty="0"/>
              <a:t>后端通道</a:t>
            </a:r>
            <a:r>
              <a:rPr lang="en-US" altLang="zh-CN" b="1" dirty="0"/>
              <a:t>(back-channel)</a:t>
            </a:r>
            <a:r>
              <a:rPr lang="en-US" altLang="zh-CN" dirty="0"/>
              <a:t>, </a:t>
            </a:r>
            <a:r>
              <a:rPr lang="zh-CN" altLang="en-US" dirty="0"/>
              <a:t>从</a:t>
            </a:r>
            <a:r>
              <a:rPr lang="en-US" altLang="zh-CN" dirty="0"/>
              <a:t>Token</a:t>
            </a:r>
            <a:r>
              <a:rPr lang="zh-CN" altLang="en-US" dirty="0"/>
              <a:t>端点获取</a:t>
            </a:r>
            <a:r>
              <a:rPr lang="en-US" altLang="zh-CN" dirty="0"/>
              <a:t>Access Token.</a:t>
            </a:r>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10743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身份认证请求</a:t>
            </a:r>
            <a:endParaRPr lang="en-US" dirty="0"/>
          </a:p>
        </p:txBody>
      </p:sp>
      <p:sp>
        <p:nvSpPr>
          <p:cNvPr id="4" name="Text Placeholder 3"/>
          <p:cNvSpPr>
            <a:spLocks noGrp="1"/>
          </p:cNvSpPr>
          <p:nvPr>
            <p:ph type="body" sz="half" idx="2"/>
          </p:nvPr>
        </p:nvSpPr>
        <p:spPr/>
        <p:txBody>
          <a:bodyPr/>
          <a:lstStyle/>
          <a:p>
            <a:r>
              <a:rPr lang="zh-CN" altLang="en-US" dirty="0"/>
              <a:t>例子</a:t>
            </a:r>
            <a:endParaRPr lang="en-US" dirty="0"/>
          </a:p>
        </p:txBody>
      </p:sp>
      <p:pic>
        <p:nvPicPr>
          <p:cNvPr id="1026" name="Picture 2" descr="https://images2018.cnblogs.com/blog/986268/201807/986268-20180704145614176-239360294.png">
            <a:extLst>
              <a:ext uri="{FF2B5EF4-FFF2-40B4-BE49-F238E27FC236}">
                <a16:creationId xmlns:a16="http://schemas.microsoft.com/office/drawing/2014/main" id="{ED1293EB-D2AB-4C53-BD74-4E5B078942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0991" y="479264"/>
            <a:ext cx="6105525" cy="1704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656F631-457F-4AC2-B6ED-33402BCA1877}"/>
              </a:ext>
            </a:extLst>
          </p:cNvPr>
          <p:cNvSpPr/>
          <p:nvPr/>
        </p:nvSpPr>
        <p:spPr>
          <a:xfrm>
            <a:off x="4680991" y="2737167"/>
            <a:ext cx="6096000" cy="3139321"/>
          </a:xfrm>
          <a:prstGeom prst="rect">
            <a:avLst/>
          </a:prstGeom>
        </p:spPr>
        <p:txBody>
          <a:bodyPr>
            <a:spAutoFit/>
          </a:bodyPr>
          <a:lstStyle/>
          <a:p>
            <a:pPr marL="285750" indent="-285750">
              <a:buFont typeface="Arial" panose="020B0604020202020204" pitchFamily="34" charset="0"/>
              <a:buChar char="•"/>
            </a:pPr>
            <a:r>
              <a:rPr lang="zh-CN" altLang="en-US" dirty="0">
                <a:solidFill>
                  <a:srgbClr val="333333"/>
                </a:solidFill>
                <a:latin typeface="Verdana" panose="020B0604030504040204" pitchFamily="34" charset="0"/>
              </a:rPr>
              <a:t>第一行的</a:t>
            </a:r>
            <a:r>
              <a:rPr lang="en-US" dirty="0">
                <a:solidFill>
                  <a:srgbClr val="333333"/>
                </a:solidFill>
                <a:latin typeface="Verdana" panose="020B0604030504040204" pitchFamily="34" charset="0"/>
              </a:rPr>
              <a:t>URI: "/authorize" </a:t>
            </a:r>
            <a:r>
              <a:rPr lang="zh-CN" altLang="en-US" dirty="0">
                <a:solidFill>
                  <a:srgbClr val="333333"/>
                </a:solidFill>
                <a:latin typeface="Verdana" panose="020B0604030504040204" pitchFamily="34" charset="0"/>
              </a:rPr>
              <a:t>就是授权端点</a:t>
            </a:r>
            <a:r>
              <a:rPr lang="en-US" altLang="zh-CN" dirty="0">
                <a:solidFill>
                  <a:srgbClr val="333333"/>
                </a:solidFill>
                <a:latin typeface="Verdana" panose="020B0604030504040204" pitchFamily="34" charset="0"/>
              </a:rPr>
              <a:t>(</a:t>
            </a:r>
            <a:r>
              <a:rPr lang="en-US" dirty="0">
                <a:solidFill>
                  <a:srgbClr val="333333"/>
                </a:solidFill>
                <a:latin typeface="Verdana" panose="020B0604030504040204" pitchFamily="34" charset="0"/>
              </a:rPr>
              <a:t>Authorization Endpoint), </a:t>
            </a:r>
            <a:r>
              <a:rPr lang="zh-CN" altLang="en-US" dirty="0">
                <a:solidFill>
                  <a:srgbClr val="333333"/>
                </a:solidFill>
                <a:latin typeface="Verdana" panose="020B0604030504040204" pitchFamily="34" charset="0"/>
              </a:rPr>
              <a:t>它位于身份提供商</a:t>
            </a:r>
            <a:r>
              <a:rPr lang="en-US" altLang="zh-CN" dirty="0">
                <a:solidFill>
                  <a:srgbClr val="333333"/>
                </a:solidFill>
                <a:latin typeface="Verdana" panose="020B0604030504040204" pitchFamily="34" charset="0"/>
              </a:rPr>
              <a:t>(</a:t>
            </a:r>
            <a:r>
              <a:rPr lang="en-US" dirty="0">
                <a:solidFill>
                  <a:srgbClr val="333333"/>
                </a:solidFill>
                <a:latin typeface="Verdana" panose="020B0604030504040204" pitchFamily="34" charset="0"/>
              </a:rPr>
              <a:t>Identity provider, IDP)</a:t>
            </a:r>
            <a:r>
              <a:rPr lang="zh-CN" altLang="en-US" dirty="0">
                <a:solidFill>
                  <a:srgbClr val="333333"/>
                </a:solidFill>
                <a:latin typeface="Verdana" panose="020B0604030504040204" pitchFamily="34" charset="0"/>
              </a:rPr>
              <a:t>那里</a:t>
            </a:r>
            <a:r>
              <a:rPr lang="en-US" altLang="zh-CN" dirty="0">
                <a:solidFill>
                  <a:srgbClr val="333333"/>
                </a:solidFill>
                <a:latin typeface="Verdana" panose="020B0604030504040204" pitchFamily="34" charset="0"/>
              </a:rPr>
              <a:t>. </a:t>
            </a:r>
            <a:r>
              <a:rPr lang="zh-CN" altLang="en-US" dirty="0">
                <a:solidFill>
                  <a:srgbClr val="333333"/>
                </a:solidFill>
                <a:latin typeface="Verdana" panose="020B0604030504040204" pitchFamily="34" charset="0"/>
              </a:rPr>
              <a:t>这个</a:t>
            </a:r>
            <a:r>
              <a:rPr lang="en-US" dirty="0">
                <a:solidFill>
                  <a:srgbClr val="333333"/>
                </a:solidFill>
                <a:latin typeface="Verdana" panose="020B0604030504040204" pitchFamily="34" charset="0"/>
              </a:rPr>
              <a:t>URI</a:t>
            </a:r>
            <a:r>
              <a:rPr lang="zh-CN" altLang="en-US" dirty="0">
                <a:solidFill>
                  <a:srgbClr val="333333"/>
                </a:solidFill>
                <a:latin typeface="Verdana" panose="020B0604030504040204" pitchFamily="34" charset="0"/>
              </a:rPr>
              <a:t>可以从前面介绍的</a:t>
            </a:r>
            <a:r>
              <a:rPr lang="en-US" dirty="0">
                <a:solidFill>
                  <a:srgbClr val="333333"/>
                </a:solidFill>
                <a:latin typeface="Verdana" panose="020B0604030504040204" pitchFamily="34" charset="0"/>
              </a:rPr>
              <a:t>discovery document</a:t>
            </a:r>
            <a:r>
              <a:rPr lang="zh-CN" altLang="en-US" dirty="0">
                <a:solidFill>
                  <a:srgbClr val="333333"/>
                </a:solidFill>
                <a:latin typeface="Verdana" panose="020B0604030504040204" pitchFamily="34" charset="0"/>
              </a:rPr>
              <a:t>里面找到</a:t>
            </a:r>
            <a:r>
              <a:rPr lang="en-US" altLang="zh-CN" dirty="0">
                <a:solidFill>
                  <a:srgbClr val="333333"/>
                </a:solidFill>
                <a:latin typeface="Verdana" panose="020B0604030504040204" pitchFamily="34" charset="0"/>
              </a:rPr>
              <a:t>.</a:t>
            </a:r>
          </a:p>
          <a:p>
            <a:pPr marL="285750" indent="-285750">
              <a:buFont typeface="Arial" panose="020B0604020202020204" pitchFamily="34" charset="0"/>
              <a:buChar char="•"/>
            </a:pPr>
            <a:r>
              <a:rPr lang="zh-CN" altLang="en-US" dirty="0">
                <a:solidFill>
                  <a:srgbClr val="333333"/>
                </a:solidFill>
                <a:latin typeface="Verdana" panose="020B0604030504040204" pitchFamily="34" charset="0"/>
              </a:rPr>
              <a:t>第二行 </a:t>
            </a:r>
            <a:r>
              <a:rPr lang="en-US" b="1" dirty="0" err="1">
                <a:solidFill>
                  <a:srgbClr val="333333"/>
                </a:solidFill>
                <a:latin typeface="Verdana" panose="020B0604030504040204" pitchFamily="34" charset="0"/>
              </a:rPr>
              <a:t>response_type</a:t>
            </a:r>
            <a:r>
              <a:rPr lang="en-US" b="1" dirty="0">
                <a:solidFill>
                  <a:srgbClr val="333333"/>
                </a:solidFill>
                <a:latin typeface="Verdana" panose="020B0604030504040204" pitchFamily="34" charset="0"/>
              </a:rPr>
              <a:t>=code </a:t>
            </a:r>
            <a:r>
              <a:rPr lang="en-US" b="1" dirty="0" err="1">
                <a:solidFill>
                  <a:srgbClr val="333333"/>
                </a:solidFill>
                <a:latin typeface="Verdana" panose="020B0604030504040204" pitchFamily="34" charset="0"/>
              </a:rPr>
              <a:t>id_token</a:t>
            </a:r>
            <a:r>
              <a:rPr lang="en-US" dirty="0">
                <a:solidFill>
                  <a:srgbClr val="333333"/>
                </a:solidFill>
                <a:latin typeface="Verdana" panose="020B0604030504040204" pitchFamily="34" charset="0"/>
              </a:rPr>
              <a:t>, </a:t>
            </a:r>
            <a:r>
              <a:rPr lang="zh-CN" altLang="en-US" dirty="0">
                <a:solidFill>
                  <a:srgbClr val="333333"/>
                </a:solidFill>
                <a:latin typeface="Verdana" panose="020B0604030504040204" pitchFamily="34" charset="0"/>
              </a:rPr>
              <a:t>它决定了采取了哪一种</a:t>
            </a:r>
            <a:r>
              <a:rPr lang="en-US" dirty="0">
                <a:solidFill>
                  <a:srgbClr val="333333"/>
                </a:solidFill>
                <a:latin typeface="Verdana" panose="020B0604030504040204" pitchFamily="34" charset="0"/>
              </a:rPr>
              <a:t>Hybrid</a:t>
            </a:r>
            <a:r>
              <a:rPr lang="zh-CN" altLang="en-US" dirty="0">
                <a:solidFill>
                  <a:srgbClr val="333333"/>
                </a:solidFill>
                <a:latin typeface="Verdana" panose="020B0604030504040204" pitchFamily="34" charset="0"/>
              </a:rPr>
              <a:t>流程</a:t>
            </a:r>
            <a:r>
              <a:rPr lang="en-US" altLang="zh-CN" dirty="0">
                <a:solidFill>
                  <a:srgbClr val="333333"/>
                </a:solidFill>
                <a:latin typeface="Verdana" panose="020B0604030504040204" pitchFamily="34" charset="0"/>
              </a:rPr>
              <a:t>(</a:t>
            </a:r>
            <a:r>
              <a:rPr lang="zh-CN" altLang="en-US" dirty="0">
                <a:solidFill>
                  <a:srgbClr val="333333"/>
                </a:solidFill>
                <a:latin typeface="Verdana" panose="020B0604030504040204" pitchFamily="34" charset="0"/>
              </a:rPr>
              <a:t>参考上面那三个图</a:t>
            </a:r>
            <a:r>
              <a:rPr lang="en-US" altLang="zh-CN" dirty="0">
                <a:solidFill>
                  <a:srgbClr val="333333"/>
                </a:solidFill>
                <a:latin typeface="Verdana" panose="020B0604030504040204" pitchFamily="34" charset="0"/>
              </a:rPr>
              <a:t>).</a:t>
            </a:r>
          </a:p>
          <a:p>
            <a:pPr marL="285750" indent="-285750">
              <a:buFont typeface="Arial" panose="020B0604020202020204" pitchFamily="34" charset="0"/>
              <a:buChar char="•"/>
            </a:pPr>
            <a:r>
              <a:rPr lang="zh-CN" altLang="en-US" dirty="0">
                <a:solidFill>
                  <a:srgbClr val="333333"/>
                </a:solidFill>
                <a:latin typeface="Verdana" panose="020B0604030504040204" pitchFamily="34" charset="0"/>
              </a:rPr>
              <a:t>第三行 </a:t>
            </a:r>
            <a:r>
              <a:rPr lang="en-US" dirty="0" err="1">
                <a:solidFill>
                  <a:srgbClr val="333333"/>
                </a:solidFill>
                <a:latin typeface="Verdana" panose="020B0604030504040204" pitchFamily="34" charset="0"/>
              </a:rPr>
              <a:t>client_id</a:t>
            </a:r>
            <a:r>
              <a:rPr lang="en-US" dirty="0">
                <a:solidFill>
                  <a:srgbClr val="333333"/>
                </a:solidFill>
                <a:latin typeface="Verdana" panose="020B0604030504040204" pitchFamily="34" charset="0"/>
              </a:rPr>
              <a:t>=</a:t>
            </a:r>
            <a:r>
              <a:rPr lang="en-US" dirty="0" err="1">
                <a:solidFill>
                  <a:srgbClr val="333333"/>
                </a:solidFill>
                <a:latin typeface="Verdana" panose="020B0604030504040204" pitchFamily="34" charset="0"/>
              </a:rPr>
              <a:t>xxxx</a:t>
            </a:r>
            <a:r>
              <a:rPr lang="en-US" dirty="0">
                <a:solidFill>
                  <a:srgbClr val="333333"/>
                </a:solidFill>
                <a:latin typeface="Verdana" panose="020B0604030504040204" pitchFamily="34" charset="0"/>
              </a:rPr>
              <a:t>, </a:t>
            </a:r>
            <a:r>
              <a:rPr lang="zh-CN" altLang="en-US" dirty="0">
                <a:solidFill>
                  <a:srgbClr val="333333"/>
                </a:solidFill>
                <a:latin typeface="Verdana" panose="020B0604030504040204" pitchFamily="34" charset="0"/>
              </a:rPr>
              <a:t>这是客户端的身份标识</a:t>
            </a:r>
            <a:r>
              <a:rPr lang="en-US" altLang="zh-CN" dirty="0">
                <a:solidFill>
                  <a:srgbClr val="333333"/>
                </a:solidFill>
                <a:latin typeface="Verdana" panose="020B0604030504040204" pitchFamily="34" charset="0"/>
              </a:rPr>
              <a:t>.</a:t>
            </a:r>
          </a:p>
          <a:p>
            <a:pPr marL="285750" indent="-285750">
              <a:buFont typeface="Arial" panose="020B0604020202020204" pitchFamily="34" charset="0"/>
              <a:buChar char="•"/>
            </a:pPr>
            <a:r>
              <a:rPr lang="zh-CN" altLang="en-US" dirty="0">
                <a:solidFill>
                  <a:srgbClr val="333333"/>
                </a:solidFill>
                <a:latin typeface="Verdana" panose="020B0604030504040204" pitchFamily="34" charset="0"/>
              </a:rPr>
              <a:t>第四行 </a:t>
            </a:r>
            <a:r>
              <a:rPr lang="en-US" dirty="0" err="1">
                <a:solidFill>
                  <a:srgbClr val="333333"/>
                </a:solidFill>
                <a:latin typeface="Verdana" panose="020B0604030504040204" pitchFamily="34" charset="0"/>
              </a:rPr>
              <a:t>redirect_uri</a:t>
            </a:r>
            <a:r>
              <a:rPr lang="en-US" dirty="0">
                <a:solidFill>
                  <a:srgbClr val="333333"/>
                </a:solidFill>
                <a:latin typeface="Verdana" panose="020B0604030504040204" pitchFamily="34" charset="0"/>
              </a:rPr>
              <a:t>=https...., </a:t>
            </a:r>
            <a:r>
              <a:rPr lang="zh-CN" altLang="en-US" dirty="0">
                <a:solidFill>
                  <a:srgbClr val="333333"/>
                </a:solidFill>
                <a:latin typeface="Verdana" panose="020B0604030504040204" pitchFamily="34" charset="0"/>
              </a:rPr>
              <a:t>这是客户端那里的重定向端点</a:t>
            </a:r>
            <a:r>
              <a:rPr lang="en-US" altLang="zh-CN" dirty="0">
                <a:solidFill>
                  <a:srgbClr val="333333"/>
                </a:solidFill>
                <a:latin typeface="Verdana" panose="020B0604030504040204" pitchFamily="34" charset="0"/>
              </a:rPr>
              <a:t>(</a:t>
            </a:r>
            <a:r>
              <a:rPr lang="en-US" dirty="0">
                <a:solidFill>
                  <a:srgbClr val="333333"/>
                </a:solidFill>
                <a:latin typeface="Verdana" panose="020B0604030504040204" pitchFamily="34" charset="0"/>
              </a:rPr>
              <a:t>Redirection Endpoint).</a:t>
            </a:r>
          </a:p>
          <a:p>
            <a:pPr marL="285750" indent="-285750">
              <a:buFont typeface="Arial" panose="020B0604020202020204" pitchFamily="34" charset="0"/>
              <a:buChar char="•"/>
            </a:pPr>
            <a:r>
              <a:rPr lang="zh-CN" altLang="en-US" dirty="0">
                <a:solidFill>
                  <a:srgbClr val="333333"/>
                </a:solidFill>
                <a:latin typeface="Verdana" panose="020B0604030504040204" pitchFamily="34" charset="0"/>
              </a:rPr>
              <a:t>第五行 </a:t>
            </a:r>
            <a:r>
              <a:rPr lang="en-US" dirty="0">
                <a:solidFill>
                  <a:srgbClr val="333333"/>
                </a:solidFill>
                <a:latin typeface="Verdana" panose="020B0604030504040204" pitchFamily="34" charset="0"/>
              </a:rPr>
              <a:t>scope=</a:t>
            </a:r>
            <a:r>
              <a:rPr lang="en-US" dirty="0" err="1">
                <a:solidFill>
                  <a:srgbClr val="333333"/>
                </a:solidFill>
                <a:latin typeface="Verdana" panose="020B0604030504040204" pitchFamily="34" charset="0"/>
              </a:rPr>
              <a:t>openid</a:t>
            </a:r>
            <a:r>
              <a:rPr lang="en-US" dirty="0">
                <a:solidFill>
                  <a:srgbClr val="333333"/>
                </a:solidFill>
                <a:latin typeface="Verdana" panose="020B0604030504040204" pitchFamily="34" charset="0"/>
              </a:rPr>
              <a:t> profile email, </a:t>
            </a:r>
            <a:r>
              <a:rPr lang="zh-CN" altLang="en-US" dirty="0">
                <a:solidFill>
                  <a:srgbClr val="333333"/>
                </a:solidFill>
                <a:latin typeface="Verdana" panose="020B0604030504040204" pitchFamily="34" charset="0"/>
              </a:rPr>
              <a:t>这就是客户端所请求的</a:t>
            </a:r>
            <a:r>
              <a:rPr lang="en-US" dirty="0">
                <a:solidFill>
                  <a:srgbClr val="333333"/>
                </a:solidFill>
                <a:latin typeface="Verdana" panose="020B0604030504040204" pitchFamily="34" charset="0"/>
              </a:rPr>
              <a:t>scopes.</a:t>
            </a:r>
            <a:endParaRPr lang="en-US" b="0" i="0" dirty="0">
              <a:solidFill>
                <a:srgbClr val="333333"/>
              </a:solidFill>
              <a:effectLst/>
              <a:latin typeface="Verdana" panose="020B0604030504040204" pitchFamily="34" charset="0"/>
            </a:endParaRPr>
          </a:p>
        </p:txBody>
      </p:sp>
    </p:spTree>
    <p:extLst>
      <p:ext uri="{BB962C8B-B14F-4D97-AF65-F5344CB8AC3E}">
        <p14:creationId xmlns:p14="http://schemas.microsoft.com/office/powerpoint/2010/main" val="16059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MVC</a:t>
            </a:r>
            <a:r>
              <a:rPr lang="zh-CN" altLang="en-US" dirty="0"/>
              <a:t>客户端</a:t>
            </a:r>
            <a:endParaRPr lang="en-US" dirty="0"/>
          </a:p>
        </p:txBody>
      </p:sp>
      <p:sp>
        <p:nvSpPr>
          <p:cNvPr id="4" name="Text Placeholder 3"/>
          <p:cNvSpPr>
            <a:spLocks noGrp="1"/>
          </p:cNvSpPr>
          <p:nvPr>
            <p:ph type="body" sz="half" idx="2"/>
          </p:nvPr>
        </p:nvSpPr>
        <p:spPr/>
        <p:txBody>
          <a:bodyPr/>
          <a:lstStyle/>
          <a:p>
            <a:r>
              <a:rPr lang="en-US" altLang="zh-CN" dirty="0"/>
              <a:t>Hybrid Flow</a:t>
            </a:r>
            <a:endParaRPr lang="en-US" dirty="0"/>
          </a:p>
        </p:txBody>
      </p:sp>
      <p:pic>
        <p:nvPicPr>
          <p:cNvPr id="2050" name="Picture 2" descr="https://images2018.cnblogs.com/blog/986268/201807/986268-20180704151804834-1649667232.png">
            <a:extLst>
              <a:ext uri="{FF2B5EF4-FFF2-40B4-BE49-F238E27FC236}">
                <a16:creationId xmlns:a16="http://schemas.microsoft.com/office/drawing/2014/main" id="{411BE699-AB02-4769-88F3-34E5C46A38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2744" y="457200"/>
            <a:ext cx="6109799"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98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MVC</a:t>
            </a:r>
            <a:r>
              <a:rPr lang="zh-CN" altLang="en-US" dirty="0"/>
              <a:t>客户端</a:t>
            </a:r>
            <a:endParaRPr lang="en-US" dirty="0"/>
          </a:p>
        </p:txBody>
      </p:sp>
      <p:sp>
        <p:nvSpPr>
          <p:cNvPr id="3" name="Content Placeholder 2"/>
          <p:cNvSpPr>
            <a:spLocks noGrp="1"/>
          </p:cNvSpPr>
          <p:nvPr>
            <p:ph idx="1"/>
          </p:nvPr>
        </p:nvSpPr>
        <p:spPr/>
        <p:txBody>
          <a:bodyPr anchor="t"/>
          <a:lstStyle/>
          <a:p>
            <a:r>
              <a:rPr lang="zh-CN" altLang="en-US" dirty="0"/>
              <a:t>为什么要返回两次</a:t>
            </a:r>
            <a:r>
              <a:rPr lang="en-US" altLang="zh-CN" dirty="0"/>
              <a:t>ID Token</a:t>
            </a:r>
            <a:r>
              <a:rPr lang="zh-CN" altLang="en-US" dirty="0"/>
              <a:t>呢</a:t>
            </a:r>
            <a:r>
              <a:rPr lang="en-US" altLang="zh-CN" dirty="0"/>
              <a:t>? </a:t>
            </a:r>
            <a:r>
              <a:rPr lang="zh-CN" altLang="en-US" dirty="0"/>
              <a:t>这是因为第</a:t>
            </a:r>
            <a:r>
              <a:rPr lang="en-US" altLang="zh-CN" dirty="0"/>
              <a:t>(4)</a:t>
            </a:r>
            <a:r>
              <a:rPr lang="zh-CN" altLang="en-US" dirty="0"/>
              <a:t>步里面请求</a:t>
            </a:r>
            <a:r>
              <a:rPr lang="en-US" altLang="zh-CN" dirty="0"/>
              <a:t>Token</a:t>
            </a:r>
            <a:r>
              <a:rPr lang="zh-CN" altLang="en-US" dirty="0"/>
              <a:t>的时候要求客户端身份认证</a:t>
            </a:r>
            <a:r>
              <a:rPr lang="en-US" altLang="zh-CN" dirty="0"/>
              <a:t>, </a:t>
            </a:r>
            <a:r>
              <a:rPr lang="zh-CN" altLang="en-US" dirty="0"/>
              <a:t>这时请求</a:t>
            </a:r>
            <a:r>
              <a:rPr lang="en-US" altLang="zh-CN" dirty="0"/>
              <a:t>Token</a:t>
            </a:r>
            <a:r>
              <a:rPr lang="zh-CN" altLang="en-US" dirty="0"/>
              <a:t>的时候需要提供</a:t>
            </a:r>
            <a:r>
              <a:rPr lang="en-US" altLang="zh-CN" dirty="0"/>
              <a:t>Authorization Code, Client ID</a:t>
            </a:r>
            <a:r>
              <a:rPr lang="zh-CN" altLang="en-US" dirty="0"/>
              <a:t>和 </a:t>
            </a:r>
            <a:r>
              <a:rPr lang="en-US" altLang="zh-CN" dirty="0"/>
              <a:t>Client Secret, </a:t>
            </a:r>
            <a:r>
              <a:rPr lang="zh-CN" altLang="en-US" dirty="0"/>
              <a:t>这些</a:t>
            </a:r>
            <a:r>
              <a:rPr lang="en-US" altLang="zh-CN" dirty="0"/>
              <a:t>secret</a:t>
            </a:r>
            <a:r>
              <a:rPr lang="zh-CN" altLang="en-US" dirty="0"/>
              <a:t>并不暴露给外界</a:t>
            </a:r>
            <a:r>
              <a:rPr lang="en-US" altLang="zh-CN" dirty="0"/>
              <a:t>, </a:t>
            </a:r>
            <a:r>
              <a:rPr lang="zh-CN" altLang="en-US" dirty="0"/>
              <a:t>这些东西是由客户端服务器通过</a:t>
            </a:r>
            <a:r>
              <a:rPr lang="zh-CN" altLang="en-US" b="1" dirty="0"/>
              <a:t>后端通道</a:t>
            </a:r>
            <a:r>
              <a:rPr lang="zh-CN" altLang="en-US" dirty="0"/>
              <a:t>传递给</a:t>
            </a:r>
            <a:r>
              <a:rPr lang="en-US" altLang="zh-CN" dirty="0"/>
              <a:t>Token</a:t>
            </a:r>
            <a:r>
              <a:rPr lang="zh-CN" altLang="en-US" dirty="0"/>
              <a:t>端点的</a:t>
            </a:r>
            <a:r>
              <a:rPr lang="en-US" altLang="zh-CN" dirty="0"/>
              <a:t>. </a:t>
            </a:r>
            <a:r>
              <a:rPr lang="zh-CN" altLang="en-US" dirty="0"/>
              <a:t>而第一次获得的</a:t>
            </a:r>
            <a:r>
              <a:rPr lang="en-US" altLang="zh-CN" dirty="0"/>
              <a:t>ID Token</a:t>
            </a:r>
            <a:r>
              <a:rPr lang="zh-CN" altLang="en-US" dirty="0"/>
              <a:t>是从</a:t>
            </a:r>
            <a:r>
              <a:rPr lang="zh-CN" altLang="en-US" b="1" dirty="0"/>
              <a:t>前端通道</a:t>
            </a:r>
            <a:r>
              <a:rPr lang="en-US" altLang="zh-CN" b="1" dirty="0"/>
              <a:t>(</a:t>
            </a:r>
            <a:r>
              <a:rPr lang="zh-CN" altLang="en-US" b="1" dirty="0"/>
              <a:t>浏览器</a:t>
            </a:r>
            <a:r>
              <a:rPr lang="en-US" altLang="zh-CN" b="1" dirty="0"/>
              <a:t>)</a:t>
            </a:r>
            <a:r>
              <a:rPr lang="zh-CN" altLang="en-US" dirty="0"/>
              <a:t>返回的</a:t>
            </a:r>
            <a:r>
              <a:rPr lang="en-US" altLang="zh-CN" dirty="0"/>
              <a:t>. </a:t>
            </a:r>
            <a:r>
              <a:rPr lang="zh-CN" altLang="en-US" dirty="0"/>
              <a:t>当这个</a:t>
            </a:r>
            <a:r>
              <a:rPr lang="en-US" altLang="zh-CN" dirty="0"/>
              <a:t>ID Token</a:t>
            </a:r>
            <a:r>
              <a:rPr lang="zh-CN" altLang="en-US" dirty="0"/>
              <a:t>被验证通过之后</a:t>
            </a:r>
            <a:r>
              <a:rPr lang="en-US" altLang="zh-CN" dirty="0"/>
              <a:t>, </a:t>
            </a:r>
            <a:r>
              <a:rPr lang="zh-CN" altLang="en-US" dirty="0"/>
              <a:t>也就证明了当前用户到底是谁</a:t>
            </a:r>
            <a:r>
              <a:rPr lang="en-US" altLang="zh-CN" dirty="0"/>
              <a:t>.</a:t>
            </a:r>
          </a:p>
        </p:txBody>
      </p:sp>
      <p:sp>
        <p:nvSpPr>
          <p:cNvPr id="4" name="Text Placeholder 3"/>
          <p:cNvSpPr>
            <a:spLocks noGrp="1"/>
          </p:cNvSpPr>
          <p:nvPr>
            <p:ph type="body" sz="half" idx="2"/>
          </p:nvPr>
        </p:nvSpPr>
        <p:spPr/>
        <p:txBody>
          <a:bodyPr/>
          <a:lstStyle/>
          <a:p>
            <a:endParaRPr lang="en-US" dirty="0"/>
          </a:p>
        </p:txBody>
      </p:sp>
      <p:pic>
        <p:nvPicPr>
          <p:cNvPr id="3074" name="Picture 2" descr="https://images2018.cnblogs.com/blog/986268/201807/986268-20180704153428591-1360109029.png">
            <a:extLst>
              <a:ext uri="{FF2B5EF4-FFF2-40B4-BE49-F238E27FC236}">
                <a16:creationId xmlns:a16="http://schemas.microsoft.com/office/drawing/2014/main" id="{CEC6CB6E-3353-45E3-A428-FE6D67066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678" y="2967073"/>
            <a:ext cx="6458002" cy="297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98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OAuth 2.0 vs </a:t>
            </a:r>
            <a:r>
              <a:rPr lang="en-US" dirty="0" err="1"/>
              <a:t>OpenId</a:t>
            </a:r>
            <a:r>
              <a:rPr lang="en-US" dirty="0"/>
              <a:t> Connect</a:t>
            </a:r>
          </a:p>
        </p:txBody>
      </p:sp>
      <p:sp>
        <p:nvSpPr>
          <p:cNvPr id="2" name="Text Placeholder 1"/>
          <p:cNvSpPr>
            <a:spLocks noGrp="1"/>
          </p:cNvSpPr>
          <p:nvPr>
            <p:ph type="body" idx="1"/>
          </p:nvPr>
        </p:nvSpPr>
        <p:spPr/>
        <p:txBody>
          <a:bodyPr/>
          <a:lstStyle/>
          <a:p>
            <a:r>
              <a:rPr lang="en-US" dirty="0"/>
              <a:t>OAuth 2.0</a:t>
            </a:r>
          </a:p>
        </p:txBody>
      </p:sp>
      <p:sp>
        <p:nvSpPr>
          <p:cNvPr id="3" name="Content Placeholder 2"/>
          <p:cNvSpPr>
            <a:spLocks noGrp="1"/>
          </p:cNvSpPr>
          <p:nvPr>
            <p:ph sz="half" idx="2"/>
          </p:nvPr>
        </p:nvSpPr>
        <p:spPr/>
        <p:txBody>
          <a:bodyPr/>
          <a:lstStyle/>
          <a:p>
            <a:r>
              <a:rPr lang="en-US" dirty="0"/>
              <a:t>Authorization </a:t>
            </a:r>
            <a:r>
              <a:rPr lang="zh-CN" altLang="en-US" dirty="0"/>
              <a:t>授权</a:t>
            </a:r>
            <a:endParaRPr lang="en-US" altLang="zh-CN" dirty="0"/>
          </a:p>
          <a:p>
            <a:r>
              <a:rPr lang="zh-CN" altLang="en-US" dirty="0"/>
              <a:t>我能做什么</a:t>
            </a:r>
            <a:endParaRPr lang="en-US" altLang="zh-CN" dirty="0"/>
          </a:p>
          <a:p>
            <a:r>
              <a:rPr lang="en-US" dirty="0">
                <a:hlinkClick r:id="rId2"/>
              </a:rPr>
              <a:t>https://oauth.net/2/</a:t>
            </a:r>
            <a:endParaRPr lang="en-US" dirty="0"/>
          </a:p>
          <a:p>
            <a:endParaRPr lang="en-US" dirty="0"/>
          </a:p>
        </p:txBody>
      </p:sp>
      <p:sp>
        <p:nvSpPr>
          <p:cNvPr id="4" name="Text Placeholder 3"/>
          <p:cNvSpPr>
            <a:spLocks noGrp="1"/>
          </p:cNvSpPr>
          <p:nvPr>
            <p:ph type="body" sz="quarter" idx="3"/>
          </p:nvPr>
        </p:nvSpPr>
        <p:spPr/>
        <p:txBody>
          <a:bodyPr/>
          <a:lstStyle/>
          <a:p>
            <a:r>
              <a:rPr lang="en-US" dirty="0" err="1"/>
              <a:t>OpenId</a:t>
            </a:r>
            <a:r>
              <a:rPr lang="en-US" dirty="0"/>
              <a:t> Connect</a:t>
            </a:r>
          </a:p>
        </p:txBody>
      </p:sp>
      <p:sp>
        <p:nvSpPr>
          <p:cNvPr id="5" name="Content Placeholder 4"/>
          <p:cNvSpPr>
            <a:spLocks noGrp="1"/>
          </p:cNvSpPr>
          <p:nvPr>
            <p:ph sz="quarter" idx="4"/>
          </p:nvPr>
        </p:nvSpPr>
        <p:spPr/>
        <p:txBody>
          <a:bodyPr/>
          <a:lstStyle/>
          <a:p>
            <a:r>
              <a:rPr lang="zh-CN" altLang="en-US" dirty="0"/>
              <a:t>在</a:t>
            </a:r>
            <a:r>
              <a:rPr lang="en-US" altLang="zh-CN" dirty="0"/>
              <a:t>OAuth 2.0</a:t>
            </a:r>
            <a:r>
              <a:rPr lang="zh-CN" altLang="en-US" dirty="0"/>
              <a:t>之上的扩展</a:t>
            </a:r>
            <a:endParaRPr lang="en-US" dirty="0"/>
          </a:p>
          <a:p>
            <a:r>
              <a:rPr lang="en-US" dirty="0"/>
              <a:t>Authentication </a:t>
            </a:r>
            <a:r>
              <a:rPr lang="zh-CN" altLang="en-US" dirty="0"/>
              <a:t>身份认证</a:t>
            </a:r>
            <a:endParaRPr lang="en-US" altLang="zh-CN" dirty="0"/>
          </a:p>
          <a:p>
            <a:r>
              <a:rPr lang="zh-CN" altLang="en-US" dirty="0"/>
              <a:t>我是谁</a:t>
            </a:r>
            <a:r>
              <a:rPr lang="en-US" altLang="zh-CN" dirty="0"/>
              <a:t>, </a:t>
            </a:r>
            <a:r>
              <a:rPr lang="zh-CN" altLang="en-US" dirty="0"/>
              <a:t>我能做什么</a:t>
            </a:r>
            <a:endParaRPr lang="en-US" altLang="zh-CN" dirty="0"/>
          </a:p>
          <a:p>
            <a:r>
              <a:rPr lang="en-US" altLang="zh-CN" dirty="0">
                <a:hlinkClick r:id="rId3"/>
              </a:rPr>
              <a:t>http://openid.net/connect/</a:t>
            </a:r>
            <a:endParaRPr lang="en-US" altLang="zh-CN" dirty="0"/>
          </a:p>
          <a:p>
            <a:endParaRPr lang="en-US" altLang="zh-CN" dirty="0"/>
          </a:p>
        </p:txBody>
      </p:sp>
    </p:spTree>
    <p:extLst>
      <p:ext uri="{BB962C8B-B14F-4D97-AF65-F5344CB8AC3E}">
        <p14:creationId xmlns:p14="http://schemas.microsoft.com/office/powerpoint/2010/main" val="234038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MVC</a:t>
            </a:r>
            <a:r>
              <a:rPr lang="zh-CN" altLang="en-US" dirty="0"/>
              <a:t>客户端</a:t>
            </a:r>
            <a:endParaRPr lang="en-US" dirty="0"/>
          </a:p>
        </p:txBody>
      </p:sp>
      <p:sp>
        <p:nvSpPr>
          <p:cNvPr id="3" name="Content Placeholder 2"/>
          <p:cNvSpPr>
            <a:spLocks noGrp="1"/>
          </p:cNvSpPr>
          <p:nvPr>
            <p:ph idx="1"/>
          </p:nvPr>
        </p:nvSpPr>
        <p:spPr/>
        <p:txBody>
          <a:bodyPr anchor="ctr"/>
          <a:lstStyle/>
          <a:p>
            <a:r>
              <a:rPr lang="en-US" dirty="0"/>
              <a:t>IdentityServer4.AccessTokenValidation</a:t>
            </a:r>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49903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保护</a:t>
            </a:r>
            <a:r>
              <a:rPr lang="en-US" altLang="zh-CN" dirty="0"/>
              <a:t>API</a:t>
            </a:r>
            <a:r>
              <a:rPr lang="zh-CN" altLang="en-US" dirty="0"/>
              <a:t>资源</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670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保护</a:t>
            </a:r>
            <a:r>
              <a:rPr lang="en-US" altLang="zh-CN" dirty="0"/>
              <a:t>API</a:t>
            </a:r>
            <a:r>
              <a:rPr lang="zh-CN" altLang="en-US" dirty="0"/>
              <a:t>资源</a:t>
            </a:r>
            <a:endParaRPr lang="en-US" dirty="0"/>
          </a:p>
        </p:txBody>
      </p:sp>
      <p:sp>
        <p:nvSpPr>
          <p:cNvPr id="3" name="Content Placeholder 2"/>
          <p:cNvSpPr>
            <a:spLocks noGrp="1"/>
          </p:cNvSpPr>
          <p:nvPr>
            <p:ph idx="1"/>
          </p:nvPr>
        </p:nvSpPr>
        <p:spPr/>
        <p:txBody>
          <a:bodyPr anchor="ctr"/>
          <a:lstStyle/>
          <a:p>
            <a:r>
              <a:rPr lang="en-US" dirty="0"/>
              <a:t>IdentityServer4.AccessTokenValidation</a:t>
            </a:r>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048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ID01</a:t>
            </a:r>
            <a:endParaRPr lang="en-US" dirty="0"/>
          </a:p>
        </p:txBody>
      </p:sp>
      <p:pic>
        <p:nvPicPr>
          <p:cNvPr id="4" name="Picture 3">
            <a:extLst>
              <a:ext uri="{FF2B5EF4-FFF2-40B4-BE49-F238E27FC236}">
                <a16:creationId xmlns:a16="http://schemas.microsoft.com/office/drawing/2014/main" id="{D51E2636-D022-4DC3-AB54-1F272CC28658}"/>
              </a:ext>
            </a:extLst>
          </p:cNvPr>
          <p:cNvPicPr>
            <a:picLocks noChangeAspect="1"/>
          </p:cNvPicPr>
          <p:nvPr/>
        </p:nvPicPr>
        <p:blipFill>
          <a:blip r:embed="rId2"/>
          <a:stretch>
            <a:fillRect/>
          </a:stretch>
        </p:blipFill>
        <p:spPr>
          <a:xfrm>
            <a:off x="5064180" y="3429000"/>
            <a:ext cx="2457450" cy="2457450"/>
          </a:xfrm>
          <a:prstGeom prst="rect">
            <a:avLst/>
          </a:prstGeom>
        </p:spPr>
      </p:pic>
    </p:spTree>
    <p:extLst>
      <p:ext uri="{BB962C8B-B14F-4D97-AF65-F5344CB8AC3E}">
        <p14:creationId xmlns:p14="http://schemas.microsoft.com/office/powerpoint/2010/main" val="417014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583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OAuth 2.0</a:t>
            </a:r>
            <a:endParaRPr lang="en-US" dirty="0"/>
          </a:p>
        </p:txBody>
      </p:sp>
      <p:sp>
        <p:nvSpPr>
          <p:cNvPr id="3" name="Content Placeholder 2"/>
          <p:cNvSpPr>
            <a:spLocks noGrp="1"/>
          </p:cNvSpPr>
          <p:nvPr>
            <p:ph idx="1"/>
          </p:nvPr>
        </p:nvSpPr>
        <p:spPr/>
        <p:txBody>
          <a:bodyPr anchor="ctr"/>
          <a:lstStyle/>
          <a:p>
            <a:r>
              <a:rPr lang="en-US" altLang="zh-CN" b="1" dirty="0"/>
              <a:t>OAuth 2.0</a:t>
            </a:r>
            <a:r>
              <a:rPr lang="zh-CN" altLang="en-US" dirty="0"/>
              <a:t>是一个委托协议</a:t>
            </a:r>
            <a:r>
              <a:rPr lang="en-US" altLang="zh-CN" dirty="0"/>
              <a:t>, </a:t>
            </a:r>
            <a:r>
              <a:rPr lang="zh-CN" altLang="en-US" dirty="0"/>
              <a:t>它可以让那些控制资源的人允许某个应用代表他们来访问他们控制的资源</a:t>
            </a:r>
            <a:r>
              <a:rPr lang="en-US" altLang="zh-CN" dirty="0"/>
              <a:t>, </a:t>
            </a:r>
            <a:r>
              <a:rPr lang="zh-CN" altLang="en-US" dirty="0"/>
              <a:t>注意是</a:t>
            </a:r>
            <a:r>
              <a:rPr lang="zh-CN" altLang="en-US" b="1" dirty="0"/>
              <a:t>代表</a:t>
            </a:r>
            <a:r>
              <a:rPr lang="zh-CN" altLang="en-US" dirty="0"/>
              <a:t>这些人</a:t>
            </a:r>
            <a:r>
              <a:rPr lang="en-US" altLang="zh-CN" dirty="0"/>
              <a:t>, </a:t>
            </a:r>
            <a:r>
              <a:rPr lang="zh-CN" altLang="en-US" dirty="0"/>
              <a:t>而不是假冒或模仿这些人</a:t>
            </a:r>
            <a:r>
              <a:rPr lang="en-US" altLang="zh-CN" dirty="0"/>
              <a:t>. </a:t>
            </a:r>
            <a:r>
              <a:rPr lang="zh-CN" altLang="en-US" dirty="0"/>
              <a:t>这个应用从资源的所有者那里获得到</a:t>
            </a:r>
            <a:r>
              <a:rPr lang="zh-CN" altLang="en-US" b="1" dirty="0">
                <a:solidFill>
                  <a:srgbClr val="FF0000"/>
                </a:solidFill>
              </a:rPr>
              <a:t>授权</a:t>
            </a:r>
            <a:r>
              <a:rPr lang="en-US" altLang="zh-CN" b="1" dirty="0">
                <a:solidFill>
                  <a:srgbClr val="FF0000"/>
                </a:solidFill>
              </a:rPr>
              <a:t>(Authorization)</a:t>
            </a:r>
            <a:r>
              <a:rPr lang="zh-CN" altLang="en-US" dirty="0"/>
              <a:t>和</a:t>
            </a:r>
            <a:r>
              <a:rPr lang="en-US" altLang="zh-CN" b="1" dirty="0">
                <a:solidFill>
                  <a:srgbClr val="FF0000"/>
                </a:solidFill>
              </a:rPr>
              <a:t>access token</a:t>
            </a:r>
            <a:r>
              <a:rPr lang="en-US" altLang="zh-CN" dirty="0"/>
              <a:t>, </a:t>
            </a:r>
            <a:r>
              <a:rPr lang="zh-CN" altLang="en-US" dirty="0"/>
              <a:t>随后就可以使用这个</a:t>
            </a:r>
            <a:r>
              <a:rPr lang="en-US" altLang="zh-CN" dirty="0"/>
              <a:t>access token</a:t>
            </a:r>
            <a:r>
              <a:rPr lang="zh-CN" altLang="en-US" dirty="0"/>
              <a:t>来访问资源</a:t>
            </a:r>
            <a:r>
              <a:rPr lang="en-US" altLang="zh-CN" dirty="0"/>
              <a:t>. </a:t>
            </a:r>
            <a:r>
              <a:rPr lang="zh-CN" altLang="en-US" i="1" dirty="0"/>
              <a:t> </a:t>
            </a:r>
            <a:r>
              <a:rPr lang="en-US" altLang="zh-CN" i="1" dirty="0"/>
              <a:t>(</a:t>
            </a:r>
            <a:r>
              <a:rPr lang="zh-CN" altLang="en-US" i="1" dirty="0"/>
              <a:t>这里提到的假冒或模仿就是指在客户端复制一份用户名和密码，从而获取相应的权限</a:t>
            </a:r>
            <a:r>
              <a:rPr lang="en-US" altLang="zh-CN" i="1" dirty="0"/>
              <a:t>)</a:t>
            </a:r>
            <a:r>
              <a:rPr lang="zh-CN" altLang="en-US" i="1" dirty="0"/>
              <a:t>。</a:t>
            </a:r>
            <a:endParaRPr lang="en-US" altLang="zh-CN" i="1" dirty="0"/>
          </a:p>
          <a:p>
            <a:r>
              <a:rPr lang="zh-CN" altLang="en-US" dirty="0"/>
              <a:t>是关于授权</a:t>
            </a:r>
            <a:r>
              <a:rPr lang="en-US" altLang="zh-CN" dirty="0"/>
              <a:t>(</a:t>
            </a:r>
            <a:r>
              <a:rPr lang="en-US" dirty="0"/>
              <a:t>Authorization)</a:t>
            </a:r>
            <a:r>
              <a:rPr lang="zh-CN" altLang="en-US" dirty="0"/>
              <a:t>的</a:t>
            </a:r>
            <a:r>
              <a:rPr lang="en-US" altLang="zh-CN" dirty="0"/>
              <a:t>, </a:t>
            </a:r>
            <a:r>
              <a:rPr lang="zh-CN" altLang="en-US" dirty="0"/>
              <a:t>客户端应用可以请求</a:t>
            </a:r>
            <a:r>
              <a:rPr lang="en-US" altLang="zh-CN" dirty="0"/>
              <a:t>access token, </a:t>
            </a:r>
            <a:r>
              <a:rPr lang="zh-CN" altLang="en-US" dirty="0"/>
              <a:t>使用这个</a:t>
            </a:r>
            <a:r>
              <a:rPr lang="en-US" altLang="zh-CN" dirty="0"/>
              <a:t>token</a:t>
            </a:r>
            <a:r>
              <a:rPr lang="zh-CN" altLang="en-US" dirty="0"/>
              <a:t>就可以访问</a:t>
            </a:r>
            <a:r>
              <a:rPr lang="en-US" altLang="zh-CN" dirty="0"/>
              <a:t>API</a:t>
            </a:r>
            <a:r>
              <a:rPr lang="zh-CN" altLang="en-US" dirty="0"/>
              <a:t>资源了</a:t>
            </a:r>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19969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a:t>
            </a:r>
          </a:p>
        </p:txBody>
      </p:sp>
      <p:sp>
        <p:nvSpPr>
          <p:cNvPr id="4" name="Text Placeholder 3"/>
          <p:cNvSpPr>
            <a:spLocks noGrp="1"/>
          </p:cNvSpPr>
          <p:nvPr>
            <p:ph type="body" sz="half" idx="2"/>
          </p:nvPr>
        </p:nvSpPr>
        <p:spPr/>
        <p:txBody>
          <a:bodyPr/>
          <a:lstStyle/>
          <a:p>
            <a:r>
              <a:rPr lang="zh-CN" altLang="en-US" dirty="0"/>
              <a:t>让</a:t>
            </a:r>
            <a:r>
              <a:rPr lang="zh-CN" altLang="en-US" b="1" dirty="0"/>
              <a:t>客户端</a:t>
            </a:r>
            <a:r>
              <a:rPr lang="zh-CN" altLang="en-US" dirty="0"/>
              <a:t>应用可以代表</a:t>
            </a:r>
            <a:r>
              <a:rPr lang="zh-CN" altLang="en-US" b="1" dirty="0"/>
              <a:t>资源所有者</a:t>
            </a:r>
            <a:r>
              <a:rPr lang="en-US" altLang="zh-CN" dirty="0"/>
              <a:t>(</a:t>
            </a:r>
            <a:r>
              <a:rPr lang="zh-CN" altLang="en-US" dirty="0"/>
              <a:t>通常是用户</a:t>
            </a:r>
            <a:r>
              <a:rPr lang="en-US" altLang="zh-CN" dirty="0"/>
              <a:t>)</a:t>
            </a:r>
            <a:r>
              <a:rPr lang="zh-CN" altLang="en-US" dirty="0"/>
              <a:t>来访问被保护的</a:t>
            </a:r>
            <a:r>
              <a:rPr lang="zh-CN" altLang="en-US" b="1" dirty="0"/>
              <a:t>资源</a:t>
            </a:r>
            <a:endParaRPr lang="en-US" dirty="0"/>
          </a:p>
        </p:txBody>
      </p:sp>
      <p:pic>
        <p:nvPicPr>
          <p:cNvPr id="1026" name="Picture 2" descr="https://images2018.cnblogs.com/blog/986268/201806/986268-20180625085353290-495491172.png">
            <a:extLst>
              <a:ext uri="{FF2B5EF4-FFF2-40B4-BE49-F238E27FC236}">
                <a16:creationId xmlns:a16="http://schemas.microsoft.com/office/drawing/2014/main" id="{05672D02-6061-485D-9071-F825FD4704F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571174" y="1736407"/>
            <a:ext cx="482917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2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a:t>
            </a:r>
          </a:p>
        </p:txBody>
      </p:sp>
      <p:sp>
        <p:nvSpPr>
          <p:cNvPr id="3" name="Content Placeholder 2"/>
          <p:cNvSpPr>
            <a:spLocks noGrp="1"/>
          </p:cNvSpPr>
          <p:nvPr>
            <p:ph idx="1"/>
          </p:nvPr>
        </p:nvSpPr>
        <p:spPr/>
        <p:txBody>
          <a:bodyPr anchor="ctr"/>
          <a:lstStyle/>
          <a:p>
            <a:r>
              <a:rPr lang="zh-CN" altLang="en-US" b="1" dirty="0">
                <a:solidFill>
                  <a:srgbClr val="FF0000"/>
                </a:solidFill>
              </a:rPr>
              <a:t>资源所有者</a:t>
            </a:r>
            <a:r>
              <a:rPr lang="en-US" altLang="zh-CN" b="1" dirty="0">
                <a:solidFill>
                  <a:srgbClr val="FF0000"/>
                </a:solidFill>
              </a:rPr>
              <a:t>(Resource Owner)</a:t>
            </a:r>
            <a:r>
              <a:rPr lang="en-US" altLang="zh-CN" dirty="0"/>
              <a:t>, </a:t>
            </a:r>
            <a:r>
              <a:rPr lang="zh-CN" altLang="en-US" dirty="0"/>
              <a:t>他拥有访问</a:t>
            </a:r>
            <a:r>
              <a:rPr lang="en-US" altLang="zh-CN" dirty="0"/>
              <a:t>API</a:t>
            </a:r>
            <a:r>
              <a:rPr lang="zh-CN" altLang="en-US" dirty="0"/>
              <a:t>资源的权限</a:t>
            </a:r>
            <a:r>
              <a:rPr lang="en-US" altLang="zh-CN" dirty="0"/>
              <a:t>, </a:t>
            </a:r>
            <a:r>
              <a:rPr lang="zh-CN" altLang="en-US" dirty="0"/>
              <a:t>并且他还可以</a:t>
            </a:r>
            <a:r>
              <a:rPr lang="zh-CN" altLang="en-US" b="1" dirty="0"/>
              <a:t>委派权限</a:t>
            </a:r>
            <a:r>
              <a:rPr lang="en-US" altLang="zh-CN" b="1" dirty="0"/>
              <a:t>(delegate)</a:t>
            </a:r>
            <a:r>
              <a:rPr lang="zh-CN" altLang="en-US" dirty="0"/>
              <a:t>给其他应用来访问</a:t>
            </a:r>
            <a:r>
              <a:rPr lang="en-US" altLang="zh-CN" dirty="0"/>
              <a:t>API. </a:t>
            </a:r>
            <a:r>
              <a:rPr lang="zh-CN" altLang="en-US" dirty="0"/>
              <a:t>资源所有者通常是可以使用浏览器的人</a:t>
            </a:r>
            <a:r>
              <a:rPr lang="en-US" altLang="zh-CN" dirty="0"/>
              <a:t>.</a:t>
            </a:r>
          </a:p>
          <a:p>
            <a:r>
              <a:rPr lang="zh-CN" altLang="en-US" b="1" dirty="0">
                <a:solidFill>
                  <a:srgbClr val="FF0000"/>
                </a:solidFill>
              </a:rPr>
              <a:t>被保护的资源</a:t>
            </a:r>
            <a:r>
              <a:rPr lang="en-US" altLang="zh-CN" b="1" dirty="0">
                <a:solidFill>
                  <a:srgbClr val="FF0000"/>
                </a:solidFill>
              </a:rPr>
              <a:t>(Protected Resource)</a:t>
            </a:r>
            <a:r>
              <a:rPr lang="zh-CN" altLang="en-US" dirty="0"/>
              <a:t>就是资源所有者拥有权限去访问的组件</a:t>
            </a:r>
            <a:r>
              <a:rPr lang="en-US" altLang="zh-CN" dirty="0"/>
              <a:t>, </a:t>
            </a:r>
            <a:r>
              <a:rPr lang="zh-CN" altLang="en-US" dirty="0"/>
              <a:t>它可以是很多种形式的</a:t>
            </a:r>
            <a:r>
              <a:rPr lang="en-US" altLang="zh-CN" dirty="0"/>
              <a:t>, </a:t>
            </a:r>
            <a:r>
              <a:rPr lang="zh-CN" altLang="en-US" dirty="0"/>
              <a:t>但是</a:t>
            </a:r>
            <a:r>
              <a:rPr lang="en-US" altLang="zh-CN" dirty="0"/>
              <a:t>web API</a:t>
            </a:r>
            <a:r>
              <a:rPr lang="zh-CN" altLang="en-US" dirty="0"/>
              <a:t>的形式还是最常见的</a:t>
            </a:r>
            <a:r>
              <a:rPr lang="en-US" altLang="zh-CN" dirty="0"/>
              <a:t>.</a:t>
            </a:r>
          </a:p>
          <a:p>
            <a:r>
              <a:rPr lang="zh-CN" altLang="en-US" b="1" dirty="0">
                <a:solidFill>
                  <a:srgbClr val="FF0000"/>
                </a:solidFill>
              </a:rPr>
              <a:t>客户端</a:t>
            </a:r>
            <a:r>
              <a:rPr lang="en-US" altLang="zh-CN" b="1" dirty="0">
                <a:solidFill>
                  <a:srgbClr val="FF0000"/>
                </a:solidFill>
              </a:rPr>
              <a:t>(Client)</a:t>
            </a:r>
            <a:r>
              <a:rPr lang="zh-CN" altLang="en-US" dirty="0"/>
              <a:t>应用就是代表资源所有者访问被保护资源的一个软件</a:t>
            </a:r>
            <a:r>
              <a:rPr lang="en-US" altLang="zh-CN" dirty="0"/>
              <a:t>. </a:t>
            </a:r>
            <a:r>
              <a:rPr lang="zh-CN" altLang="en-US" dirty="0"/>
              <a:t>注意它既不是指浏览器</a:t>
            </a:r>
            <a:r>
              <a:rPr lang="en-US" altLang="zh-CN" dirty="0"/>
              <a:t>, </a:t>
            </a:r>
            <a:r>
              <a:rPr lang="zh-CN" altLang="en-US" dirty="0"/>
              <a:t>也不是指给你钱让你开发软件的人</a:t>
            </a:r>
            <a:r>
              <a:rPr lang="en-US" altLang="zh-CN" dirty="0"/>
              <a:t>. </a:t>
            </a:r>
            <a:r>
              <a:rPr lang="zh-CN" altLang="en-US" dirty="0"/>
              <a:t>在</a:t>
            </a:r>
            <a:r>
              <a:rPr lang="en-US" altLang="zh-CN" dirty="0"/>
              <a:t>OAuth2</a:t>
            </a:r>
            <a:r>
              <a:rPr lang="zh-CN" altLang="en-US" dirty="0"/>
              <a:t>里面</a:t>
            </a:r>
            <a:r>
              <a:rPr lang="en-US" altLang="zh-CN" dirty="0"/>
              <a:t>, </a:t>
            </a:r>
            <a:r>
              <a:rPr lang="zh-CN" altLang="en-US" dirty="0"/>
              <a:t>它是指被保护的</a:t>
            </a:r>
            <a:r>
              <a:rPr lang="en-US" altLang="zh-CN" dirty="0"/>
              <a:t>API</a:t>
            </a:r>
            <a:r>
              <a:rPr lang="zh-CN" altLang="en-US" dirty="0"/>
              <a:t>资源的消费者</a:t>
            </a:r>
            <a:r>
              <a:rPr lang="en-US" altLang="zh-CN" dirty="0"/>
              <a:t>.</a:t>
            </a:r>
          </a:p>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74119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a:t>
            </a:r>
          </a:p>
        </p:txBody>
      </p:sp>
      <p:sp>
        <p:nvSpPr>
          <p:cNvPr id="3" name="Content Placeholder 2"/>
          <p:cNvSpPr>
            <a:spLocks noGrp="1"/>
          </p:cNvSpPr>
          <p:nvPr>
            <p:ph idx="1"/>
          </p:nvPr>
        </p:nvSpPr>
        <p:spPr>
          <a:xfrm>
            <a:off x="4480560" y="457200"/>
            <a:ext cx="6675120" cy="5943600"/>
          </a:xfrm>
        </p:spPr>
        <p:txBody>
          <a:bodyPr/>
          <a:lstStyle/>
          <a:p>
            <a:r>
              <a:rPr lang="zh-CN" altLang="en-US" b="1" dirty="0">
                <a:solidFill>
                  <a:srgbClr val="FF0000"/>
                </a:solidFill>
              </a:rPr>
              <a:t>授权服务器</a:t>
            </a:r>
            <a:r>
              <a:rPr lang="en-US" altLang="zh-CN" b="1" dirty="0">
                <a:solidFill>
                  <a:srgbClr val="FF0000"/>
                </a:solidFill>
              </a:rPr>
              <a:t>(AS)</a:t>
            </a:r>
            <a:r>
              <a:rPr lang="zh-CN" altLang="en-US" dirty="0"/>
              <a:t>是被受保护的资源所信任的</a:t>
            </a:r>
            <a:r>
              <a:rPr lang="en-US" altLang="zh-CN" dirty="0"/>
              <a:t>, </a:t>
            </a:r>
            <a:r>
              <a:rPr lang="zh-CN" altLang="en-US" dirty="0"/>
              <a:t>它可以发行具有特定目的的安全凭据给客户端应用</a:t>
            </a:r>
            <a:r>
              <a:rPr lang="en-US" altLang="zh-CN" dirty="0"/>
              <a:t>, </a:t>
            </a:r>
            <a:r>
              <a:rPr lang="zh-CN" altLang="en-US" dirty="0"/>
              <a:t>这个凭据叫做</a:t>
            </a:r>
            <a:r>
              <a:rPr lang="en-US" altLang="zh-CN" dirty="0"/>
              <a:t>OAuth</a:t>
            </a:r>
            <a:r>
              <a:rPr lang="zh-CN" altLang="en-US" dirty="0"/>
              <a:t>的 </a:t>
            </a:r>
            <a:r>
              <a:rPr lang="en-US" altLang="zh-CN" b="1" dirty="0"/>
              <a:t>access token</a:t>
            </a:r>
            <a:r>
              <a:rPr lang="en-US" altLang="zh-CN" dirty="0"/>
              <a:t>.</a:t>
            </a:r>
          </a:p>
          <a:p>
            <a:endParaRPr lang="en-US" dirty="0"/>
          </a:p>
        </p:txBody>
      </p:sp>
      <p:sp>
        <p:nvSpPr>
          <p:cNvPr id="4" name="Text Placeholder 3"/>
          <p:cNvSpPr>
            <a:spLocks noGrp="1"/>
          </p:cNvSpPr>
          <p:nvPr>
            <p:ph type="body" sz="half" idx="2"/>
          </p:nvPr>
        </p:nvSpPr>
        <p:spPr/>
        <p:txBody>
          <a:bodyPr/>
          <a:lstStyle/>
          <a:p>
            <a:r>
              <a:rPr lang="zh-CN" altLang="en-US" b="1" dirty="0"/>
              <a:t>授权服务器 </a:t>
            </a:r>
            <a:r>
              <a:rPr lang="en-US" altLang="zh-CN" b="1" dirty="0"/>
              <a:t>(</a:t>
            </a:r>
            <a:r>
              <a:rPr lang="en-US" b="1" dirty="0"/>
              <a:t>Authorization Server, AS)</a:t>
            </a:r>
            <a:endParaRPr lang="en-US" dirty="0"/>
          </a:p>
        </p:txBody>
      </p:sp>
      <p:pic>
        <p:nvPicPr>
          <p:cNvPr id="2050" name="Picture 2" descr="https://images2018.cnblogs.com/blog/986268/201806/986268-20180625131624631-19906045.png">
            <a:extLst>
              <a:ext uri="{FF2B5EF4-FFF2-40B4-BE49-F238E27FC236}">
                <a16:creationId xmlns:a16="http://schemas.microsoft.com/office/drawing/2014/main" id="{AF7A1645-BE07-41B8-8CFD-6D1300EB8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020" y="2203132"/>
            <a:ext cx="46482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91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customXml/itemProps3.xml><?xml version="1.0" encoding="utf-8"?>
<ds:datastoreItem xmlns:ds="http://schemas.openxmlformats.org/officeDocument/2006/customXml" ds:itemID="{6CC9A7CA-BEC5-41E5-AAE1-C9D7FC518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Fall fun education presentation (widescreen)</Template>
  <TotalTime>359</TotalTime>
  <Words>2746</Words>
  <Application>Microsoft Office PowerPoint</Application>
  <PresentationFormat>Widescreen</PresentationFormat>
  <Paragraphs>200</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幼圆</vt:lpstr>
      <vt:lpstr>Arial</vt:lpstr>
      <vt:lpstr>Cambria</vt:lpstr>
      <vt:lpstr>Verdana</vt:lpstr>
      <vt:lpstr>Back to School 16x9</vt:lpstr>
      <vt:lpstr>ID01. 使用 Identity Server 4  建立 Identity Provider</vt:lpstr>
      <vt:lpstr>今天的内容</vt:lpstr>
      <vt:lpstr>OAuth 2.0 &amp; OpenId Connect</vt:lpstr>
      <vt:lpstr>OAuth 2.0 vs OpenId Connect</vt:lpstr>
      <vt:lpstr>OAuth 2.0</vt:lpstr>
      <vt:lpstr>OAuth 2.0</vt:lpstr>
      <vt:lpstr>OAuth 2.0</vt:lpstr>
      <vt:lpstr>OAuth 2.0</vt:lpstr>
      <vt:lpstr>OAuth 2.0</vt:lpstr>
      <vt:lpstr>OAuth 2.0</vt:lpstr>
      <vt:lpstr>OAuth 2.0 </vt:lpstr>
      <vt:lpstr>OAuth 2.0</vt:lpstr>
      <vt:lpstr>OAuth 2.0</vt:lpstr>
      <vt:lpstr>OAuth 2.0</vt:lpstr>
      <vt:lpstr>OpenId Connect</vt:lpstr>
      <vt:lpstr>OpenId Connect</vt:lpstr>
      <vt:lpstr>OpenId Connect</vt:lpstr>
      <vt:lpstr>OpenId Connect</vt:lpstr>
      <vt:lpstr>OpenId Connect</vt:lpstr>
      <vt:lpstr>OpenId Connect</vt:lpstr>
      <vt:lpstr>OpenId Connect</vt:lpstr>
      <vt:lpstr>OpenId Connect</vt:lpstr>
      <vt:lpstr>OpenId Connect</vt:lpstr>
      <vt:lpstr>OpenId Connect</vt:lpstr>
      <vt:lpstr>OpenId Connect</vt:lpstr>
      <vt:lpstr>OpenId Connect</vt:lpstr>
      <vt:lpstr>OIDC – Hybrid Flow</vt:lpstr>
      <vt:lpstr>Hybrid Flow</vt:lpstr>
      <vt:lpstr>Hybrid Flow</vt:lpstr>
      <vt:lpstr>Hybrid Flow</vt:lpstr>
      <vt:lpstr>Hybrid Flow</vt:lpstr>
      <vt:lpstr>Identity Server 4</vt:lpstr>
      <vt:lpstr>Identity Server 4</vt:lpstr>
      <vt:lpstr>Identity Server 4</vt:lpstr>
      <vt:lpstr>ASP.NET Core MVC 客户端</vt:lpstr>
      <vt:lpstr>MVC客户端</vt:lpstr>
      <vt:lpstr>身份认证请求</vt:lpstr>
      <vt:lpstr>MVC客户端</vt:lpstr>
      <vt:lpstr>MVC客户端</vt:lpstr>
      <vt:lpstr>MVC客户端</vt:lpstr>
      <vt:lpstr>保护API资源</vt:lpstr>
      <vt:lpstr>保护API资源</vt:lpstr>
      <vt:lpstr>ID01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 使用 Identity Server 4  建立 Identity Provider</dc:title>
  <dc:creator>Young Dave</dc:creator>
  <cp:lastModifiedBy>Young Dave</cp:lastModifiedBy>
  <cp:revision>89</cp:revision>
  <dcterms:created xsi:type="dcterms:W3CDTF">2018-08-24T23:51:52Z</dcterms:created>
  <dcterms:modified xsi:type="dcterms:W3CDTF">2018-08-25T10:22:45Z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