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25"/>
  </p:notesMasterIdLst>
  <p:handoutMasterIdLst>
    <p:handoutMasterId r:id="rId26"/>
  </p:handoutMasterIdLst>
  <p:sldIdLst>
    <p:sldId id="256" r:id="rId5"/>
    <p:sldId id="267" r:id="rId6"/>
    <p:sldId id="271" r:id="rId7"/>
    <p:sldId id="257" r:id="rId8"/>
    <p:sldId id="270" r:id="rId9"/>
    <p:sldId id="272" r:id="rId10"/>
    <p:sldId id="273" r:id="rId11"/>
    <p:sldId id="274" r:id="rId12"/>
    <p:sldId id="275" r:id="rId13"/>
    <p:sldId id="276" r:id="rId14"/>
    <p:sldId id="277" r:id="rId15"/>
    <p:sldId id="278" r:id="rId16"/>
    <p:sldId id="259" r:id="rId17"/>
    <p:sldId id="279" r:id="rId18"/>
    <p:sldId id="281" r:id="rId19"/>
    <p:sldId id="282" r:id="rId20"/>
    <p:sldId id="280" r:id="rId21"/>
    <p:sldId id="283" r:id="rId22"/>
    <p:sldId id="284"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CD0EA3-839D-4187-8801-22E3448F8752}" v="4926" dt="2018-08-20T01:58:34.721"/>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2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8/20/2018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8/20/2018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27252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220839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1414429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2275578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2967744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2743126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dirty="0"/>
          </a:p>
        </p:txBody>
      </p:sp>
    </p:spTree>
    <p:extLst>
      <p:ext uri="{BB962C8B-B14F-4D97-AF65-F5344CB8AC3E}">
        <p14:creationId xmlns:p14="http://schemas.microsoft.com/office/powerpoint/2010/main" val="4173285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164236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1900740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23374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3013424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37762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199391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8/20/2018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8/20/2018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02. </a:t>
            </a:r>
            <a:r>
              <a:rPr lang="en-US" altLang="zh-CN" b="0" dirty="0"/>
              <a:t>ASP.NET Core </a:t>
            </a:r>
            <a:r>
              <a:rPr lang="zh-CN" altLang="en-US" dirty="0"/>
              <a:t>项目搭建</a:t>
            </a:r>
            <a:r>
              <a:rPr lang="en-US" altLang="zh-CN" b="0" dirty="0"/>
              <a:t> </a:t>
            </a:r>
            <a:r>
              <a:rPr lang="en-US" b="0" dirty="0"/>
              <a:t> </a:t>
            </a:r>
            <a:br>
              <a:rPr lang="en-US" b="0" dirty="0"/>
            </a:br>
            <a:r>
              <a:rPr lang="zh-CN" altLang="en-US" b="0" dirty="0"/>
              <a:t>环境</a:t>
            </a:r>
            <a:r>
              <a:rPr lang="en-US" altLang="zh-CN" b="0" dirty="0"/>
              <a:t>, HTTPS, </a:t>
            </a:r>
            <a:r>
              <a:rPr lang="en-US" altLang="zh-CN" b="0"/>
              <a:t>EFCore</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zh-CN" altLang="en-US" dirty="0"/>
              <a:t>杨旭</a:t>
            </a:r>
            <a:r>
              <a:rPr lang="en-US" altLang="zh-CN" dirty="0"/>
              <a:t>, 331335713@qq.com</a:t>
            </a:r>
            <a:endParaRPr lang="en-US" sz="2400" dirty="0"/>
          </a:p>
        </p:txBody>
      </p:sp>
      <p:sp>
        <p:nvSpPr>
          <p:cNvPr id="5" name="Subtitle 2">
            <a:extLst>
              <a:ext uri="{FF2B5EF4-FFF2-40B4-BE49-F238E27FC236}">
                <a16:creationId xmlns:a16="http://schemas.microsoft.com/office/drawing/2014/main" id="{3DB259A8-4326-4758-963F-B18C65D02EB0}"/>
              </a:ext>
            </a:extLst>
          </p:cNvPr>
          <p:cNvSpPr txBox="1">
            <a:spLocks/>
          </p:cNvSpPr>
          <p:nvPr/>
        </p:nvSpPr>
        <p:spPr>
          <a:xfrm>
            <a:off x="809999" y="5715821"/>
            <a:ext cx="10572000" cy="434974"/>
          </a:xfrm>
          <a:prstGeom prst="rect">
            <a:avLst/>
          </a:prstGeom>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80000"/>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80000"/>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zh-CN" altLang="en-US" dirty="0"/>
              <a:t>公众号</a:t>
            </a:r>
            <a:r>
              <a:rPr lang="en-US" altLang="zh-CN" dirty="0"/>
              <a:t>: </a:t>
            </a:r>
            <a:r>
              <a:rPr lang="zh-CN" altLang="en-US"/>
              <a:t>草根专栏</a:t>
            </a:r>
            <a:endParaRPr lang="en-US" dirty="0"/>
          </a:p>
        </p:txBody>
      </p:sp>
      <p:pic>
        <p:nvPicPr>
          <p:cNvPr id="7" name="Picture 6">
            <a:extLst>
              <a:ext uri="{FF2B5EF4-FFF2-40B4-BE49-F238E27FC236}">
                <a16:creationId xmlns:a16="http://schemas.microsoft.com/office/drawing/2014/main" id="{86900797-26D9-4526-A49F-33AE31614FEB}"/>
              </a:ext>
            </a:extLst>
          </p:cNvPr>
          <p:cNvPicPr>
            <a:picLocks noChangeAspect="1"/>
          </p:cNvPicPr>
          <p:nvPr/>
        </p:nvPicPr>
        <p:blipFill>
          <a:blip r:embed="rId3"/>
          <a:stretch>
            <a:fillRect/>
          </a:stretch>
        </p:blipFill>
        <p:spPr>
          <a:xfrm>
            <a:off x="8767355" y="5036726"/>
            <a:ext cx="1358190" cy="1358190"/>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集成 </a:t>
            </a:r>
            <a:r>
              <a:rPr lang="en-US" altLang="zh-CN" sz="4000" dirty="0"/>
              <a:t>Entity Framework Core</a:t>
            </a:r>
            <a:endParaRPr lang="en-US" sz="4000" dirty="0"/>
          </a:p>
        </p:txBody>
      </p:sp>
    </p:spTree>
    <p:extLst>
      <p:ext uri="{BB962C8B-B14F-4D97-AF65-F5344CB8AC3E}">
        <p14:creationId xmlns:p14="http://schemas.microsoft.com/office/powerpoint/2010/main" val="145274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r>
              <a:rPr lang="zh-CN" altLang="en-US" dirty="0"/>
              <a:t>安装相关的包</a:t>
            </a:r>
            <a:endParaRPr lang="en-US" altLang="zh-CN" dirty="0"/>
          </a:p>
          <a:p>
            <a:pPr lvl="1"/>
            <a:r>
              <a:rPr lang="en-US" dirty="0" err="1"/>
              <a:t>Microsoft.EntityFrameworkCore.Design</a:t>
            </a:r>
            <a:endParaRPr lang="en-US" dirty="0"/>
          </a:p>
          <a:p>
            <a:pPr lvl="1"/>
            <a:r>
              <a:rPr lang="en-US" dirty="0" err="1"/>
              <a:t>Microsoft.EntityFrameworkCore.</a:t>
            </a:r>
            <a:r>
              <a:rPr lang="en-US" altLang="zh-CN" dirty="0" err="1"/>
              <a:t>Sqlite</a:t>
            </a:r>
            <a:endParaRPr lang="en-US" altLang="zh-CN" dirty="0"/>
          </a:p>
          <a:p>
            <a:r>
              <a:rPr lang="zh-CN" altLang="en-US" dirty="0"/>
              <a:t>建立</a:t>
            </a:r>
            <a:r>
              <a:rPr lang="en-US" altLang="zh-CN" dirty="0"/>
              <a:t>Context</a:t>
            </a:r>
          </a:p>
          <a:p>
            <a:pPr lvl="1"/>
            <a:r>
              <a:rPr lang="zh-CN" altLang="en-US" dirty="0"/>
              <a:t>建立</a:t>
            </a:r>
            <a:r>
              <a:rPr lang="en-US" altLang="zh-CN" dirty="0"/>
              <a:t>Entities</a:t>
            </a:r>
          </a:p>
          <a:p>
            <a:pPr lvl="1"/>
            <a:r>
              <a:rPr lang="zh-CN" altLang="en-US" dirty="0"/>
              <a:t>建立</a:t>
            </a:r>
            <a:r>
              <a:rPr lang="en-US" altLang="zh-CN" dirty="0"/>
              <a:t>Context, </a:t>
            </a:r>
            <a:r>
              <a:rPr lang="zh-CN" altLang="en-US" dirty="0"/>
              <a:t>继承于</a:t>
            </a:r>
            <a:r>
              <a:rPr lang="en-US" altLang="zh-CN" dirty="0" err="1"/>
              <a:t>DbContext</a:t>
            </a:r>
            <a:endParaRPr lang="en-US" dirty="0"/>
          </a:p>
          <a:p>
            <a:r>
              <a:rPr lang="zh-CN" altLang="en-US" dirty="0"/>
              <a:t>在</a:t>
            </a:r>
            <a:r>
              <a:rPr lang="en-US" altLang="zh-CN" dirty="0"/>
              <a:t>Startup</a:t>
            </a:r>
            <a:r>
              <a:rPr lang="zh-CN" altLang="en-US" dirty="0"/>
              <a:t>里注册</a:t>
            </a:r>
            <a:r>
              <a:rPr lang="en-US" altLang="zh-CN" dirty="0"/>
              <a:t>Context.</a:t>
            </a:r>
          </a:p>
          <a:p>
            <a:pPr lvl="1"/>
            <a:r>
              <a:rPr lang="en-US" dirty="0" err="1"/>
              <a:t>services.AddDbContext</a:t>
            </a:r>
            <a:r>
              <a:rPr lang="en-US" dirty="0"/>
              <a:t>&lt;</a:t>
            </a:r>
            <a:r>
              <a:rPr lang="en-US" altLang="zh-CN" dirty="0" err="1"/>
              <a:t>Xxx</a:t>
            </a:r>
            <a:r>
              <a:rPr lang="en-US" dirty="0" err="1"/>
              <a:t>Context</a:t>
            </a:r>
            <a:r>
              <a:rPr lang="en-US" dirty="0"/>
              <a:t>&gt;(…)</a:t>
            </a:r>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添加</a:t>
            </a:r>
            <a:r>
              <a:rPr lang="en-US" altLang="zh-CN" dirty="0"/>
              <a:t>Entity Framework Core</a:t>
            </a:r>
            <a:br>
              <a:rPr lang="en-US" dirty="0"/>
            </a:br>
            <a:r>
              <a:rPr lang="zh-CN" altLang="en-US" sz="2800" dirty="0"/>
              <a:t>建立和注册</a:t>
            </a:r>
            <a:r>
              <a:rPr lang="en-US" altLang="zh-CN" sz="2800" dirty="0"/>
              <a:t>Context</a:t>
            </a:r>
            <a:endParaRPr lang="en-US" dirty="0"/>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en-US" altLang="zh-CN" dirty="0"/>
              <a:t>Entities</a:t>
            </a:r>
            <a:r>
              <a:rPr lang="zh-CN" altLang="en-US" dirty="0"/>
              <a:t>放在</a:t>
            </a:r>
            <a:r>
              <a:rPr lang="en-US" altLang="zh-CN" dirty="0" err="1"/>
              <a:t>BlogDemo.Core</a:t>
            </a:r>
            <a:r>
              <a:rPr lang="zh-CN" altLang="en-US" dirty="0"/>
              <a:t>项目</a:t>
            </a:r>
            <a:r>
              <a:rPr lang="en-US" altLang="zh-CN" dirty="0"/>
              <a:t>.</a:t>
            </a:r>
          </a:p>
          <a:p>
            <a:r>
              <a:rPr lang="en-US" altLang="zh-CN" dirty="0"/>
              <a:t>Context</a:t>
            </a:r>
            <a:r>
              <a:rPr lang="zh-CN" altLang="en-US" dirty="0"/>
              <a:t>放在</a:t>
            </a:r>
            <a:r>
              <a:rPr lang="en-US" altLang="zh-CN" dirty="0" err="1"/>
              <a:t>BlogDemo</a:t>
            </a:r>
            <a:r>
              <a:rPr lang="en-US" altLang="zh-CN" dirty="0"/>
              <a:t>. Infrastructure</a:t>
            </a:r>
            <a:r>
              <a:rPr lang="zh-CN" altLang="en-US" dirty="0"/>
              <a:t>项目</a:t>
            </a:r>
            <a:r>
              <a:rPr lang="en-US" altLang="zh-CN" dirty="0"/>
              <a:t>.</a:t>
            </a:r>
          </a:p>
          <a:p>
            <a:r>
              <a:rPr lang="zh-CN" altLang="en-US" dirty="0"/>
              <a:t>在</a:t>
            </a:r>
            <a:r>
              <a:rPr lang="en-US" altLang="zh-CN" dirty="0" err="1"/>
              <a:t>BlogDemo</a:t>
            </a:r>
            <a:r>
              <a:rPr lang="en-US" altLang="zh-CN" dirty="0"/>
              <a:t>. </a:t>
            </a:r>
            <a:r>
              <a:rPr lang="en-US" altLang="zh-CN" dirty="0" err="1"/>
              <a:t>Api</a:t>
            </a:r>
            <a:r>
              <a:rPr lang="zh-CN" altLang="en-US" dirty="0"/>
              <a:t>项目进行注册配置</a:t>
            </a:r>
            <a:r>
              <a:rPr lang="en-US" altLang="zh-CN" dirty="0"/>
              <a:t>.</a:t>
            </a:r>
            <a:endParaRPr lang="en-US" dirty="0"/>
          </a:p>
        </p:txBody>
      </p:sp>
    </p:spTree>
    <p:extLst>
      <p:ext uri="{BB962C8B-B14F-4D97-AF65-F5344CB8AC3E}">
        <p14:creationId xmlns:p14="http://schemas.microsoft.com/office/powerpoint/2010/main" val="296089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r>
              <a:rPr lang="zh-CN" altLang="en-US" dirty="0"/>
              <a:t>在 </a:t>
            </a:r>
            <a:r>
              <a:rPr lang="en-US" dirty="0"/>
              <a:t>Tools &gt; NuGet Package Manager &gt; Package Manager Console </a:t>
            </a:r>
            <a:r>
              <a:rPr lang="zh-CN" altLang="en-US" dirty="0"/>
              <a:t>输入命令</a:t>
            </a:r>
            <a:r>
              <a:rPr lang="en-US" altLang="zh-CN" dirty="0"/>
              <a:t>.</a:t>
            </a:r>
            <a:endParaRPr lang="en-US" dirty="0"/>
          </a:p>
          <a:p>
            <a:r>
              <a:rPr lang="en-US" dirty="0"/>
              <a:t>Add-Migration </a:t>
            </a:r>
            <a:r>
              <a:rPr lang="en-US" altLang="zh-CN" dirty="0"/>
              <a:t>Xxx </a:t>
            </a:r>
            <a:r>
              <a:rPr lang="zh-CN" altLang="en-US" dirty="0"/>
              <a:t>添加迁移</a:t>
            </a:r>
            <a:r>
              <a:rPr lang="en-US" altLang="zh-CN" dirty="0"/>
              <a:t>.</a:t>
            </a:r>
          </a:p>
          <a:p>
            <a:r>
              <a:rPr lang="en-US" dirty="0"/>
              <a:t>Update-Database </a:t>
            </a:r>
            <a:r>
              <a:rPr lang="zh-CN" altLang="en-US" dirty="0"/>
              <a:t>更新到数据库</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添加</a:t>
            </a:r>
            <a:r>
              <a:rPr lang="en-US" altLang="zh-CN" dirty="0"/>
              <a:t>Entity Framework Core</a:t>
            </a:r>
            <a:br>
              <a:rPr lang="en-US" dirty="0"/>
            </a:br>
            <a:r>
              <a:rPr lang="zh-CN" altLang="en-US" sz="2800" dirty="0"/>
              <a:t>数据库迁移</a:t>
            </a:r>
            <a:endParaRPr lang="en-US" dirty="0"/>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zh-CN" altLang="en-US" dirty="0"/>
              <a:t>也可以使用</a:t>
            </a:r>
            <a:r>
              <a:rPr lang="en-US" altLang="zh-CN" dirty="0"/>
              <a:t>dotnet cli </a:t>
            </a:r>
            <a:r>
              <a:rPr lang="zh-CN" altLang="en-US" dirty="0"/>
              <a:t>在命令行进行迁移</a:t>
            </a:r>
            <a:r>
              <a:rPr lang="en-US" altLang="zh-CN" dirty="0"/>
              <a:t>.</a:t>
            </a:r>
          </a:p>
          <a:p>
            <a:r>
              <a:rPr lang="zh-CN" altLang="en-US" dirty="0"/>
              <a:t>相应的命令有所不同</a:t>
            </a:r>
            <a:r>
              <a:rPr lang="en-US" altLang="zh-CN" dirty="0"/>
              <a:t>, </a:t>
            </a:r>
            <a:r>
              <a:rPr lang="zh-CN" altLang="en-US" dirty="0"/>
              <a:t>请参考官方文档</a:t>
            </a:r>
            <a:r>
              <a:rPr lang="en-US" altLang="zh-CN" dirty="0"/>
              <a:t>.</a:t>
            </a:r>
          </a:p>
        </p:txBody>
      </p:sp>
    </p:spTree>
    <p:extLst>
      <p:ext uri="{BB962C8B-B14F-4D97-AF65-F5344CB8AC3E}">
        <p14:creationId xmlns:p14="http://schemas.microsoft.com/office/powerpoint/2010/main" val="50501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采用</a:t>
            </a:r>
            <a:r>
              <a:rPr lang="en-US" altLang="zh-CN" sz="4000" dirty="0"/>
              <a:t>Unit of Work + Repository</a:t>
            </a:r>
            <a:r>
              <a:rPr lang="zh-CN" altLang="en-US" sz="4000" dirty="0"/>
              <a:t>模式</a:t>
            </a:r>
            <a:endParaRPr lang="en-US" sz="4000" dirty="0"/>
          </a:p>
        </p:txBody>
      </p:sp>
    </p:spTree>
    <p:extLst>
      <p:ext uri="{BB962C8B-B14F-4D97-AF65-F5344CB8AC3E}">
        <p14:creationId xmlns:p14="http://schemas.microsoft.com/office/powerpoint/2010/main" val="386909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r>
              <a:rPr lang="zh-CN" altLang="en-US" dirty="0"/>
              <a:t>与持久化技术无关</a:t>
            </a:r>
            <a:r>
              <a:rPr lang="en-US" altLang="zh-CN" dirty="0"/>
              <a:t>.</a:t>
            </a:r>
          </a:p>
          <a:p>
            <a:r>
              <a:rPr lang="zh-CN" altLang="en-US" dirty="0"/>
              <a:t>易于测试</a:t>
            </a:r>
            <a:r>
              <a:rPr lang="en-US" altLang="zh-CN" dirty="0"/>
              <a:t>.</a:t>
            </a:r>
          </a:p>
          <a:p>
            <a:r>
              <a:rPr lang="zh-CN" altLang="en-US" dirty="0"/>
              <a:t>代码重用</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为什么要使用</a:t>
            </a:r>
            <a:r>
              <a:rPr lang="en-US" altLang="zh-CN" dirty="0"/>
              <a:t>Repository</a:t>
            </a:r>
            <a:r>
              <a:rPr lang="zh-CN" altLang="en-US" dirty="0"/>
              <a:t>模式</a:t>
            </a:r>
            <a:endParaRPr lang="en-US" dirty="0"/>
          </a:p>
        </p:txBody>
      </p:sp>
    </p:spTree>
    <p:extLst>
      <p:ext uri="{BB962C8B-B14F-4D97-AF65-F5344CB8AC3E}">
        <p14:creationId xmlns:p14="http://schemas.microsoft.com/office/powerpoint/2010/main" val="215593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68D3-731A-45E7-B262-4BC973B23BDE}"/>
              </a:ext>
            </a:extLst>
          </p:cNvPr>
          <p:cNvSpPr>
            <a:spLocks noGrp="1"/>
          </p:cNvSpPr>
          <p:nvPr>
            <p:ph type="title"/>
          </p:nvPr>
        </p:nvSpPr>
        <p:spPr/>
        <p:txBody>
          <a:bodyPr/>
          <a:lstStyle/>
          <a:p>
            <a:r>
              <a:rPr lang="zh-CN" altLang="en-US" dirty="0"/>
              <a:t>为什么要使用接口 </a:t>
            </a:r>
            <a:r>
              <a:rPr lang="en-US" altLang="zh-CN" dirty="0" err="1"/>
              <a:t>IRepository</a:t>
            </a:r>
            <a:endParaRPr lang="en-US" dirty="0"/>
          </a:p>
        </p:txBody>
      </p:sp>
      <p:sp>
        <p:nvSpPr>
          <p:cNvPr id="3" name="Content Placeholder 2">
            <a:extLst>
              <a:ext uri="{FF2B5EF4-FFF2-40B4-BE49-F238E27FC236}">
                <a16:creationId xmlns:a16="http://schemas.microsoft.com/office/drawing/2014/main" id="{A24BE89B-9351-44A3-9608-868D8C3DA9A7}"/>
              </a:ext>
            </a:extLst>
          </p:cNvPr>
          <p:cNvSpPr>
            <a:spLocks noGrp="1"/>
          </p:cNvSpPr>
          <p:nvPr>
            <p:ph sz="half" idx="2"/>
          </p:nvPr>
        </p:nvSpPr>
        <p:spPr/>
        <p:txBody>
          <a:bodyPr anchor="t"/>
          <a:lstStyle/>
          <a:p>
            <a:r>
              <a:rPr lang="en-US" altLang="zh-CN" dirty="0"/>
              <a:t>DIP, </a:t>
            </a:r>
            <a:r>
              <a:rPr lang="zh-CN" altLang="en-US" dirty="0"/>
              <a:t>也就是</a:t>
            </a:r>
            <a:r>
              <a:rPr lang="en-US" altLang="zh-CN" dirty="0"/>
              <a:t>SOLID</a:t>
            </a:r>
            <a:r>
              <a:rPr lang="zh-CN" altLang="en-US" dirty="0"/>
              <a:t>里面的</a:t>
            </a:r>
            <a:r>
              <a:rPr lang="en-US" altLang="zh-CN" dirty="0"/>
              <a:t>D, </a:t>
            </a:r>
            <a:r>
              <a:rPr lang="zh-CN" altLang="en-US" dirty="0"/>
              <a:t>高级别的模块不应该依赖于低级别的模块</a:t>
            </a:r>
            <a:r>
              <a:rPr lang="en-US" altLang="zh-CN" dirty="0"/>
              <a:t>, </a:t>
            </a:r>
            <a:r>
              <a:rPr lang="zh-CN" altLang="en-US" dirty="0"/>
              <a:t>它们都应该依赖于抽象</a:t>
            </a:r>
            <a:endParaRPr lang="en-US" dirty="0"/>
          </a:p>
        </p:txBody>
      </p:sp>
      <p:sp>
        <p:nvSpPr>
          <p:cNvPr id="4" name="Content Placeholder 3">
            <a:extLst>
              <a:ext uri="{FF2B5EF4-FFF2-40B4-BE49-F238E27FC236}">
                <a16:creationId xmlns:a16="http://schemas.microsoft.com/office/drawing/2014/main" id="{25C4DAF7-E50A-4221-B999-7DD0312F5C30}"/>
              </a:ext>
            </a:extLst>
          </p:cNvPr>
          <p:cNvSpPr>
            <a:spLocks noGrp="1"/>
          </p:cNvSpPr>
          <p:nvPr>
            <p:ph sz="half" idx="1"/>
          </p:nvPr>
        </p:nvSpPr>
        <p:spPr/>
        <p:txBody>
          <a:bodyPr/>
          <a:lstStyle/>
          <a:p>
            <a:r>
              <a:rPr lang="zh-CN" altLang="en-US" dirty="0"/>
              <a:t>依赖注入</a:t>
            </a:r>
            <a:r>
              <a:rPr lang="en-US" altLang="zh-CN" dirty="0"/>
              <a:t>, </a:t>
            </a:r>
            <a:r>
              <a:rPr lang="zh-CN" altLang="en-US" dirty="0"/>
              <a:t>松耦合</a:t>
            </a:r>
            <a:r>
              <a:rPr lang="en-US" altLang="zh-CN" dirty="0"/>
              <a:t>, DIP</a:t>
            </a:r>
            <a:r>
              <a:rPr lang="zh-CN" altLang="en-US" dirty="0"/>
              <a:t>原则</a:t>
            </a:r>
            <a:r>
              <a:rPr lang="en-US" altLang="zh-CN" dirty="0"/>
              <a:t>.</a:t>
            </a:r>
          </a:p>
          <a:p>
            <a:r>
              <a:rPr lang="zh-CN" altLang="en-US" dirty="0"/>
              <a:t>易于测试</a:t>
            </a:r>
            <a:r>
              <a:rPr lang="en-US" altLang="zh-CN" dirty="0"/>
              <a:t>.</a:t>
            </a:r>
          </a:p>
          <a:p>
            <a:endParaRPr lang="en-US" dirty="0"/>
          </a:p>
        </p:txBody>
      </p:sp>
      <p:pic>
        <p:nvPicPr>
          <p:cNvPr id="1026" name="Picture 2" descr="https://images2018.cnblogs.com/blog/986268/201805/986268-20180512201532150-727123803.png">
            <a:extLst>
              <a:ext uri="{FF2B5EF4-FFF2-40B4-BE49-F238E27FC236}">
                <a16:creationId xmlns:a16="http://schemas.microsoft.com/office/drawing/2014/main" id="{ABD23939-0276-4D6A-893C-9B0EE4334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541" y="3303165"/>
            <a:ext cx="4049479" cy="239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55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68D3-731A-45E7-B262-4BC973B23BDE}"/>
              </a:ext>
            </a:extLst>
          </p:cNvPr>
          <p:cNvSpPr>
            <a:spLocks noGrp="1"/>
          </p:cNvSpPr>
          <p:nvPr>
            <p:ph type="title"/>
          </p:nvPr>
        </p:nvSpPr>
        <p:spPr/>
        <p:txBody>
          <a:bodyPr/>
          <a:lstStyle/>
          <a:p>
            <a:r>
              <a:rPr lang="en-US" altLang="zh-CN" dirty="0"/>
              <a:t>ASP.NET Core </a:t>
            </a:r>
            <a:r>
              <a:rPr lang="zh-CN" altLang="en-US" dirty="0"/>
              <a:t>服务注册生命周期</a:t>
            </a:r>
            <a:endParaRPr lang="en-US" dirty="0"/>
          </a:p>
        </p:txBody>
      </p:sp>
      <p:sp>
        <p:nvSpPr>
          <p:cNvPr id="4" name="Content Placeholder 3">
            <a:extLst>
              <a:ext uri="{FF2B5EF4-FFF2-40B4-BE49-F238E27FC236}">
                <a16:creationId xmlns:a16="http://schemas.microsoft.com/office/drawing/2014/main" id="{25C4DAF7-E50A-4221-B999-7DD0312F5C30}"/>
              </a:ext>
            </a:extLst>
          </p:cNvPr>
          <p:cNvSpPr>
            <a:spLocks noGrp="1"/>
          </p:cNvSpPr>
          <p:nvPr>
            <p:ph sz="half" idx="1"/>
          </p:nvPr>
        </p:nvSpPr>
        <p:spPr>
          <a:xfrm>
            <a:off x="838200" y="2222287"/>
            <a:ext cx="10369492" cy="3638764"/>
          </a:xfrm>
        </p:spPr>
        <p:txBody>
          <a:bodyPr/>
          <a:lstStyle/>
          <a:p>
            <a:r>
              <a:rPr lang="en-US" b="1" dirty="0"/>
              <a:t>Transient</a:t>
            </a:r>
            <a:r>
              <a:rPr lang="en-US" dirty="0"/>
              <a:t>: </a:t>
            </a:r>
            <a:r>
              <a:rPr lang="zh-CN" altLang="en-US" dirty="0"/>
              <a:t>每次其它的类请求（不是指</a:t>
            </a:r>
            <a:r>
              <a:rPr lang="en-US" dirty="0"/>
              <a:t>HTTP Request）</a:t>
            </a:r>
            <a:r>
              <a:rPr lang="zh-CN" altLang="en-US" dirty="0"/>
              <a:t>都会创建一个新的实例，它比较适合轻量级的无状态的（</a:t>
            </a:r>
            <a:r>
              <a:rPr lang="en-US" dirty="0"/>
              <a:t>Stateless）</a:t>
            </a:r>
            <a:r>
              <a:rPr lang="zh-CN" altLang="en-US" dirty="0"/>
              <a:t>的</a:t>
            </a:r>
            <a:r>
              <a:rPr lang="en-US" dirty="0"/>
              <a:t>service</a:t>
            </a:r>
            <a:r>
              <a:rPr lang="en-US" altLang="zh-CN" dirty="0"/>
              <a:t>.</a:t>
            </a:r>
            <a:endParaRPr lang="en-US" dirty="0"/>
          </a:p>
          <a:p>
            <a:r>
              <a:rPr lang="en-US" b="1" dirty="0"/>
              <a:t>Scope</a:t>
            </a:r>
            <a:r>
              <a:rPr lang="en-US" dirty="0"/>
              <a:t>: </a:t>
            </a:r>
            <a:r>
              <a:rPr lang="zh-CN" altLang="en-US" dirty="0"/>
              <a:t>每次</a:t>
            </a:r>
            <a:r>
              <a:rPr lang="en-US" dirty="0"/>
              <a:t>HTTP</a:t>
            </a:r>
            <a:r>
              <a:rPr lang="zh-CN" altLang="en-US" dirty="0"/>
              <a:t>请求会创建一个实例。</a:t>
            </a:r>
          </a:p>
          <a:p>
            <a:r>
              <a:rPr lang="en-US" b="1" dirty="0"/>
              <a:t>Singleton</a:t>
            </a:r>
            <a:r>
              <a:rPr lang="en-US" dirty="0"/>
              <a:t>: </a:t>
            </a:r>
            <a:r>
              <a:rPr lang="zh-CN" altLang="en-US" dirty="0"/>
              <a:t>在第一次请求的时候就会创建一个实例，以后也只有这一个实例</a:t>
            </a:r>
            <a:r>
              <a:rPr lang="en-US" altLang="zh-CN" dirty="0"/>
              <a:t>; </a:t>
            </a:r>
            <a:r>
              <a:rPr lang="zh-CN" altLang="en-US" dirty="0"/>
              <a:t>或者在</a:t>
            </a:r>
            <a:r>
              <a:rPr lang="en-US" dirty="0" err="1"/>
              <a:t>ConfigureServices</a:t>
            </a:r>
            <a:r>
              <a:rPr lang="zh-CN" altLang="en-US" dirty="0"/>
              <a:t>这段代码运行的时候创建唯一一个实例。</a:t>
            </a:r>
            <a:endParaRPr lang="en-US" altLang="zh-CN" dirty="0"/>
          </a:p>
          <a:p>
            <a:endParaRPr lang="en-US" dirty="0"/>
          </a:p>
        </p:txBody>
      </p:sp>
    </p:spTree>
    <p:extLst>
      <p:ext uri="{BB962C8B-B14F-4D97-AF65-F5344CB8AC3E}">
        <p14:creationId xmlns:p14="http://schemas.microsoft.com/office/powerpoint/2010/main" val="342707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6455241" cy="3638550"/>
          </a:xfrm>
        </p:spPr>
        <p:txBody>
          <a:bodyPr>
            <a:normAutofit/>
          </a:bodyPr>
          <a:lstStyle/>
          <a:p>
            <a:r>
              <a:rPr lang="en-US" altLang="zh-CN" dirty="0" err="1"/>
              <a:t>DbContext</a:t>
            </a:r>
            <a:r>
              <a:rPr lang="zh-CN" altLang="en-US" dirty="0"/>
              <a:t>已经实现了</a:t>
            </a:r>
            <a:r>
              <a:rPr lang="en-US" altLang="zh-CN" dirty="0"/>
              <a:t>Unit of Work </a:t>
            </a:r>
            <a:r>
              <a:rPr lang="zh-CN" altLang="en-US" dirty="0"/>
              <a:t>和 </a:t>
            </a:r>
            <a:r>
              <a:rPr lang="en-US" altLang="zh-CN" dirty="0"/>
              <a:t>Repository </a:t>
            </a:r>
            <a:r>
              <a:rPr lang="zh-CN" altLang="en-US" dirty="0"/>
              <a:t>模式</a:t>
            </a:r>
            <a:r>
              <a:rPr lang="en-US" altLang="zh-CN" dirty="0"/>
              <a:t>.</a:t>
            </a:r>
          </a:p>
          <a:p>
            <a:r>
              <a:rPr lang="en-US" altLang="zh-CN" dirty="0"/>
              <a:t>Controller</a:t>
            </a:r>
            <a:r>
              <a:rPr lang="zh-CN" altLang="en-US" dirty="0"/>
              <a:t>等不应该直接使用</a:t>
            </a:r>
            <a:r>
              <a:rPr lang="en-US" altLang="zh-CN" dirty="0" err="1"/>
              <a:t>DbContext</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为什么要使用</a:t>
            </a:r>
            <a:r>
              <a:rPr lang="en-US" altLang="zh-CN" dirty="0"/>
              <a:t>Unit of Work</a:t>
            </a:r>
            <a:r>
              <a:rPr lang="zh-CN" altLang="en-US" dirty="0"/>
              <a:t>模式</a:t>
            </a:r>
            <a:endParaRPr lang="en-US" dirty="0"/>
          </a:p>
        </p:txBody>
      </p:sp>
    </p:spTree>
    <p:extLst>
      <p:ext uri="{BB962C8B-B14F-4D97-AF65-F5344CB8AC3E}">
        <p14:creationId xmlns:p14="http://schemas.microsoft.com/office/powerpoint/2010/main" val="385818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Entity </a:t>
            </a:r>
            <a:r>
              <a:rPr lang="zh-CN" altLang="en-US" sz="4000" dirty="0"/>
              <a:t>约束</a:t>
            </a:r>
            <a:endParaRPr lang="en-US" sz="4000" dirty="0"/>
          </a:p>
        </p:txBody>
      </p:sp>
    </p:spTree>
    <p:extLst>
      <p:ext uri="{BB962C8B-B14F-4D97-AF65-F5344CB8AC3E}">
        <p14:creationId xmlns:p14="http://schemas.microsoft.com/office/powerpoint/2010/main" val="388896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6455241" cy="3638550"/>
          </a:xfrm>
        </p:spPr>
        <p:txBody>
          <a:bodyPr>
            <a:normAutofit/>
          </a:bodyPr>
          <a:lstStyle/>
          <a:p>
            <a:r>
              <a:rPr lang="zh-CN" altLang="en-US" dirty="0"/>
              <a:t>使用</a:t>
            </a:r>
            <a:r>
              <a:rPr lang="en-US" dirty="0" err="1"/>
              <a:t>IEntityTypeConfiguration</a:t>
            </a:r>
            <a:r>
              <a:rPr lang="en-US" dirty="0"/>
              <a:t>&lt;</a:t>
            </a:r>
            <a:r>
              <a:rPr lang="en-US" dirty="0" err="1"/>
              <a:t>TEntity</a:t>
            </a:r>
            <a:r>
              <a:rPr lang="en-US" dirty="0"/>
              <a:t>&gt;</a:t>
            </a:r>
            <a:r>
              <a:rPr lang="en-US" altLang="zh-CN" dirty="0"/>
              <a:t>.</a:t>
            </a:r>
          </a:p>
          <a:p>
            <a:r>
              <a:rPr lang="en-US" altLang="zh-CN" dirty="0" err="1"/>
              <a:t>DbContext</a:t>
            </a:r>
            <a:r>
              <a:rPr lang="zh-CN" altLang="en-US" dirty="0"/>
              <a:t>里的</a:t>
            </a:r>
            <a:r>
              <a:rPr lang="en-US" dirty="0" err="1"/>
              <a:t>OnModelCreating</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Entity</a:t>
            </a:r>
            <a:r>
              <a:rPr lang="zh-CN" altLang="en-US" dirty="0"/>
              <a:t>的约束</a:t>
            </a:r>
            <a:endParaRPr lang="en-US" dirty="0"/>
          </a:p>
        </p:txBody>
      </p:sp>
    </p:spTree>
    <p:extLst>
      <p:ext uri="{BB962C8B-B14F-4D97-AF65-F5344CB8AC3E}">
        <p14:creationId xmlns:p14="http://schemas.microsoft.com/office/powerpoint/2010/main" val="353063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zh-CN" altLang="en-US" dirty="0"/>
              <a:t>今天的内容</a:t>
            </a:r>
            <a:endParaRPr lang="en-US"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zh-CN" altLang="en-US" dirty="0">
                <a:ea typeface="Tahoma" panose="020B0604030504040204" pitchFamily="34" charset="0"/>
                <a:cs typeface="Tahoma" panose="020B0604030504040204" pitchFamily="34" charset="0"/>
              </a:rPr>
              <a:t>运行时环境</a:t>
            </a:r>
            <a:endParaRPr lang="en-US" dirty="0">
              <a:ea typeface="Tahoma" panose="020B0604030504040204" pitchFamily="34" charset="0"/>
              <a:cs typeface="Tahoma" panose="020B0604030504040204" pitchFamily="34" charset="0"/>
            </a:endParaRPr>
          </a:p>
          <a:p>
            <a:r>
              <a:rPr lang="zh-CN" altLang="en-US" dirty="0">
                <a:ea typeface="Tahoma" panose="020B0604030504040204" pitchFamily="34" charset="0"/>
                <a:cs typeface="Tahoma" panose="020B0604030504040204" pitchFamily="34" charset="0"/>
              </a:rPr>
              <a:t>支持</a:t>
            </a:r>
            <a:r>
              <a:rPr lang="en-US" altLang="zh-CN" dirty="0">
                <a:ea typeface="Tahoma" panose="020B0604030504040204" pitchFamily="34" charset="0"/>
                <a:cs typeface="Tahoma" panose="020B0604030504040204" pitchFamily="34" charset="0"/>
              </a:rPr>
              <a:t>HTTPS</a:t>
            </a:r>
          </a:p>
          <a:p>
            <a:r>
              <a:rPr lang="zh-CN" altLang="en-US" dirty="0">
                <a:ea typeface="Tahoma" panose="020B0604030504040204" pitchFamily="34" charset="0"/>
                <a:cs typeface="Tahoma" panose="020B0604030504040204" pitchFamily="34" charset="0"/>
              </a:rPr>
              <a:t>集成</a:t>
            </a:r>
            <a:r>
              <a:rPr lang="en-US" altLang="zh-CN" dirty="0">
                <a:ea typeface="Tahoma" panose="020B0604030504040204" pitchFamily="34" charset="0"/>
                <a:cs typeface="Tahoma" panose="020B0604030504040204" pitchFamily="34" charset="0"/>
              </a:rPr>
              <a:t>Entity Framework Core</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946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ltLang="zh-CN" dirty="0"/>
              <a:t>Day 2</a:t>
            </a:r>
            <a:endParaRPr lang="en-US" dirty="0"/>
          </a:p>
        </p:txBody>
      </p:sp>
      <p:pic>
        <p:nvPicPr>
          <p:cNvPr id="3" name="Picture 2">
            <a:extLst>
              <a:ext uri="{FF2B5EF4-FFF2-40B4-BE49-F238E27FC236}">
                <a16:creationId xmlns:a16="http://schemas.microsoft.com/office/drawing/2014/main" id="{D5AA2700-8C07-47FB-A526-2AEBA903DE06}"/>
              </a:ext>
            </a:extLst>
          </p:cNvPr>
          <p:cNvPicPr>
            <a:picLocks noChangeAspect="1"/>
          </p:cNvPicPr>
          <p:nvPr/>
        </p:nvPicPr>
        <p:blipFill>
          <a:blip r:embed="rId2"/>
          <a:stretch>
            <a:fillRect/>
          </a:stretch>
        </p:blipFill>
        <p:spPr>
          <a:xfrm>
            <a:off x="4867274" y="3022396"/>
            <a:ext cx="2457450" cy="24574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运行时环境</a:t>
            </a:r>
            <a:endParaRPr lang="en-US" sz="4000" dirty="0"/>
          </a:p>
        </p:txBody>
      </p:sp>
    </p:spTree>
    <p:extLst>
      <p:ext uri="{BB962C8B-B14F-4D97-AF65-F5344CB8AC3E}">
        <p14:creationId xmlns:p14="http://schemas.microsoft.com/office/powerpoint/2010/main" val="119928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zh-CN" altLang="en-US" dirty="0"/>
              <a:t>环境变量 </a:t>
            </a:r>
            <a:r>
              <a:rPr lang="en-US" altLang="zh-CN" dirty="0"/>
              <a:t>ASPNETCORE_ENVIRONMENT</a:t>
            </a:r>
            <a:r>
              <a:rPr lang="zh-CN" altLang="en-US" dirty="0"/>
              <a:t> 可以是任何值</a:t>
            </a:r>
            <a:r>
              <a:rPr lang="en-US" altLang="zh-CN" dirty="0"/>
              <a:t>.</a:t>
            </a:r>
          </a:p>
          <a:p>
            <a:pPr marL="0" indent="0">
              <a:buNone/>
            </a:pPr>
            <a:r>
              <a:rPr lang="en-US" altLang="zh-CN" dirty="0"/>
              <a:t>ASP.NET Core</a:t>
            </a:r>
            <a:r>
              <a:rPr lang="zh-CN" altLang="en-US" dirty="0"/>
              <a:t>里默认带了三个值</a:t>
            </a:r>
            <a:r>
              <a:rPr lang="en-US" altLang="zh-CN" dirty="0"/>
              <a:t>:</a:t>
            </a:r>
            <a:endParaRPr lang="en-US" dirty="0"/>
          </a:p>
          <a:p>
            <a:r>
              <a:rPr lang="en-US" altLang="zh-CN" dirty="0"/>
              <a:t>Production</a:t>
            </a:r>
            <a:endParaRPr lang="en-US" dirty="0"/>
          </a:p>
          <a:p>
            <a:r>
              <a:rPr lang="en-US" altLang="zh-CN" dirty="0"/>
              <a:t>Development</a:t>
            </a:r>
            <a:endParaRPr lang="en-US" dirty="0"/>
          </a:p>
          <a:p>
            <a:r>
              <a:rPr lang="en-US" altLang="zh-CN" dirty="0"/>
              <a:t>Staging</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运行时环境</a:t>
            </a:r>
            <a:br>
              <a:rPr lang="en-US" dirty="0"/>
            </a:br>
            <a:r>
              <a:rPr lang="zh-CN" altLang="en-US" sz="2800" dirty="0"/>
              <a:t>使用</a:t>
            </a:r>
            <a:r>
              <a:rPr lang="en-US" altLang="zh-CN" sz="2800" dirty="0"/>
              <a:t>ASPNETCORE_ENVIRONMENT</a:t>
            </a:r>
            <a:r>
              <a:rPr lang="zh-CN" altLang="en-US" sz="2800" dirty="0"/>
              <a:t>环境变量</a:t>
            </a:r>
            <a:endParaRPr lang="en-US" dirty="0"/>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zh-CN" altLang="en-US" dirty="0"/>
              <a:t>如果</a:t>
            </a:r>
            <a:r>
              <a:rPr lang="en-US" altLang="zh-CN" dirty="0"/>
              <a:t>ASPNETCORE_ENVIRONMENT</a:t>
            </a:r>
            <a:r>
              <a:rPr lang="zh-CN" altLang="en-US" dirty="0"/>
              <a:t>没有被设置</a:t>
            </a:r>
            <a:r>
              <a:rPr lang="en-US" altLang="zh-CN" dirty="0"/>
              <a:t>, </a:t>
            </a:r>
            <a:r>
              <a:rPr lang="zh-CN" altLang="en-US" dirty="0"/>
              <a:t>那么会默认取值为</a:t>
            </a:r>
            <a:r>
              <a:rPr lang="en-US" altLang="zh-CN" dirty="0"/>
              <a:t>Production.</a:t>
            </a:r>
            <a:endParaRPr lang="en-US" dirty="0"/>
          </a:p>
        </p:txBody>
      </p:sp>
      <p:sp>
        <p:nvSpPr>
          <p:cNvPr id="5" name="TextBox 4">
            <a:extLst>
              <a:ext uri="{FF2B5EF4-FFF2-40B4-BE49-F238E27FC236}">
                <a16:creationId xmlns:a16="http://schemas.microsoft.com/office/drawing/2014/main" id="{36C149F5-9C9E-44C4-8804-58C9DD6E0E55}"/>
              </a:ext>
            </a:extLst>
          </p:cNvPr>
          <p:cNvSpPr txBox="1"/>
          <p:nvPr/>
        </p:nvSpPr>
        <p:spPr>
          <a:xfrm>
            <a:off x="8242231" y="270693"/>
            <a:ext cx="3728792" cy="1323439"/>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sz="1600" dirty="0">
                <a:ea typeface="Tahoma" panose="020B0604030504040204" pitchFamily="34" charset="0"/>
                <a:cs typeface="Tahoma" panose="020B0604030504040204" pitchFamily="34" charset="0"/>
              </a:rPr>
              <a:t>ASP.NET Core </a:t>
            </a:r>
            <a:r>
              <a:rPr lang="zh-CN" altLang="en-US" sz="1600" dirty="0">
                <a:ea typeface="Tahoma" panose="020B0604030504040204" pitchFamily="34" charset="0"/>
                <a:cs typeface="Tahoma" panose="020B0604030504040204" pitchFamily="34" charset="0"/>
              </a:rPr>
              <a:t>应用启动时读取</a:t>
            </a:r>
            <a:r>
              <a:rPr lang="en-US" altLang="zh-CN" sz="1600" dirty="0"/>
              <a:t>ASPNETCORE_ENVIRONMENT</a:t>
            </a:r>
            <a:r>
              <a:rPr lang="zh-CN" altLang="en-US" sz="1600" dirty="0"/>
              <a:t>这个环境变量的值</a:t>
            </a:r>
            <a:r>
              <a:rPr lang="en-US" altLang="zh-CN" sz="1600" dirty="0"/>
              <a:t>, </a:t>
            </a:r>
            <a:r>
              <a:rPr lang="zh-CN" altLang="en-US" sz="1600" dirty="0"/>
              <a:t>并保存在</a:t>
            </a:r>
            <a:r>
              <a:rPr lang="en-US" altLang="zh-CN" sz="1600" dirty="0" err="1"/>
              <a:t>IHostingEnvironment.EnvironmentName</a:t>
            </a:r>
            <a:r>
              <a:rPr lang="zh-CN" altLang="en-US" sz="1600" dirty="0"/>
              <a:t>里</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3104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zh-CN" altLang="en-US" dirty="0"/>
              <a:t>设置方法</a:t>
            </a:r>
            <a:r>
              <a:rPr lang="en-US" altLang="zh-CN" dirty="0"/>
              <a:t>:</a:t>
            </a:r>
            <a:endParaRPr lang="en-US" dirty="0"/>
          </a:p>
          <a:p>
            <a:r>
              <a:rPr lang="en-US" dirty="0"/>
              <a:t>Properties\</a:t>
            </a:r>
            <a:r>
              <a:rPr lang="en-US" dirty="0" err="1"/>
              <a:t>launchSettings.json</a:t>
            </a:r>
            <a:r>
              <a:rPr lang="en-US" dirty="0"/>
              <a:t> </a:t>
            </a:r>
            <a:r>
              <a:rPr lang="en-US" altLang="zh-CN" dirty="0"/>
              <a:t>(</a:t>
            </a:r>
            <a:r>
              <a:rPr lang="zh-CN" altLang="en-US" dirty="0"/>
              <a:t>仅限开发时</a:t>
            </a:r>
            <a:r>
              <a:rPr lang="en-US" altLang="zh-CN" dirty="0"/>
              <a:t>)</a:t>
            </a:r>
            <a:endParaRPr lang="en-US" dirty="0"/>
          </a:p>
          <a:p>
            <a:pPr lvl="1"/>
            <a:r>
              <a:rPr lang="en-US" dirty="0" err="1"/>
              <a:t>environmentVariables</a:t>
            </a:r>
            <a:endParaRPr lang="en-US" dirty="0"/>
          </a:p>
          <a:p>
            <a:r>
              <a:rPr lang="zh-CN" altLang="en-US" dirty="0"/>
              <a:t>在</a:t>
            </a:r>
            <a:r>
              <a:rPr lang="en-US" altLang="zh-CN" dirty="0"/>
              <a:t>Visual Studio 2017 </a:t>
            </a:r>
            <a:r>
              <a:rPr lang="zh-CN" altLang="en-US" dirty="0"/>
              <a:t>里编辑项目属性</a:t>
            </a:r>
            <a:endParaRPr lang="en-US" altLang="zh-CN" dirty="0"/>
          </a:p>
          <a:p>
            <a:pPr lvl="1"/>
            <a:r>
              <a:rPr lang="en-US" altLang="zh-CN" dirty="0"/>
              <a:t>Debug -&gt; Profile </a:t>
            </a:r>
            <a:r>
              <a:rPr lang="zh-CN" altLang="en-US" dirty="0"/>
              <a:t>和 </a:t>
            </a:r>
            <a:r>
              <a:rPr lang="en-US" altLang="zh-CN" dirty="0"/>
              <a:t>Environment Variables</a:t>
            </a:r>
          </a:p>
          <a:p>
            <a:r>
              <a:rPr lang="zh-CN" altLang="en-US" dirty="0"/>
              <a:t>在系统里设置环境变量</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开发机环境变量的设置</a:t>
            </a:r>
            <a:br>
              <a:rPr lang="en-US" dirty="0"/>
            </a:br>
            <a:r>
              <a:rPr lang="en-US" altLang="zh-CN" sz="2800" dirty="0"/>
              <a:t>ASPNETCORE_ENVIRONMENT</a:t>
            </a:r>
            <a:endParaRPr lang="en-US" dirty="0"/>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zh-CN" altLang="en-US" dirty="0"/>
              <a:t>开发时的环境可以使用</a:t>
            </a:r>
            <a:r>
              <a:rPr lang="en-US" dirty="0"/>
              <a:t>Properties\</a:t>
            </a:r>
            <a:r>
              <a:rPr lang="en-US" dirty="0" err="1"/>
              <a:t>launchSettings.json</a:t>
            </a:r>
            <a:r>
              <a:rPr lang="zh-CN" altLang="en-US" dirty="0"/>
              <a:t>来进行设置</a:t>
            </a:r>
            <a:r>
              <a:rPr lang="en-US" altLang="zh-CN" dirty="0"/>
              <a:t>, </a:t>
            </a:r>
            <a:r>
              <a:rPr lang="zh-CN" altLang="en-US" dirty="0"/>
              <a:t>这里的值会覆盖系统级环境变量的值</a:t>
            </a:r>
            <a:endParaRPr lang="en-US" dirty="0"/>
          </a:p>
        </p:txBody>
      </p:sp>
      <p:sp>
        <p:nvSpPr>
          <p:cNvPr id="5" name="TextBox 4">
            <a:extLst>
              <a:ext uri="{FF2B5EF4-FFF2-40B4-BE49-F238E27FC236}">
                <a16:creationId xmlns:a16="http://schemas.microsoft.com/office/drawing/2014/main" id="{36C149F5-9C9E-44C4-8804-58C9DD6E0E55}"/>
              </a:ext>
            </a:extLst>
          </p:cNvPr>
          <p:cNvSpPr txBox="1"/>
          <p:nvPr/>
        </p:nvSpPr>
        <p:spPr>
          <a:xfrm>
            <a:off x="8250620" y="393804"/>
            <a:ext cx="3728792"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1600" dirty="0">
                <a:ea typeface="Tahoma" panose="020B0604030504040204" pitchFamily="34" charset="0"/>
                <a:cs typeface="Tahoma" panose="020B0604030504040204" pitchFamily="34" charset="0"/>
              </a:rPr>
              <a:t>开发时和生产时的配置肯定会有不同</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143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normAutofit/>
          </a:bodyPr>
          <a:lstStyle/>
          <a:p>
            <a:pPr marL="0" indent="0">
              <a:buNone/>
            </a:pPr>
            <a:r>
              <a:rPr lang="zh-CN" altLang="en-US" dirty="0"/>
              <a:t>使用基于环境的类</a:t>
            </a:r>
            <a:r>
              <a:rPr lang="en-US" altLang="zh-CN" dirty="0"/>
              <a:t>:</a:t>
            </a:r>
            <a:endParaRPr lang="en-US" dirty="0"/>
          </a:p>
          <a:p>
            <a:r>
              <a:rPr lang="en-US" altLang="zh-CN" dirty="0"/>
              <a:t>Startup{</a:t>
            </a:r>
            <a:r>
              <a:rPr lang="zh-CN" altLang="en-US" dirty="0"/>
              <a:t>环境名称</a:t>
            </a:r>
            <a:r>
              <a:rPr lang="en-US" altLang="zh-CN" dirty="0"/>
              <a:t>}</a:t>
            </a:r>
            <a:endParaRPr lang="en-US" dirty="0"/>
          </a:p>
          <a:p>
            <a:pPr lvl="1"/>
            <a:r>
              <a:rPr lang="en-US" altLang="zh-CN" dirty="0" err="1"/>
              <a:t>StartupDevelopment</a:t>
            </a:r>
            <a:endParaRPr lang="en-US" altLang="zh-CN" dirty="0"/>
          </a:p>
          <a:p>
            <a:pPr lvl="1"/>
            <a:r>
              <a:rPr lang="en-US" altLang="zh-CN" dirty="0" err="1"/>
              <a:t>StartupProduction</a:t>
            </a:r>
            <a:endParaRPr lang="en-US" altLang="zh-CN" dirty="0"/>
          </a:p>
          <a:p>
            <a:pPr lvl="1"/>
            <a:r>
              <a:rPr lang="en-US" dirty="0" err="1"/>
              <a:t>StartupStaging</a:t>
            </a:r>
            <a:endParaRPr lang="en-US" dirty="0"/>
          </a:p>
          <a:p>
            <a:r>
              <a:rPr lang="zh-CN" altLang="en-US" dirty="0"/>
              <a:t>在</a:t>
            </a:r>
            <a:r>
              <a:rPr lang="en-US" altLang="zh-CN" dirty="0"/>
              <a:t>Program</a:t>
            </a:r>
            <a:r>
              <a:rPr lang="zh-CN" altLang="en-US" dirty="0"/>
              <a:t>里配置</a:t>
            </a:r>
            <a:r>
              <a:rPr lang="en-US" altLang="zh-CN" dirty="0" err="1"/>
              <a:t>IWebHostBuilder</a:t>
            </a:r>
            <a:r>
              <a:rPr lang="zh-CN" altLang="en-US" dirty="0"/>
              <a:t>时使用</a:t>
            </a:r>
            <a:r>
              <a:rPr lang="en-US" altLang="zh-CN" dirty="0" err="1"/>
              <a:t>UseStartup</a:t>
            </a:r>
            <a:r>
              <a:rPr lang="en-US" altLang="zh-CN" dirty="0"/>
              <a:t>(</a:t>
            </a:r>
            <a:r>
              <a:rPr lang="en-US" altLang="zh-CN" dirty="0" err="1"/>
              <a:t>IWebHostBuilder</a:t>
            </a:r>
            <a:r>
              <a:rPr lang="en-US" altLang="zh-CN" dirty="0"/>
              <a:t>, String)</a:t>
            </a:r>
            <a:r>
              <a:rPr lang="zh-CN" altLang="en-US" dirty="0"/>
              <a:t>而不是</a:t>
            </a:r>
            <a:r>
              <a:rPr lang="en-US" dirty="0" err="1"/>
              <a:t>UseStartup</a:t>
            </a:r>
            <a:r>
              <a:rPr lang="en-US" dirty="0"/>
              <a:t>&lt;Startup&gt;(</a:t>
            </a:r>
            <a:r>
              <a:rPr lang="en-US" altLang="zh-CN" dirty="0" err="1"/>
              <a:t>IWebHostBuilder</a:t>
            </a:r>
            <a:r>
              <a:rPr lang="en-US" dirty="0"/>
              <a:t>)</a:t>
            </a:r>
            <a:r>
              <a:rPr lang="en-US" altLang="zh-CN" dirty="0"/>
              <a:t>.</a:t>
            </a:r>
          </a:p>
          <a:p>
            <a:pPr lvl="1"/>
            <a:r>
              <a:rPr lang="en-US" altLang="zh-CN" dirty="0"/>
              <a:t>String</a:t>
            </a:r>
            <a:r>
              <a:rPr lang="zh-CN" altLang="en-US" dirty="0"/>
              <a:t>参数是</a:t>
            </a:r>
            <a:r>
              <a:rPr lang="en-US" altLang="zh-CN" dirty="0" err="1"/>
              <a:t>StartupXxx</a:t>
            </a:r>
            <a:r>
              <a:rPr lang="zh-CN" altLang="en-US" dirty="0"/>
              <a:t>所在的</a:t>
            </a:r>
            <a:r>
              <a:rPr lang="en-US" altLang="zh-CN" dirty="0"/>
              <a:t>Assembly</a:t>
            </a:r>
            <a:r>
              <a:rPr lang="zh-CN" altLang="en-US" dirty="0"/>
              <a:t>的名字</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基于环境的</a:t>
            </a:r>
            <a:r>
              <a:rPr lang="en-US" altLang="zh-CN" dirty="0"/>
              <a:t>Startup</a:t>
            </a:r>
            <a:r>
              <a:rPr lang="zh-CN" altLang="en-US" dirty="0"/>
              <a:t>类</a:t>
            </a:r>
            <a:br>
              <a:rPr lang="en-US" dirty="0"/>
            </a:br>
            <a:r>
              <a:rPr lang="en-US" altLang="zh-CN" sz="2800" dirty="0"/>
              <a:t>ASPNETCORE_ENVIRONMENT</a:t>
            </a:r>
            <a:endParaRPr lang="en-US" dirty="0"/>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zh-CN" altLang="en-US" dirty="0"/>
              <a:t>也可以根据环境在同一个</a:t>
            </a:r>
            <a:r>
              <a:rPr lang="en-US" altLang="zh-CN" dirty="0"/>
              <a:t>Startup</a:t>
            </a:r>
            <a:r>
              <a:rPr lang="zh-CN" altLang="en-US" dirty="0"/>
              <a:t>类里面定于不同的方法</a:t>
            </a:r>
            <a:r>
              <a:rPr lang="en-US" altLang="zh-CN" dirty="0"/>
              <a:t>. </a:t>
            </a:r>
            <a:r>
              <a:rPr lang="zh-CN" altLang="en-US" dirty="0"/>
              <a:t>具体请查阅官方文档</a:t>
            </a:r>
            <a:r>
              <a:rPr lang="en-US" altLang="zh-CN" dirty="0"/>
              <a:t>.</a:t>
            </a:r>
            <a:endParaRPr lang="en-US" dirty="0"/>
          </a:p>
        </p:txBody>
      </p:sp>
      <p:sp>
        <p:nvSpPr>
          <p:cNvPr id="5" name="TextBox 4">
            <a:extLst>
              <a:ext uri="{FF2B5EF4-FFF2-40B4-BE49-F238E27FC236}">
                <a16:creationId xmlns:a16="http://schemas.microsoft.com/office/drawing/2014/main" id="{36C149F5-9C9E-44C4-8804-58C9DD6E0E55}"/>
              </a:ext>
            </a:extLst>
          </p:cNvPr>
          <p:cNvSpPr txBox="1"/>
          <p:nvPr/>
        </p:nvSpPr>
        <p:spPr>
          <a:xfrm>
            <a:off x="8250620" y="393804"/>
            <a:ext cx="3728792"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sz="1600" dirty="0">
                <a:ea typeface="Tahoma" panose="020B0604030504040204" pitchFamily="34" charset="0"/>
                <a:cs typeface="Tahoma" panose="020B0604030504040204" pitchFamily="34" charset="0"/>
              </a:rPr>
              <a:t>ASP.NET Core</a:t>
            </a:r>
            <a:r>
              <a:rPr lang="zh-CN" altLang="en-US" sz="1600" dirty="0">
                <a:ea typeface="Tahoma" panose="020B0604030504040204" pitchFamily="34" charset="0"/>
                <a:cs typeface="Tahoma" panose="020B0604030504040204" pitchFamily="34" charset="0"/>
              </a:rPr>
              <a:t>应用可以为不同的环境定义单独的</a:t>
            </a:r>
            <a:r>
              <a:rPr lang="en-US" altLang="zh-CN" sz="1600" dirty="0">
                <a:ea typeface="Tahoma" panose="020B0604030504040204" pitchFamily="34" charset="0"/>
                <a:cs typeface="Tahoma" panose="020B0604030504040204" pitchFamily="34" charset="0"/>
              </a:rPr>
              <a:t>Startup</a:t>
            </a:r>
            <a:r>
              <a:rPr lang="zh-CN" altLang="en-US" sz="1600" dirty="0">
                <a:ea typeface="Tahoma" panose="020B0604030504040204" pitchFamily="34" charset="0"/>
                <a:cs typeface="Tahoma" panose="020B0604030504040204" pitchFamily="34" charset="0"/>
              </a:rPr>
              <a:t>类</a:t>
            </a:r>
            <a:r>
              <a:rPr lang="en-US" altLang="zh-CN" sz="1600" dirty="0">
                <a:ea typeface="Tahoma" panose="020B0604030504040204" pitchFamily="34" charset="0"/>
                <a:cs typeface="Tahoma" panose="020B0604030504040204" pitchFamily="34" charset="0"/>
              </a:rPr>
              <a:t>/</a:t>
            </a:r>
            <a:r>
              <a:rPr lang="zh-CN" altLang="en-US" sz="1600" dirty="0">
                <a:ea typeface="Tahoma" panose="020B0604030504040204" pitchFamily="34" charset="0"/>
                <a:cs typeface="Tahoma" panose="020B0604030504040204" pitchFamily="34" charset="0"/>
              </a:rPr>
              <a:t>方法</a:t>
            </a:r>
            <a:r>
              <a:rPr lang="en-US" altLang="zh-CN" sz="1600" dirty="0">
                <a:ea typeface="Tahoma" panose="020B0604030504040204" pitchFamily="34" charset="0"/>
                <a:cs typeface="Tahoma" panose="020B0604030504040204" pitchFamily="34" charset="0"/>
              </a:rPr>
              <a:t>, </a:t>
            </a:r>
            <a:r>
              <a:rPr lang="zh-CN" altLang="en-US" sz="1600" dirty="0">
                <a:ea typeface="Tahoma" panose="020B0604030504040204" pitchFamily="34" charset="0"/>
                <a:cs typeface="Tahoma" panose="020B0604030504040204" pitchFamily="34" charset="0"/>
              </a:rPr>
              <a:t>并在运行时选择适当的</a:t>
            </a:r>
            <a:r>
              <a:rPr lang="en-US" altLang="zh-CN" sz="1600" dirty="0">
                <a:ea typeface="Tahoma" panose="020B0604030504040204" pitchFamily="34" charset="0"/>
                <a:cs typeface="Tahoma" panose="020B0604030504040204" pitchFamily="34" charset="0"/>
              </a:rPr>
              <a:t>Startup</a:t>
            </a:r>
            <a:r>
              <a:rPr lang="zh-CN" altLang="en-US" sz="1600" dirty="0">
                <a:ea typeface="Tahoma" panose="020B0604030504040204" pitchFamily="34" charset="0"/>
                <a:cs typeface="Tahoma" panose="020B0604030504040204" pitchFamily="34" charset="0"/>
              </a:rPr>
              <a:t>类</a:t>
            </a:r>
            <a:r>
              <a:rPr lang="en-US" altLang="zh-CN" sz="1600" dirty="0">
                <a:ea typeface="Tahoma" panose="020B0604030504040204" pitchFamily="34" charset="0"/>
                <a:cs typeface="Tahoma" panose="020B0604030504040204" pitchFamily="34" charset="0"/>
              </a:rPr>
              <a:t>/</a:t>
            </a:r>
            <a:r>
              <a:rPr lang="zh-CN" altLang="en-US" sz="1600" dirty="0">
                <a:ea typeface="Tahoma" panose="020B0604030504040204" pitchFamily="34" charset="0"/>
                <a:cs typeface="Tahoma" panose="020B0604030504040204" pitchFamily="34" charset="0"/>
              </a:rPr>
              <a:t>方法</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4763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支持</a:t>
            </a:r>
            <a:r>
              <a:rPr lang="en-US" altLang="zh-CN" sz="4000" dirty="0"/>
              <a:t>HTTPS</a:t>
            </a:r>
            <a:endParaRPr lang="en-US" sz="4000" dirty="0"/>
          </a:p>
        </p:txBody>
      </p:sp>
    </p:spTree>
    <p:extLst>
      <p:ext uri="{BB962C8B-B14F-4D97-AF65-F5344CB8AC3E}">
        <p14:creationId xmlns:p14="http://schemas.microsoft.com/office/powerpoint/2010/main" val="141628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6119681" cy="3638550"/>
          </a:xfrm>
        </p:spPr>
        <p:txBody>
          <a:bodyPr/>
          <a:lstStyle/>
          <a:p>
            <a:pPr marL="0" indent="0">
              <a:buNone/>
            </a:pPr>
            <a:r>
              <a:rPr lang="en-US" altLang="zh-CN" dirty="0"/>
              <a:t>Startup</a:t>
            </a:r>
            <a:r>
              <a:rPr lang="zh-CN" altLang="en-US" dirty="0"/>
              <a:t>里</a:t>
            </a:r>
            <a:r>
              <a:rPr lang="en-US" altLang="zh-CN" dirty="0"/>
              <a:t>:</a:t>
            </a:r>
            <a:endParaRPr lang="en-US" dirty="0"/>
          </a:p>
          <a:p>
            <a:r>
              <a:rPr lang="en-US" altLang="zh-CN" dirty="0" err="1"/>
              <a:t>ConfigureServices</a:t>
            </a:r>
            <a:r>
              <a:rPr lang="zh-CN" altLang="en-US" dirty="0"/>
              <a:t>方法注册</a:t>
            </a:r>
            <a:r>
              <a:rPr lang="en-US" altLang="zh-CN" dirty="0"/>
              <a:t>, </a:t>
            </a:r>
            <a:r>
              <a:rPr lang="zh-CN" altLang="en-US" dirty="0"/>
              <a:t>并配置端口和状态码等</a:t>
            </a:r>
            <a:r>
              <a:rPr lang="en-US" altLang="zh-CN" dirty="0"/>
              <a:t>:</a:t>
            </a:r>
          </a:p>
          <a:p>
            <a:pPr lvl="1"/>
            <a:r>
              <a:rPr lang="en-US" dirty="0" err="1"/>
              <a:t>services.AddHttpsRedirection</a:t>
            </a:r>
            <a:r>
              <a:rPr lang="en-US" altLang="zh-CN" dirty="0"/>
              <a:t>(…)</a:t>
            </a:r>
            <a:endParaRPr lang="en-US" dirty="0"/>
          </a:p>
          <a:p>
            <a:r>
              <a:rPr lang="en-US" altLang="zh-CN" dirty="0"/>
              <a:t>Configure</a:t>
            </a:r>
            <a:r>
              <a:rPr lang="zh-CN" altLang="en-US" dirty="0"/>
              <a:t>方法使用该中间件</a:t>
            </a:r>
            <a:r>
              <a:rPr lang="en-US" altLang="zh-CN" dirty="0"/>
              <a:t>:</a:t>
            </a:r>
          </a:p>
          <a:p>
            <a:pPr lvl="1"/>
            <a:r>
              <a:rPr lang="en-US" dirty="0" err="1"/>
              <a:t>app.UseHttpsRedirection</a:t>
            </a:r>
            <a:r>
              <a:rPr lang="en-US"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使用</a:t>
            </a:r>
            <a:r>
              <a:rPr lang="en-US" altLang="zh-CN" dirty="0"/>
              <a:t>HTTPS</a:t>
            </a:r>
            <a:endParaRPr lang="en-US" dirty="0"/>
          </a:p>
        </p:txBody>
      </p:sp>
      <p:sp>
        <p:nvSpPr>
          <p:cNvPr id="5" name="TextBox 4">
            <a:extLst>
              <a:ext uri="{FF2B5EF4-FFF2-40B4-BE49-F238E27FC236}">
                <a16:creationId xmlns:a16="http://schemas.microsoft.com/office/drawing/2014/main" id="{36C149F5-9C9E-44C4-8804-58C9DD6E0E55}"/>
              </a:ext>
            </a:extLst>
          </p:cNvPr>
          <p:cNvSpPr txBox="1"/>
          <p:nvPr/>
        </p:nvSpPr>
        <p:spPr>
          <a:xfrm>
            <a:off x="7168440" y="486137"/>
            <a:ext cx="3728792" cy="892552"/>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1600" dirty="0">
                <a:ea typeface="Tahoma" panose="020B0604030504040204" pitchFamily="34" charset="0"/>
                <a:cs typeface="Tahoma" panose="020B0604030504040204" pitchFamily="34" charset="0"/>
              </a:rPr>
              <a:t>微软建议所有的</a:t>
            </a:r>
            <a:r>
              <a:rPr lang="en-US" altLang="zh-CN" sz="1600" dirty="0">
                <a:ea typeface="Tahoma" panose="020B0604030504040204" pitchFamily="34" charset="0"/>
                <a:cs typeface="Tahoma" panose="020B0604030504040204" pitchFamily="34" charset="0"/>
              </a:rPr>
              <a:t>ASP.NET Core</a:t>
            </a:r>
            <a:r>
              <a:rPr lang="zh-CN" altLang="en-US" sz="1600" dirty="0">
                <a:ea typeface="Tahoma" panose="020B0604030504040204" pitchFamily="34" charset="0"/>
                <a:cs typeface="Tahoma" panose="020B0604030504040204" pitchFamily="34" charset="0"/>
              </a:rPr>
              <a:t>应用都调用</a:t>
            </a:r>
            <a:r>
              <a:rPr lang="en-US" dirty="0"/>
              <a:t>HTTPS</a:t>
            </a:r>
            <a:r>
              <a:rPr lang="zh-CN" altLang="en-US" dirty="0"/>
              <a:t>重定向中间件</a:t>
            </a:r>
            <a:r>
              <a:rPr lang="en-US" altLang="zh-CN" dirty="0"/>
              <a:t>, </a:t>
            </a:r>
            <a:r>
              <a:rPr lang="zh-CN" altLang="en-US" dirty="0"/>
              <a:t>来把所有的</a:t>
            </a:r>
            <a:r>
              <a:rPr lang="en-US" altLang="zh-CN" dirty="0"/>
              <a:t>HTTP</a:t>
            </a:r>
            <a:r>
              <a:rPr lang="zh-CN" altLang="en-US" dirty="0"/>
              <a:t>请求重定向为</a:t>
            </a:r>
            <a:r>
              <a:rPr lang="en-US" altLang="zh-CN" dirty="0"/>
              <a:t>HTTPS.</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908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en-US" altLang="zh-CN" dirty="0"/>
              <a:t>Startup</a:t>
            </a:r>
            <a:r>
              <a:rPr lang="zh-CN" altLang="en-US" dirty="0"/>
              <a:t>里</a:t>
            </a:r>
            <a:r>
              <a:rPr lang="en-US" altLang="zh-CN" dirty="0"/>
              <a:t>:</a:t>
            </a:r>
            <a:endParaRPr lang="en-US" dirty="0"/>
          </a:p>
          <a:p>
            <a:r>
              <a:rPr lang="en-US" altLang="zh-CN" dirty="0" err="1"/>
              <a:t>ConfigureServices</a:t>
            </a:r>
            <a:r>
              <a:rPr lang="zh-CN" altLang="en-US" dirty="0"/>
              <a:t>方法注册和配置</a:t>
            </a:r>
            <a:r>
              <a:rPr lang="en-US" altLang="zh-CN" dirty="0"/>
              <a:t>HSTS:</a:t>
            </a:r>
          </a:p>
          <a:p>
            <a:pPr lvl="1"/>
            <a:r>
              <a:rPr lang="en-US" dirty="0" err="1"/>
              <a:t>services.AddHsts</a:t>
            </a:r>
            <a:r>
              <a:rPr lang="en-US" dirty="0"/>
              <a:t>(…)</a:t>
            </a:r>
          </a:p>
          <a:p>
            <a:r>
              <a:rPr lang="en-US" altLang="zh-CN" dirty="0"/>
              <a:t>Configure</a:t>
            </a:r>
            <a:r>
              <a:rPr lang="zh-CN" altLang="en-US" dirty="0"/>
              <a:t>方法使用该中间件</a:t>
            </a:r>
            <a:r>
              <a:rPr lang="en-US" altLang="zh-CN" dirty="0"/>
              <a:t>:</a:t>
            </a:r>
          </a:p>
          <a:p>
            <a:pPr lvl="1"/>
            <a:r>
              <a:rPr lang="en-US" dirty="0" err="1"/>
              <a:t>app.UseHsts</a:t>
            </a:r>
            <a:r>
              <a:rPr lang="en-US"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b="1" dirty="0"/>
              <a:t>HSTS</a:t>
            </a:r>
            <a:br>
              <a:rPr lang="en-US" b="1" dirty="0"/>
            </a:br>
            <a:r>
              <a:rPr lang="en-US" dirty="0"/>
              <a:t>HTTP Strict Transport Security Protocol</a:t>
            </a:r>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zh-CN" altLang="en-US" dirty="0"/>
              <a:t>微软建议在生产环境下启用</a:t>
            </a:r>
            <a:r>
              <a:rPr lang="en-US" altLang="zh-CN" dirty="0"/>
              <a:t>HSTS.</a:t>
            </a:r>
            <a:endParaRPr lang="en-US" dirty="0"/>
          </a:p>
        </p:txBody>
      </p:sp>
    </p:spTree>
    <p:extLst>
      <p:ext uri="{BB962C8B-B14F-4D97-AF65-F5344CB8AC3E}">
        <p14:creationId xmlns:p14="http://schemas.microsoft.com/office/powerpoint/2010/main" val="1482454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1855</Words>
  <Application>Microsoft Office PowerPoint</Application>
  <PresentationFormat>Widescreen</PresentationFormat>
  <Paragraphs>161</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宋体</vt:lpstr>
      <vt:lpstr>Calibri</vt:lpstr>
      <vt:lpstr>Century Gothic</vt:lpstr>
      <vt:lpstr>Tahoma</vt:lpstr>
      <vt:lpstr>Wingdings 2</vt:lpstr>
      <vt:lpstr>Quotable</vt:lpstr>
      <vt:lpstr>02. ASP.NET Core 项目搭建   环境, HTTPS, EFCore</vt:lpstr>
      <vt:lpstr>今天的内容</vt:lpstr>
      <vt:lpstr>运行时环境</vt:lpstr>
      <vt:lpstr>运行时环境 使用ASPNETCORE_ENVIRONMENT环境变量</vt:lpstr>
      <vt:lpstr>开发机环境变量的设置 ASPNETCORE_ENVIRONMENT</vt:lpstr>
      <vt:lpstr>基于环境的Startup类 ASPNETCORE_ENVIRONMENT</vt:lpstr>
      <vt:lpstr>支持HTTPS</vt:lpstr>
      <vt:lpstr>使用HTTPS</vt:lpstr>
      <vt:lpstr>HSTS HTTP Strict Transport Security Protocol</vt:lpstr>
      <vt:lpstr>集成 Entity Framework Core</vt:lpstr>
      <vt:lpstr>添加Entity Framework Core 建立和注册Context</vt:lpstr>
      <vt:lpstr>添加Entity Framework Core 数据库迁移</vt:lpstr>
      <vt:lpstr>采用Unit of Work + Repository模式</vt:lpstr>
      <vt:lpstr>为什么要使用Repository模式</vt:lpstr>
      <vt:lpstr>为什么要使用接口 IRepository</vt:lpstr>
      <vt:lpstr>ASP.NET Core 服务注册生命周期</vt:lpstr>
      <vt:lpstr>为什么要使用Unit of Work模式</vt:lpstr>
      <vt:lpstr>Entity 约束</vt:lpstr>
      <vt:lpstr>Entity的约束</vt:lpstr>
      <vt:lpstr>Day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2018-08-19T03:35:36Z</dcterms:created>
  <dcterms:modified xsi:type="dcterms:W3CDTF">2018-08-20T01:58:34Z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