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24"/>
  </p:notesMasterIdLst>
  <p:handoutMasterIdLst>
    <p:handoutMasterId r:id="rId25"/>
  </p:handoutMasterIdLst>
  <p:sldIdLst>
    <p:sldId id="256" r:id="rId5"/>
    <p:sldId id="270" r:id="rId6"/>
    <p:sldId id="271" r:id="rId7"/>
    <p:sldId id="257" r:id="rId8"/>
    <p:sldId id="272" r:id="rId9"/>
    <p:sldId id="274" r:id="rId10"/>
    <p:sldId id="275" r:id="rId11"/>
    <p:sldId id="276" r:id="rId12"/>
    <p:sldId id="277" r:id="rId13"/>
    <p:sldId id="278" r:id="rId14"/>
    <p:sldId id="279" r:id="rId15"/>
    <p:sldId id="280" r:id="rId16"/>
    <p:sldId id="281" r:id="rId17"/>
    <p:sldId id="282" r:id="rId18"/>
    <p:sldId id="283" r:id="rId19"/>
    <p:sldId id="284" r:id="rId20"/>
    <p:sldId id="259" r:id="rId21"/>
    <p:sldId id="285"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B4302A-7E01-4942-BE8D-AFEC66F269C3}" v="1759" dt="2018-08-20T03:14:24.489"/>
  </p1510:revLst>
</p1510:revInfo>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4328"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notesViewPr>
    <p:cSldViewPr snapToGrid="0">
      <p:cViewPr varScale="1">
        <p:scale>
          <a:sx n="66" d="100"/>
          <a:sy n="66" d="100"/>
        </p:scale>
        <p:origin x="228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8/20/2018</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8/20/2018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ahoma" panose="020B0604030504040204" pitchFamily="34" charset="0"/>
                <a:ea typeface="Tahoma" panose="020B0604030504040204" pitchFamily="34" charset="0"/>
                <a:cs typeface="Tahoma" panose="020B0604030504040204" pitchFamily="34" charset="0"/>
              </a:rPr>
              <a:t>Be specific and direct in the title. Use the subtitle to give the specific context of the speech.</a:t>
            </a:r>
          </a:p>
          <a:p>
            <a:r>
              <a:rPr lang="en-US" sz="1200" dirty="0">
                <a:latin typeface="Tahoma" panose="020B0604030504040204" pitchFamily="34" charset="0"/>
                <a:ea typeface="Tahoma" panose="020B0604030504040204" pitchFamily="34" charset="0"/>
                <a:cs typeface="Tahoma" panose="020B0604030504040204" pitchFamily="34" charset="0"/>
              </a:rPr>
              <a:t>-The goal should be to capture the audience’s attention which can be done with a quote, a startling statistic, or fact.  It is not necessary to include this attention getter on the slide.</a:t>
            </a: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3205455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10</a:t>
            </a:fld>
            <a:endParaRPr lang="en-US" dirty="0"/>
          </a:p>
        </p:txBody>
      </p:sp>
    </p:spTree>
    <p:extLst>
      <p:ext uri="{BB962C8B-B14F-4D97-AF65-F5344CB8AC3E}">
        <p14:creationId xmlns:p14="http://schemas.microsoft.com/office/powerpoint/2010/main" val="3082688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11</a:t>
            </a:fld>
            <a:endParaRPr lang="en-US" dirty="0"/>
          </a:p>
        </p:txBody>
      </p:sp>
    </p:spTree>
    <p:extLst>
      <p:ext uri="{BB962C8B-B14F-4D97-AF65-F5344CB8AC3E}">
        <p14:creationId xmlns:p14="http://schemas.microsoft.com/office/powerpoint/2010/main" val="2475768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12</a:t>
            </a:fld>
            <a:endParaRPr lang="en-US" dirty="0"/>
          </a:p>
        </p:txBody>
      </p:sp>
    </p:spTree>
    <p:extLst>
      <p:ext uri="{BB962C8B-B14F-4D97-AF65-F5344CB8AC3E}">
        <p14:creationId xmlns:p14="http://schemas.microsoft.com/office/powerpoint/2010/main" val="4208177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13</a:t>
            </a:fld>
            <a:endParaRPr lang="en-US" dirty="0"/>
          </a:p>
        </p:txBody>
      </p:sp>
    </p:spTree>
    <p:extLst>
      <p:ext uri="{BB962C8B-B14F-4D97-AF65-F5344CB8AC3E}">
        <p14:creationId xmlns:p14="http://schemas.microsoft.com/office/powerpoint/2010/main" val="2977595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14</a:t>
            </a:fld>
            <a:endParaRPr lang="en-US" dirty="0"/>
          </a:p>
        </p:txBody>
      </p:sp>
    </p:spTree>
    <p:extLst>
      <p:ext uri="{BB962C8B-B14F-4D97-AF65-F5344CB8AC3E}">
        <p14:creationId xmlns:p14="http://schemas.microsoft.com/office/powerpoint/2010/main" val="647138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15</a:t>
            </a:fld>
            <a:endParaRPr lang="en-US" dirty="0"/>
          </a:p>
        </p:txBody>
      </p:sp>
    </p:spTree>
    <p:extLst>
      <p:ext uri="{BB962C8B-B14F-4D97-AF65-F5344CB8AC3E}">
        <p14:creationId xmlns:p14="http://schemas.microsoft.com/office/powerpoint/2010/main" val="4242657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16</a:t>
            </a:fld>
            <a:endParaRPr lang="en-US" dirty="0"/>
          </a:p>
        </p:txBody>
      </p:sp>
    </p:spTree>
    <p:extLst>
      <p:ext uri="{BB962C8B-B14F-4D97-AF65-F5344CB8AC3E}">
        <p14:creationId xmlns:p14="http://schemas.microsoft.com/office/powerpoint/2010/main" val="2367856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17</a:t>
            </a:fld>
            <a:endParaRPr lang="en-US" dirty="0"/>
          </a:p>
        </p:txBody>
      </p:sp>
    </p:spTree>
    <p:extLst>
      <p:ext uri="{BB962C8B-B14F-4D97-AF65-F5344CB8AC3E}">
        <p14:creationId xmlns:p14="http://schemas.microsoft.com/office/powerpoint/2010/main" val="3338027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18</a:t>
            </a:fld>
            <a:endParaRPr lang="en-US" dirty="0"/>
          </a:p>
        </p:txBody>
      </p:sp>
    </p:spTree>
    <p:extLst>
      <p:ext uri="{BB962C8B-B14F-4D97-AF65-F5344CB8AC3E}">
        <p14:creationId xmlns:p14="http://schemas.microsoft.com/office/powerpoint/2010/main" val="2791013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2</a:t>
            </a:fld>
            <a:endParaRPr lang="en-US" dirty="0"/>
          </a:p>
        </p:txBody>
      </p:sp>
    </p:spTree>
    <p:extLst>
      <p:ext uri="{BB962C8B-B14F-4D97-AF65-F5344CB8AC3E}">
        <p14:creationId xmlns:p14="http://schemas.microsoft.com/office/powerpoint/2010/main" val="2561074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3</a:t>
            </a:fld>
            <a:endParaRPr lang="en-US" dirty="0"/>
          </a:p>
        </p:txBody>
      </p:sp>
    </p:spTree>
    <p:extLst>
      <p:ext uri="{BB962C8B-B14F-4D97-AF65-F5344CB8AC3E}">
        <p14:creationId xmlns:p14="http://schemas.microsoft.com/office/powerpoint/2010/main" val="3854883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4</a:t>
            </a:fld>
            <a:endParaRPr lang="en-US" dirty="0"/>
          </a:p>
        </p:txBody>
      </p:sp>
    </p:spTree>
    <p:extLst>
      <p:ext uri="{BB962C8B-B14F-4D97-AF65-F5344CB8AC3E}">
        <p14:creationId xmlns:p14="http://schemas.microsoft.com/office/powerpoint/2010/main" val="2752401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5</a:t>
            </a:fld>
            <a:endParaRPr lang="en-US" dirty="0"/>
          </a:p>
        </p:txBody>
      </p:sp>
    </p:spTree>
    <p:extLst>
      <p:ext uri="{BB962C8B-B14F-4D97-AF65-F5344CB8AC3E}">
        <p14:creationId xmlns:p14="http://schemas.microsoft.com/office/powerpoint/2010/main" val="161786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6</a:t>
            </a:fld>
            <a:endParaRPr lang="en-US" dirty="0"/>
          </a:p>
        </p:txBody>
      </p:sp>
    </p:spTree>
    <p:extLst>
      <p:ext uri="{BB962C8B-B14F-4D97-AF65-F5344CB8AC3E}">
        <p14:creationId xmlns:p14="http://schemas.microsoft.com/office/powerpoint/2010/main" val="2683629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7</a:t>
            </a:fld>
            <a:endParaRPr lang="en-US" dirty="0"/>
          </a:p>
        </p:txBody>
      </p:sp>
    </p:spTree>
    <p:extLst>
      <p:ext uri="{BB962C8B-B14F-4D97-AF65-F5344CB8AC3E}">
        <p14:creationId xmlns:p14="http://schemas.microsoft.com/office/powerpoint/2010/main" val="2725258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8</a:t>
            </a:fld>
            <a:endParaRPr lang="en-US" dirty="0"/>
          </a:p>
        </p:txBody>
      </p:sp>
    </p:spTree>
    <p:extLst>
      <p:ext uri="{BB962C8B-B14F-4D97-AF65-F5344CB8AC3E}">
        <p14:creationId xmlns:p14="http://schemas.microsoft.com/office/powerpoint/2010/main" val="953803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9</a:t>
            </a:fld>
            <a:endParaRPr lang="en-US" dirty="0"/>
          </a:p>
        </p:txBody>
      </p:sp>
    </p:spTree>
    <p:extLst>
      <p:ext uri="{BB962C8B-B14F-4D97-AF65-F5344CB8AC3E}">
        <p14:creationId xmlns:p14="http://schemas.microsoft.com/office/powerpoint/2010/main" val="331541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8/20/2018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8/20/2018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smtClean="0"/>
              <a:t>8/20/2018</a:t>
            </a:fld>
            <a:endParaRPr lang="en-US" dirty="0"/>
          </a:p>
        </p:txBody>
      </p:sp>
      <p:sp>
        <p:nvSpPr>
          <p:cNvPr id="8" name="Footer Placeholder 7"/>
          <p:cNvSpPr>
            <a:spLocks noGrp="1"/>
          </p:cNvSpPr>
          <p:nvPr>
            <p:ph type="ftr" sz="quarter" idx="11"/>
          </p:nvPr>
        </p:nvSpPr>
        <p:spPr/>
        <p:txBody>
          <a:bodyPr/>
          <a:lstStyle/>
          <a:p>
            <a:r>
              <a:rPr lang="en-ZA" dirty="0"/>
              <a:t>Add a footer </a:t>
            </a:r>
            <a:endParaRPr lang="en-US" dirty="0"/>
          </a:p>
        </p:txBody>
      </p:sp>
      <p:sp>
        <p:nvSpPr>
          <p:cNvPr id="9" name="Slide Number Placeholder 8"/>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smtClean="0"/>
              <a:t>8/20/2018</a:t>
            </a:fld>
            <a:endParaRPr lang="en-US" dirty="0"/>
          </a:p>
        </p:txBody>
      </p:sp>
      <p:sp>
        <p:nvSpPr>
          <p:cNvPr id="4" name="Footer Placeholder 3"/>
          <p:cNvSpPr>
            <a:spLocks noGrp="1"/>
          </p:cNvSpPr>
          <p:nvPr>
            <p:ph type="ftr" sz="quarter" idx="11"/>
          </p:nvPr>
        </p:nvSpPr>
        <p:spPr/>
        <p:txBody>
          <a:bodyPr/>
          <a:lstStyle/>
          <a:p>
            <a:r>
              <a:rPr lang="en-ZA" dirty="0"/>
              <a:t>Add a footer </a:t>
            </a:r>
            <a:endParaRPr lang="en-US" dirty="0"/>
          </a:p>
        </p:txBody>
      </p:sp>
      <p:sp>
        <p:nvSpPr>
          <p:cNvPr id="5" name="Slide Number Placeholder 4"/>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smtClean="0"/>
              <a:t>8/20/2018</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7F6C47-B260-4BB6-8230-7D14D5CDE026}" type="datetimeFigureOut">
              <a:rPr lang="en-US" smtClean="0"/>
              <a:t>8/20/2018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nchorCtr="0">
            <a:normAutofit/>
          </a:bodyPr>
          <a:lstStyle>
            <a:lvl1pPr marL="0" indent="0" algn="l">
              <a:buFontTx/>
              <a:buNone/>
              <a:defRPr sz="2800"/>
            </a:lvl1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8/20/2018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ctr" anchorCtr="0">
            <a:normAutofit/>
          </a:bodyPr>
          <a:lstStyle>
            <a:lvl1pPr marL="0" indent="0" algn="ctr">
              <a:buFontTx/>
              <a:buNone/>
              <a:defRPr sz="2800"/>
            </a:lvl1pPr>
          </a:lstStyle>
          <a:p>
            <a:pPr lvl="0"/>
            <a:r>
              <a:rPr lang="en-US"/>
              <a:t>Edit Master text styles</a:t>
            </a:r>
          </a:p>
        </p:txBody>
      </p:sp>
      <p:sp>
        <p:nvSpPr>
          <p:cNvPr id="2" name="Date Placeholder 1"/>
          <p:cNvSpPr>
            <a:spLocks noGrp="1"/>
          </p:cNvSpPr>
          <p:nvPr>
            <p:ph type="dt" sz="half" idx="10"/>
          </p:nvPr>
        </p:nvSpPr>
        <p:spPr/>
        <p:txBody>
          <a:bodyPr/>
          <a:lstStyle/>
          <a:p>
            <a:fld id="{FB7F6C47-B260-4BB6-8230-7D14D5CDE026}" type="datetimeFigureOut">
              <a:rPr lang="en-US" smtClean="0"/>
              <a:t>8/20/2018</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8/20/2018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8/20/2018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8/20/2018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8/20/2018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8/20/2018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5" name="Date Placeholder 4"/>
          <p:cNvSpPr>
            <a:spLocks noGrp="1"/>
          </p:cNvSpPr>
          <p:nvPr>
            <p:ph type="dt" sz="half" idx="10"/>
          </p:nvPr>
        </p:nvSpPr>
        <p:spPr>
          <a:xfrm>
            <a:off x="3885810" y="6041362"/>
            <a:ext cx="976879" cy="365125"/>
          </a:xfrm>
        </p:spPr>
        <p:txBody>
          <a:bodyPr/>
          <a:lstStyle/>
          <a:p>
            <a:fld id="{FB7F6C47-B260-4BB6-8230-7D14D5CDE026}" type="datetimeFigureOut">
              <a:rPr lang="en-US" smtClean="0"/>
              <a:t>8/20/2018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ZA" dirty="0"/>
              <a:t>Add a footer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4942799-31AF-4FF8-9D79-C1A3E01FB207}" type="slidenum">
              <a:rPr lang="en-US" smtClean="0"/>
              <a:t>‹#›</a:t>
            </a:fld>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8/20/2018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8/20/2018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8/20/2018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dirty="0"/>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t>8/20/2018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t>‹#›</a:t>
            </a:fld>
            <a:endParaRPr lang="en-US"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erilog.ne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github.com/serilog/serilog/wiki/Provided-Sinks" TargetMode="External"/><Relationship Id="rId5" Type="http://schemas.openxmlformats.org/officeDocument/2006/relationships/hyperlink" Target="https://github.com/serilog/serilog-aspnetcore" TargetMode="External"/><Relationship Id="rId4" Type="http://schemas.openxmlformats.org/officeDocument/2006/relationships/hyperlink" Target="https://github.com/serilog/serilog/wiki"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aspnet/core/fundamentals/logging/?view=aspnetcore-2.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spnet/core/fundamentals/logging/?view=aspnetcore-2.1"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ww.cnblogs.com/cgzl/p/9019314.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37BC-7D91-4F83-845D-70080D7DD6FC}"/>
              </a:ext>
            </a:extLst>
          </p:cNvPr>
          <p:cNvSpPr>
            <a:spLocks noGrp="1"/>
          </p:cNvSpPr>
          <p:nvPr>
            <p:ph type="ctrTitle"/>
          </p:nvPr>
        </p:nvSpPr>
        <p:spPr bwMode="black"/>
        <p:txBody>
          <a:bodyPr/>
          <a:lstStyle/>
          <a:p>
            <a:r>
              <a:rPr lang="en-US" b="0" dirty="0"/>
              <a:t>03. ASP.NET Core </a:t>
            </a:r>
            <a:r>
              <a:rPr lang="zh-CN" altLang="en-US" b="0" dirty="0"/>
              <a:t>项目搭建</a:t>
            </a:r>
            <a:r>
              <a:rPr lang="en-US" b="0" dirty="0"/>
              <a:t> </a:t>
            </a:r>
            <a:br>
              <a:rPr lang="en-US" b="0" dirty="0"/>
            </a:br>
            <a:r>
              <a:rPr lang="en-US" altLang="zh-CN" b="0" dirty="0"/>
              <a:t>Log, </a:t>
            </a:r>
            <a:r>
              <a:rPr lang="zh-CN" altLang="en-US" b="0" dirty="0"/>
              <a:t>配置文件</a:t>
            </a:r>
            <a:r>
              <a:rPr lang="en-US" altLang="zh-CN" b="0" dirty="0"/>
              <a:t>, </a:t>
            </a:r>
            <a:r>
              <a:rPr lang="zh-CN" altLang="en-US" b="0" dirty="0"/>
              <a:t>错误处理</a:t>
            </a:r>
            <a:endParaRPr lang="en-US" b="0" dirty="0"/>
          </a:p>
        </p:txBody>
      </p:sp>
      <p:sp>
        <p:nvSpPr>
          <p:cNvPr id="3" name="Subtitle 2">
            <a:extLst>
              <a:ext uri="{FF2B5EF4-FFF2-40B4-BE49-F238E27FC236}">
                <a16:creationId xmlns:a16="http://schemas.microsoft.com/office/drawing/2014/main" id="{59E5DACC-1D74-41AD-B036-C015472B948F}"/>
              </a:ext>
            </a:extLst>
          </p:cNvPr>
          <p:cNvSpPr>
            <a:spLocks noGrp="1"/>
          </p:cNvSpPr>
          <p:nvPr>
            <p:ph type="subTitle" idx="1"/>
          </p:nvPr>
        </p:nvSpPr>
        <p:spPr/>
        <p:txBody>
          <a:bodyPr>
            <a:normAutofit lnSpcReduction="10000"/>
          </a:bodyPr>
          <a:lstStyle/>
          <a:p>
            <a:r>
              <a:rPr lang="zh-CN" altLang="en-US" sz="2400" dirty="0"/>
              <a:t>杨旭</a:t>
            </a:r>
            <a:r>
              <a:rPr lang="en-US" altLang="zh-CN" sz="2400" dirty="0"/>
              <a:t>, 331335713@qq.com</a:t>
            </a:r>
            <a:endParaRPr lang="en-US" sz="2400" dirty="0"/>
          </a:p>
        </p:txBody>
      </p:sp>
      <p:sp>
        <p:nvSpPr>
          <p:cNvPr id="5" name="Subtitle 2">
            <a:extLst>
              <a:ext uri="{FF2B5EF4-FFF2-40B4-BE49-F238E27FC236}">
                <a16:creationId xmlns:a16="http://schemas.microsoft.com/office/drawing/2014/main" id="{28E5E9DE-D0C2-408C-B288-7D06AF4539C1}"/>
              </a:ext>
            </a:extLst>
          </p:cNvPr>
          <p:cNvSpPr txBox="1">
            <a:spLocks/>
          </p:cNvSpPr>
          <p:nvPr/>
        </p:nvSpPr>
        <p:spPr>
          <a:xfrm>
            <a:off x="810000" y="5715821"/>
            <a:ext cx="10572000" cy="434974"/>
          </a:xfrm>
          <a:prstGeom prst="rect">
            <a:avLst/>
          </a:prstGeom>
          <a:effectLst/>
        </p:spPr>
        <p:txBody>
          <a:bodyPr vert="horz" lIns="91440" tIns="45720" rIns="91440" bIns="45720" rtlCol="0" anchor="t">
            <a:normAutofit lnSpcReduction="10000"/>
          </a:bodyPr>
          <a:lstStyle>
            <a:lvl1pPr marL="0" indent="0" algn="ctr" defTabSz="457200" rtl="0" eaLnBrk="1" latinLnBrk="0" hangingPunct="1">
              <a:spcBef>
                <a:spcPct val="20000"/>
              </a:spcBef>
              <a:spcAft>
                <a:spcPts val="600"/>
              </a:spcAft>
              <a:buClr>
                <a:schemeClr val="accent1"/>
              </a:buClr>
              <a:buSzPct val="80000"/>
              <a:buFont typeface="Wingdings 2" charset="2"/>
              <a:buNone/>
              <a:defRPr sz="24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80000"/>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80000"/>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80000"/>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80000"/>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zh-CN" altLang="en-US" dirty="0"/>
              <a:t>公众号</a:t>
            </a:r>
            <a:r>
              <a:rPr lang="en-US" altLang="zh-CN" dirty="0"/>
              <a:t>: </a:t>
            </a:r>
            <a:r>
              <a:rPr lang="zh-CN" altLang="en-US" dirty="0"/>
              <a:t>草根专栏</a:t>
            </a:r>
            <a:endParaRPr lang="en-US" dirty="0"/>
          </a:p>
        </p:txBody>
      </p:sp>
      <p:pic>
        <p:nvPicPr>
          <p:cNvPr id="7" name="Picture 6">
            <a:extLst>
              <a:ext uri="{FF2B5EF4-FFF2-40B4-BE49-F238E27FC236}">
                <a16:creationId xmlns:a16="http://schemas.microsoft.com/office/drawing/2014/main" id="{D4B8B118-ADF1-4F62-A005-78379F349135}"/>
              </a:ext>
            </a:extLst>
          </p:cNvPr>
          <p:cNvPicPr>
            <a:picLocks noChangeAspect="1"/>
          </p:cNvPicPr>
          <p:nvPr/>
        </p:nvPicPr>
        <p:blipFill>
          <a:blip r:embed="rId3"/>
          <a:stretch>
            <a:fillRect/>
          </a:stretch>
        </p:blipFill>
        <p:spPr>
          <a:xfrm>
            <a:off x="8881656" y="5090762"/>
            <a:ext cx="1407176" cy="1407176"/>
          </a:xfrm>
          <a:prstGeom prst="rect">
            <a:avLst/>
          </a:prstGeom>
        </p:spPr>
      </p:pic>
    </p:spTree>
    <p:extLst>
      <p:ext uri="{BB962C8B-B14F-4D97-AF65-F5344CB8AC3E}">
        <p14:creationId xmlns:p14="http://schemas.microsoft.com/office/powerpoint/2010/main" val="161397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4946939" cy="3638550"/>
          </a:xfrm>
        </p:spPr>
        <p:txBody>
          <a:bodyPr>
            <a:normAutofit/>
          </a:bodyPr>
          <a:lstStyle/>
          <a:p>
            <a:r>
              <a:rPr lang="en-US" altLang="zh-CN" dirty="0"/>
              <a:t>Install-Package </a:t>
            </a:r>
            <a:r>
              <a:rPr lang="en-US" altLang="zh-CN" dirty="0" err="1"/>
              <a:t>Serilog</a:t>
            </a:r>
            <a:endParaRPr lang="en-US" altLang="zh-CN" dirty="0"/>
          </a:p>
          <a:p>
            <a:r>
              <a:rPr lang="en-US" altLang="zh-CN" dirty="0"/>
              <a:t>Install-Package </a:t>
            </a:r>
            <a:r>
              <a:rPr lang="en-US" altLang="zh-CN" dirty="0" err="1"/>
              <a:t>Serilog.AspNetCore</a:t>
            </a:r>
            <a:r>
              <a:rPr lang="en-US" altLang="zh-CN" dirty="0"/>
              <a:t> -</a:t>
            </a:r>
            <a:r>
              <a:rPr lang="en-US" altLang="zh-CN" dirty="0" err="1"/>
              <a:t>DependencyVersion</a:t>
            </a:r>
            <a:r>
              <a:rPr lang="en-US" altLang="zh-CN" dirty="0"/>
              <a:t> Highest</a:t>
            </a:r>
          </a:p>
          <a:p>
            <a:r>
              <a:rPr lang="en-US" altLang="zh-CN" dirty="0"/>
              <a:t>Sinks</a:t>
            </a:r>
          </a:p>
          <a:p>
            <a:pPr lvl="1"/>
            <a:r>
              <a:rPr lang="en-US" altLang="zh-CN" dirty="0"/>
              <a:t>Install-Package </a:t>
            </a:r>
            <a:r>
              <a:rPr lang="en-US" altLang="zh-CN" dirty="0" err="1"/>
              <a:t>Serilog.Sinks.Console</a:t>
            </a:r>
            <a:endParaRPr lang="en-US" altLang="zh-CN" dirty="0"/>
          </a:p>
          <a:p>
            <a:pPr lvl="1"/>
            <a:r>
              <a:rPr lang="en-US" altLang="zh-CN" dirty="0"/>
              <a:t>Install-Package </a:t>
            </a:r>
            <a:r>
              <a:rPr lang="en-US" altLang="zh-CN" dirty="0" err="1"/>
              <a:t>Serilog.Sinks.File</a:t>
            </a:r>
            <a:endParaRPr lang="en-US" altLang="zh-CN" dirty="0"/>
          </a:p>
          <a:p>
            <a:pPr lvl="1"/>
            <a:r>
              <a:rPr lang="en-US" altLang="zh-CN" dirty="0"/>
              <a:t>…</a:t>
            </a:r>
          </a:p>
          <a:p>
            <a:pPr lvl="1"/>
            <a:endParaRPr lang="en-US" altLang="zh-CN"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添加</a:t>
            </a:r>
            <a:r>
              <a:rPr lang="en-US" altLang="zh-CN" dirty="0" err="1"/>
              <a:t>Serilog</a:t>
            </a:r>
            <a:endParaRPr lang="en-US" dirty="0"/>
          </a:p>
        </p:txBody>
      </p:sp>
      <p:sp>
        <p:nvSpPr>
          <p:cNvPr id="4" name="Content Placeholder 3">
            <a:extLst>
              <a:ext uri="{FF2B5EF4-FFF2-40B4-BE49-F238E27FC236}">
                <a16:creationId xmlns:a16="http://schemas.microsoft.com/office/drawing/2014/main" id="{96D3FCAD-FDFC-4141-ACAA-68393216FAE4}"/>
              </a:ext>
            </a:extLst>
          </p:cNvPr>
          <p:cNvSpPr>
            <a:spLocks noGrp="1"/>
          </p:cNvSpPr>
          <p:nvPr>
            <p:ph sz="half" idx="2"/>
          </p:nvPr>
        </p:nvSpPr>
        <p:spPr>
          <a:xfrm>
            <a:off x="6187415" y="2222287"/>
            <a:ext cx="5194583" cy="3638764"/>
          </a:xfrm>
        </p:spPr>
        <p:txBody>
          <a:bodyPr/>
          <a:lstStyle/>
          <a:p>
            <a:pPr marL="0" indent="0">
              <a:buNone/>
            </a:pPr>
            <a:r>
              <a:rPr lang="zh-CN" altLang="en-US" dirty="0"/>
              <a:t>官网</a:t>
            </a:r>
            <a:r>
              <a:rPr lang="en-US" altLang="zh-CN" dirty="0"/>
              <a:t>:</a:t>
            </a:r>
            <a:endParaRPr lang="en-US" dirty="0"/>
          </a:p>
          <a:p>
            <a:r>
              <a:rPr lang="en-US" altLang="zh-CN" dirty="0">
                <a:hlinkClick r:id="rId3"/>
              </a:rPr>
              <a:t>https://serilog.net/</a:t>
            </a:r>
            <a:endParaRPr lang="en-US" altLang="zh-CN" dirty="0"/>
          </a:p>
          <a:p>
            <a:r>
              <a:rPr lang="en-US" altLang="zh-CN" dirty="0">
                <a:hlinkClick r:id="rId4"/>
              </a:rPr>
              <a:t>https://github.com/serilog/serilog/wiki</a:t>
            </a:r>
            <a:endParaRPr lang="en-US" altLang="zh-CN" dirty="0"/>
          </a:p>
          <a:p>
            <a:r>
              <a:rPr lang="en-US" altLang="zh-CN" dirty="0"/>
              <a:t>ASP.NET Core: </a:t>
            </a:r>
            <a:r>
              <a:rPr lang="en-US" altLang="zh-CN" dirty="0">
                <a:hlinkClick r:id="rId5"/>
              </a:rPr>
              <a:t>https://github.com/serilog/serilog-aspnetcore</a:t>
            </a:r>
            <a:endParaRPr lang="en-US" dirty="0"/>
          </a:p>
          <a:p>
            <a:r>
              <a:rPr lang="en-US" dirty="0"/>
              <a:t>Sinks: </a:t>
            </a:r>
            <a:r>
              <a:rPr lang="en-US" dirty="0">
                <a:hlinkClick r:id="rId6"/>
              </a:rPr>
              <a:t>https://github.com/serilog/serilog/wiki/Provided-Sinks</a:t>
            </a:r>
            <a:endParaRPr lang="en-US" dirty="0"/>
          </a:p>
          <a:p>
            <a:pPr marL="0" indent="0">
              <a:buNone/>
            </a:pPr>
            <a:endParaRPr lang="en-US" dirty="0"/>
          </a:p>
        </p:txBody>
      </p:sp>
    </p:spTree>
    <p:extLst>
      <p:ext uri="{BB962C8B-B14F-4D97-AF65-F5344CB8AC3E}">
        <p14:creationId xmlns:p14="http://schemas.microsoft.com/office/powerpoint/2010/main" val="3958976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altLang="zh-CN" sz="4000" dirty="0"/>
              <a:t>ASP.NET Core</a:t>
            </a:r>
            <a:r>
              <a:rPr lang="zh-CN" altLang="en-US" sz="4000" dirty="0"/>
              <a:t>的配置</a:t>
            </a:r>
            <a:endParaRPr lang="en-US" sz="4000" dirty="0"/>
          </a:p>
        </p:txBody>
      </p:sp>
    </p:spTree>
    <p:extLst>
      <p:ext uri="{BB962C8B-B14F-4D97-AF65-F5344CB8AC3E}">
        <p14:creationId xmlns:p14="http://schemas.microsoft.com/office/powerpoint/2010/main" val="265827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normAutofit/>
          </a:bodyPr>
          <a:lstStyle/>
          <a:p>
            <a:r>
              <a:rPr lang="en-US" altLang="zh-CN" dirty="0"/>
              <a:t>Name-Value </a:t>
            </a:r>
            <a:r>
              <a:rPr lang="zh-CN" altLang="en-US" dirty="0"/>
              <a:t>集合</a:t>
            </a:r>
            <a:endParaRPr lang="en-US" altLang="zh-CN" dirty="0"/>
          </a:p>
          <a:p>
            <a:r>
              <a:rPr lang="zh-CN" altLang="en-US" dirty="0"/>
              <a:t>运行时</a:t>
            </a:r>
            <a:r>
              <a:rPr lang="en-US" altLang="zh-CN" dirty="0"/>
              <a:t>, </a:t>
            </a:r>
            <a:r>
              <a:rPr lang="zh-CN" altLang="en-US" dirty="0"/>
              <a:t>可从多个来源加载</a:t>
            </a:r>
            <a:endParaRPr lang="en-US" altLang="zh-CN" dirty="0"/>
          </a:p>
          <a:p>
            <a:r>
              <a:rPr lang="zh-CN" altLang="en-US" dirty="0"/>
              <a:t>多层结构</a:t>
            </a:r>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配置专用</a:t>
            </a:r>
            <a:r>
              <a:rPr lang="en-US" altLang="zh-CN" dirty="0"/>
              <a:t>API (Configuration API)</a:t>
            </a:r>
            <a:endParaRPr lang="en-US" dirty="0"/>
          </a:p>
        </p:txBody>
      </p:sp>
    </p:spTree>
    <p:extLst>
      <p:ext uri="{BB962C8B-B14F-4D97-AF65-F5344CB8AC3E}">
        <p14:creationId xmlns:p14="http://schemas.microsoft.com/office/powerpoint/2010/main" val="47386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normAutofit/>
          </a:bodyPr>
          <a:lstStyle/>
          <a:p>
            <a:r>
              <a:rPr lang="zh-CN" altLang="en-US" dirty="0"/>
              <a:t>文件格式</a:t>
            </a:r>
            <a:r>
              <a:rPr lang="en-US" altLang="zh-CN" dirty="0"/>
              <a:t>(INI, JSON, XML)</a:t>
            </a:r>
          </a:p>
          <a:p>
            <a:r>
              <a:rPr lang="zh-CN" altLang="en-US" dirty="0"/>
              <a:t>命令行参数</a:t>
            </a:r>
          </a:p>
          <a:p>
            <a:r>
              <a:rPr lang="zh-CN" altLang="en-US" dirty="0"/>
              <a:t>环境变量</a:t>
            </a:r>
          </a:p>
          <a:p>
            <a:r>
              <a:rPr lang="zh-CN" altLang="en-US" dirty="0"/>
              <a:t>内存中的</a:t>
            </a:r>
            <a:r>
              <a:rPr lang="en-US" altLang="zh-CN" dirty="0"/>
              <a:t>.NET</a:t>
            </a:r>
            <a:r>
              <a:rPr lang="zh-CN" altLang="en-US" dirty="0"/>
              <a:t>对象</a:t>
            </a:r>
          </a:p>
          <a:p>
            <a:r>
              <a:rPr lang="zh-CN" altLang="en-US" dirty="0"/>
              <a:t>未加密的</a:t>
            </a:r>
            <a:r>
              <a:rPr lang="en-US" altLang="zh-CN" dirty="0"/>
              <a:t>Secret</a:t>
            </a:r>
            <a:r>
              <a:rPr lang="zh-CN" altLang="en-US" dirty="0"/>
              <a:t>管理存储</a:t>
            </a:r>
          </a:p>
          <a:p>
            <a:r>
              <a:rPr lang="zh-CN" altLang="en-US" dirty="0"/>
              <a:t>加密的用户存储</a:t>
            </a:r>
            <a:r>
              <a:rPr lang="en-US" altLang="zh-CN" dirty="0"/>
              <a:t>, </a:t>
            </a:r>
            <a:r>
              <a:rPr lang="zh-CN" altLang="en-US" dirty="0"/>
              <a:t>例如</a:t>
            </a:r>
            <a:r>
              <a:rPr lang="en-US" altLang="zh-CN" dirty="0"/>
              <a:t>Azure</a:t>
            </a:r>
            <a:r>
              <a:rPr lang="zh-CN" altLang="en-US" dirty="0"/>
              <a:t>秘钥库</a:t>
            </a:r>
          </a:p>
          <a:p>
            <a:r>
              <a:rPr lang="zh-CN" altLang="en-US" dirty="0"/>
              <a:t>自定义的提供商</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配置提供商</a:t>
            </a:r>
            <a:endParaRPr lang="en-US" dirty="0"/>
          </a:p>
        </p:txBody>
      </p:sp>
    </p:spTree>
    <p:extLst>
      <p:ext uri="{BB962C8B-B14F-4D97-AF65-F5344CB8AC3E}">
        <p14:creationId xmlns:p14="http://schemas.microsoft.com/office/powerpoint/2010/main" val="2455364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8611212" cy="3638550"/>
          </a:xfrm>
        </p:spPr>
        <p:txBody>
          <a:bodyPr>
            <a:normAutofit/>
          </a:bodyPr>
          <a:lstStyle/>
          <a:p>
            <a:r>
              <a:rPr lang="zh-CN" altLang="en-US" dirty="0"/>
              <a:t>默认</a:t>
            </a:r>
            <a:r>
              <a:rPr lang="en-US" altLang="zh-CN" dirty="0" err="1"/>
              <a:t>appsettings.json</a:t>
            </a:r>
            <a:endParaRPr lang="en-US" altLang="zh-CN" dirty="0"/>
          </a:p>
          <a:p>
            <a:r>
              <a:rPr lang="en-US" dirty="0" err="1"/>
              <a:t>ConfigurationBuilder</a:t>
            </a:r>
            <a:r>
              <a:rPr lang="en-US" altLang="zh-CN" dirty="0"/>
              <a:t>()</a:t>
            </a:r>
            <a:r>
              <a:rPr lang="en-US" dirty="0"/>
              <a:t>.</a:t>
            </a:r>
            <a:r>
              <a:rPr lang="en-US" dirty="0" err="1"/>
              <a:t>AddJsonFile</a:t>
            </a:r>
            <a:r>
              <a:rPr lang="en-US" dirty="0"/>
              <a:t>("</a:t>
            </a:r>
            <a:r>
              <a:rPr lang="en-US" dirty="0" err="1"/>
              <a:t>appsettings.json</a:t>
            </a:r>
            <a:r>
              <a:rPr lang="en-US" dirty="0"/>
              <a:t>")</a:t>
            </a:r>
            <a:r>
              <a:rPr lang="en-US" altLang="zh-CN" dirty="0"/>
              <a:t>.Build()</a:t>
            </a:r>
            <a:r>
              <a:rPr lang="en-US" dirty="0"/>
              <a:t> </a:t>
            </a:r>
            <a:r>
              <a:rPr lang="en-US" altLang="zh-CN" dirty="0"/>
              <a:t>--&gt; </a:t>
            </a:r>
            <a:r>
              <a:rPr lang="en-US" altLang="zh-CN" dirty="0" err="1"/>
              <a:t>IConfigurationRoot</a:t>
            </a:r>
            <a:r>
              <a:rPr lang="en-US" altLang="zh-CN" dirty="0"/>
              <a:t> (</a:t>
            </a:r>
            <a:r>
              <a:rPr lang="en-US" altLang="zh-CN" dirty="0" err="1"/>
              <a:t>IConfiguration</a:t>
            </a:r>
            <a:r>
              <a:rPr lang="en-US" altLang="zh-CN" dirty="0"/>
              <a:t>)</a:t>
            </a:r>
            <a:endParaRPr lang="zh-CN" alt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使用</a:t>
            </a:r>
            <a:r>
              <a:rPr lang="en-US" altLang="zh-CN" dirty="0"/>
              <a:t>JSON</a:t>
            </a:r>
            <a:r>
              <a:rPr lang="zh-CN" altLang="en-US" dirty="0"/>
              <a:t>配置文件</a:t>
            </a:r>
            <a:endParaRPr lang="en-US" dirty="0"/>
          </a:p>
        </p:txBody>
      </p:sp>
    </p:spTree>
    <p:extLst>
      <p:ext uri="{BB962C8B-B14F-4D97-AF65-F5344CB8AC3E}">
        <p14:creationId xmlns:p14="http://schemas.microsoft.com/office/powerpoint/2010/main" val="3259269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4" y="2222500"/>
            <a:ext cx="9911505" cy="3638550"/>
          </a:xfrm>
        </p:spPr>
        <p:txBody>
          <a:bodyPr>
            <a:normAutofit/>
          </a:bodyPr>
          <a:lstStyle/>
          <a:p>
            <a:r>
              <a:rPr lang="en-US" altLang="zh-CN" dirty="0" err="1"/>
              <a:t>IConfiguration</a:t>
            </a:r>
            <a:r>
              <a:rPr lang="en-US" altLang="zh-CN" dirty="0"/>
              <a:t>[“</a:t>
            </a:r>
            <a:r>
              <a:rPr lang="en-US" altLang="zh-CN" dirty="0" err="1"/>
              <a:t>Key:ChildKey</a:t>
            </a:r>
            <a:r>
              <a:rPr lang="en-US" altLang="zh-CN" dirty="0"/>
              <a:t>”]</a:t>
            </a:r>
          </a:p>
          <a:p>
            <a:r>
              <a:rPr lang="zh-CN" altLang="en-US" dirty="0"/>
              <a:t>针对</a:t>
            </a:r>
            <a:r>
              <a:rPr lang="en-US" altLang="zh-CN" dirty="0"/>
              <a:t>”</a:t>
            </a:r>
            <a:r>
              <a:rPr lang="en-US" altLang="zh-CN" dirty="0" err="1"/>
              <a:t>ConnectionStrings:xxx</a:t>
            </a:r>
            <a:r>
              <a:rPr lang="en-US" altLang="zh-CN" dirty="0"/>
              <a:t>”, </a:t>
            </a:r>
            <a:r>
              <a:rPr lang="zh-CN" altLang="en-US" dirty="0"/>
              <a:t>可以使用</a:t>
            </a:r>
            <a:r>
              <a:rPr lang="en-US" altLang="zh-CN" dirty="0" err="1"/>
              <a:t>IConfiguration</a:t>
            </a:r>
            <a:r>
              <a:rPr lang="en-US" altLang="zh-CN" dirty="0"/>
              <a:t>.</a:t>
            </a:r>
            <a:r>
              <a:rPr lang="en-US" dirty="0"/>
              <a:t> </a:t>
            </a:r>
            <a:r>
              <a:rPr lang="en-US" dirty="0" err="1"/>
              <a:t>GetConnectionString</a:t>
            </a:r>
            <a:r>
              <a:rPr lang="en-US" altLang="zh-CN" dirty="0"/>
              <a:t>(“xxx”)</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取得配置</a:t>
            </a:r>
            <a:endParaRPr lang="en-US" dirty="0"/>
          </a:p>
        </p:txBody>
      </p:sp>
    </p:spTree>
    <p:extLst>
      <p:ext uri="{BB962C8B-B14F-4D97-AF65-F5344CB8AC3E}">
        <p14:creationId xmlns:p14="http://schemas.microsoft.com/office/powerpoint/2010/main" val="2943103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4" y="2222500"/>
            <a:ext cx="9911505" cy="3638550"/>
          </a:xfrm>
        </p:spPr>
        <p:txBody>
          <a:bodyPr>
            <a:normAutofit/>
          </a:bodyPr>
          <a:lstStyle/>
          <a:p>
            <a:r>
              <a:rPr lang="zh-CN" altLang="en-US" dirty="0"/>
              <a:t>映射到强类型</a:t>
            </a:r>
            <a:endParaRPr lang="en-US" altLang="zh-CN" dirty="0"/>
          </a:p>
          <a:p>
            <a:pPr lvl="1"/>
            <a:r>
              <a:rPr lang="en-US" dirty="0" err="1"/>
              <a:t>I</a:t>
            </a:r>
            <a:r>
              <a:rPr lang="en-US" altLang="zh-CN" dirty="0" err="1"/>
              <a:t>O</a:t>
            </a:r>
            <a:r>
              <a:rPr lang="en-US" dirty="0" err="1"/>
              <a:t>ptions</a:t>
            </a:r>
            <a:r>
              <a:rPr lang="en-US" dirty="0"/>
              <a:t>&lt;</a:t>
            </a:r>
            <a:r>
              <a:rPr lang="en-US" altLang="zh-CN" dirty="0"/>
              <a:t>T</a:t>
            </a:r>
            <a:r>
              <a:rPr lang="en-US" dirty="0"/>
              <a:t>&gt;</a:t>
            </a:r>
          </a:p>
          <a:p>
            <a:pPr lvl="1"/>
            <a:r>
              <a:rPr lang="en-US" dirty="0" err="1"/>
              <a:t>IOptionsSnapshot</a:t>
            </a:r>
            <a:r>
              <a:rPr lang="en-US" dirty="0"/>
              <a:t>&lt;T&gt;</a:t>
            </a:r>
            <a:endParaRPr lang="en-US" altLang="zh-CN" dirty="0"/>
          </a:p>
          <a:p>
            <a:r>
              <a:rPr lang="en-US" dirty="0" err="1"/>
              <a:t>ReloadOnChange</a:t>
            </a:r>
            <a:r>
              <a:rPr lang="en-US" altLang="zh-CN" dirty="0"/>
              <a:t>, </a:t>
            </a:r>
            <a:r>
              <a:rPr lang="zh-CN" altLang="en-US" dirty="0"/>
              <a:t>配置文件变化时</a:t>
            </a:r>
            <a:r>
              <a:rPr lang="en-US" altLang="zh-CN" dirty="0"/>
              <a:t>, </a:t>
            </a:r>
            <a:r>
              <a:rPr lang="zh-CN" altLang="en-US" dirty="0"/>
              <a:t>重新加载配置</a:t>
            </a:r>
            <a:r>
              <a:rPr lang="en-US" altLang="zh-CN" dirty="0"/>
              <a:t>.</a:t>
            </a:r>
            <a:endParaRPr lang="en-US" dirty="0"/>
          </a:p>
          <a:p>
            <a:pPr lvl="1"/>
            <a:r>
              <a:rPr lang="zh-CN" altLang="en-US" dirty="0"/>
              <a:t>如果映射到强类型</a:t>
            </a:r>
            <a:r>
              <a:rPr lang="en-US" altLang="zh-CN" dirty="0"/>
              <a:t>: </a:t>
            </a:r>
            <a:r>
              <a:rPr lang="zh-CN" altLang="en-US" dirty="0"/>
              <a:t>对</a:t>
            </a:r>
            <a:r>
              <a:rPr lang="en-US" dirty="0" err="1"/>
              <a:t>I</a:t>
            </a:r>
            <a:r>
              <a:rPr lang="en-US" altLang="zh-CN" dirty="0" err="1"/>
              <a:t>O</a:t>
            </a:r>
            <a:r>
              <a:rPr lang="en-US" dirty="0" err="1"/>
              <a:t>ptions</a:t>
            </a:r>
            <a:r>
              <a:rPr lang="en-US" dirty="0"/>
              <a:t>&lt;</a:t>
            </a:r>
            <a:r>
              <a:rPr lang="en-US" altLang="zh-CN" dirty="0"/>
              <a:t>T</a:t>
            </a:r>
            <a:r>
              <a:rPr lang="en-US" dirty="0"/>
              <a:t>&gt;</a:t>
            </a:r>
            <a:r>
              <a:rPr lang="zh-CN" altLang="en-US" dirty="0"/>
              <a:t>无效</a:t>
            </a:r>
            <a:r>
              <a:rPr lang="en-US" altLang="zh-CN" dirty="0"/>
              <a:t>, </a:t>
            </a:r>
            <a:r>
              <a:rPr lang="zh-CN" altLang="en-US" dirty="0"/>
              <a:t>对</a:t>
            </a:r>
            <a:r>
              <a:rPr lang="en-US" altLang="zh-CN" dirty="0" err="1"/>
              <a:t>IOptionsSnapshot</a:t>
            </a:r>
            <a:r>
              <a:rPr lang="en-US" altLang="zh-CN" dirty="0"/>
              <a:t>&lt;T&gt;</a:t>
            </a:r>
            <a:r>
              <a:rPr lang="zh-CN" altLang="en-US" dirty="0"/>
              <a:t>起作用</a:t>
            </a:r>
            <a:endParaRPr lang="en-US" altLang="zh-CN"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配置</a:t>
            </a:r>
            <a:endParaRPr lang="en-US" dirty="0"/>
          </a:p>
        </p:txBody>
      </p:sp>
    </p:spTree>
    <p:extLst>
      <p:ext uri="{BB962C8B-B14F-4D97-AF65-F5344CB8AC3E}">
        <p14:creationId xmlns:p14="http://schemas.microsoft.com/office/powerpoint/2010/main" val="2954204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zh-CN" altLang="en-US" sz="4000" dirty="0"/>
              <a:t>错误处理</a:t>
            </a:r>
            <a:endParaRPr lang="en-US" sz="4000" dirty="0"/>
          </a:p>
        </p:txBody>
      </p:sp>
    </p:spTree>
    <p:extLst>
      <p:ext uri="{BB962C8B-B14F-4D97-AF65-F5344CB8AC3E}">
        <p14:creationId xmlns:p14="http://schemas.microsoft.com/office/powerpoint/2010/main" val="3869094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4946939" cy="3638550"/>
          </a:xfrm>
        </p:spPr>
        <p:txBody>
          <a:bodyPr>
            <a:normAutofit/>
          </a:bodyPr>
          <a:lstStyle/>
          <a:p>
            <a:r>
              <a:rPr lang="en-US" altLang="zh-CN" dirty="0"/>
              <a:t>app.</a:t>
            </a:r>
            <a:r>
              <a:rPr lang="en-US" dirty="0"/>
              <a:t> </a:t>
            </a:r>
            <a:r>
              <a:rPr lang="en-US" dirty="0" err="1"/>
              <a:t>UseExceptionHandler</a:t>
            </a:r>
            <a:r>
              <a:rPr lang="en-US" dirty="0"/>
              <a:t>(…)</a:t>
            </a:r>
          </a:p>
          <a:p>
            <a:pPr lvl="1"/>
            <a:r>
              <a:rPr lang="zh-CN" altLang="en-US" dirty="0"/>
              <a:t>封装到扩展方法</a:t>
            </a:r>
            <a:endParaRPr lang="en-US" altLang="zh-CN"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全局异常</a:t>
            </a:r>
            <a:endParaRPr lang="en-US" dirty="0"/>
          </a:p>
        </p:txBody>
      </p:sp>
    </p:spTree>
    <p:extLst>
      <p:ext uri="{BB962C8B-B14F-4D97-AF65-F5344CB8AC3E}">
        <p14:creationId xmlns:p14="http://schemas.microsoft.com/office/powerpoint/2010/main" val="2168687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altLang="zh-CN" dirty="0"/>
              <a:t>Day 3</a:t>
            </a:r>
            <a:endParaRPr lang="en-US" dirty="0"/>
          </a:p>
        </p:txBody>
      </p:sp>
      <p:pic>
        <p:nvPicPr>
          <p:cNvPr id="3" name="Picture 2">
            <a:extLst>
              <a:ext uri="{FF2B5EF4-FFF2-40B4-BE49-F238E27FC236}">
                <a16:creationId xmlns:a16="http://schemas.microsoft.com/office/drawing/2014/main" id="{59A15E33-D22B-4BC0-BBB1-0DCADD036ED7}"/>
              </a:ext>
            </a:extLst>
          </p:cNvPr>
          <p:cNvPicPr>
            <a:picLocks noChangeAspect="1"/>
          </p:cNvPicPr>
          <p:nvPr/>
        </p:nvPicPr>
        <p:blipFill>
          <a:blip r:embed="rId2"/>
          <a:stretch>
            <a:fillRect/>
          </a:stretch>
        </p:blipFill>
        <p:spPr>
          <a:xfrm>
            <a:off x="4867274" y="2871395"/>
            <a:ext cx="2457450" cy="2457450"/>
          </a:xfrm>
          <a:prstGeom prst="rect">
            <a:avLst/>
          </a:prstGeom>
        </p:spPr>
      </p:pic>
    </p:spTree>
    <p:extLst>
      <p:ext uri="{BB962C8B-B14F-4D97-AF65-F5344CB8AC3E}">
        <p14:creationId xmlns:p14="http://schemas.microsoft.com/office/powerpoint/2010/main" val="239459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r>
              <a:rPr lang="zh-CN" altLang="en-US" dirty="0"/>
              <a:t>今天的内容</a:t>
            </a:r>
            <a:endParaRPr lang="en-US" dirty="0"/>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p:txBody>
          <a:bodyPr/>
          <a:lstStyle/>
          <a:p>
            <a:r>
              <a:rPr lang="en-US" altLang="zh-CN" dirty="0">
                <a:ea typeface="Tahoma" panose="020B0604030504040204" pitchFamily="34" charset="0"/>
                <a:cs typeface="Tahoma" panose="020B0604030504040204" pitchFamily="34" charset="0"/>
              </a:rPr>
              <a:t>Log</a:t>
            </a:r>
            <a:r>
              <a:rPr lang="zh-CN" altLang="en-US" dirty="0">
                <a:ea typeface="Tahoma" panose="020B0604030504040204" pitchFamily="34" charset="0"/>
                <a:cs typeface="Tahoma" panose="020B0604030504040204" pitchFamily="34" charset="0"/>
              </a:rPr>
              <a:t>简介和配置</a:t>
            </a:r>
            <a:r>
              <a:rPr lang="en-US" altLang="zh-CN" dirty="0" err="1">
                <a:ea typeface="Tahoma" panose="020B0604030504040204" pitchFamily="34" charset="0"/>
                <a:cs typeface="Tahoma" panose="020B0604030504040204" pitchFamily="34" charset="0"/>
              </a:rPr>
              <a:t>Serilog</a:t>
            </a:r>
            <a:endParaRPr lang="en-US" dirty="0">
              <a:ea typeface="Tahoma" panose="020B0604030504040204" pitchFamily="34" charset="0"/>
              <a:cs typeface="Tahoma" panose="020B0604030504040204" pitchFamily="34" charset="0"/>
            </a:endParaRPr>
          </a:p>
          <a:p>
            <a:r>
              <a:rPr lang="zh-CN" altLang="en-US" dirty="0">
                <a:ea typeface="Tahoma" panose="020B0604030504040204" pitchFamily="34" charset="0"/>
                <a:cs typeface="Tahoma" panose="020B0604030504040204" pitchFamily="34" charset="0"/>
              </a:rPr>
              <a:t>添加配置文件</a:t>
            </a:r>
            <a:endParaRPr lang="en-US" dirty="0">
              <a:ea typeface="Tahoma" panose="020B0604030504040204" pitchFamily="34" charset="0"/>
              <a:cs typeface="Tahoma" panose="020B0604030504040204" pitchFamily="34" charset="0"/>
            </a:endParaRPr>
          </a:p>
          <a:p>
            <a:r>
              <a:rPr lang="zh-CN" altLang="en-US" dirty="0">
                <a:ea typeface="Tahoma" panose="020B0604030504040204" pitchFamily="34" charset="0"/>
                <a:cs typeface="Tahoma" panose="020B0604030504040204" pitchFamily="34" charset="0"/>
              </a:rPr>
              <a:t>错误处理</a:t>
            </a:r>
            <a:endParaRPr lang="en-US"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09302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zh-CN" altLang="en-US" sz="4000" dirty="0"/>
              <a:t>在</a:t>
            </a:r>
            <a:r>
              <a:rPr lang="en-US" altLang="zh-CN" sz="4000" dirty="0"/>
              <a:t>ASP.NET Core</a:t>
            </a:r>
            <a:r>
              <a:rPr lang="zh-CN" altLang="en-US" sz="4000" dirty="0"/>
              <a:t>项目中集成</a:t>
            </a:r>
            <a:r>
              <a:rPr lang="en-US" altLang="zh-CN" sz="4000" dirty="0" err="1"/>
              <a:t>Serilog</a:t>
            </a:r>
            <a:endParaRPr lang="en-US" sz="4000" dirty="0"/>
          </a:p>
        </p:txBody>
      </p:sp>
    </p:spTree>
    <p:extLst>
      <p:ext uri="{BB962C8B-B14F-4D97-AF65-F5344CB8AC3E}">
        <p14:creationId xmlns:p14="http://schemas.microsoft.com/office/powerpoint/2010/main" val="2801883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normAutofit/>
          </a:bodyPr>
          <a:lstStyle/>
          <a:p>
            <a:pPr marL="0" indent="0">
              <a:buNone/>
            </a:pPr>
            <a:r>
              <a:rPr lang="en-US" altLang="zh-CN" dirty="0"/>
              <a:t>ASP.NET Core </a:t>
            </a:r>
            <a:r>
              <a:rPr lang="zh-CN" altLang="en-US" dirty="0"/>
              <a:t>提供了一套</a:t>
            </a:r>
            <a:r>
              <a:rPr lang="en-US" altLang="zh-CN" dirty="0"/>
              <a:t>Log</a:t>
            </a:r>
            <a:r>
              <a:rPr lang="zh-CN" altLang="en-US" dirty="0"/>
              <a:t> </a:t>
            </a:r>
            <a:r>
              <a:rPr lang="en-US" altLang="zh-CN" dirty="0"/>
              <a:t>API, </a:t>
            </a:r>
            <a:r>
              <a:rPr lang="zh-CN" altLang="en-US" dirty="0"/>
              <a:t>它可以各种各样的</a:t>
            </a:r>
            <a:r>
              <a:rPr lang="en-US" altLang="zh-CN" dirty="0"/>
              <a:t>Log</a:t>
            </a:r>
            <a:r>
              <a:rPr lang="zh-CN" altLang="en-US" dirty="0"/>
              <a:t>提供商配合使用</a:t>
            </a:r>
            <a:r>
              <a:rPr lang="en-US" altLang="zh-CN" dirty="0"/>
              <a:t>.</a:t>
            </a:r>
          </a:p>
          <a:p>
            <a:pPr marL="0" indent="0">
              <a:buNone/>
            </a:pPr>
            <a:r>
              <a:rPr lang="zh-CN" altLang="en-US" dirty="0"/>
              <a:t>内置</a:t>
            </a:r>
            <a:r>
              <a:rPr lang="en-US" altLang="zh-CN" dirty="0"/>
              <a:t>6</a:t>
            </a:r>
            <a:r>
              <a:rPr lang="zh-CN" altLang="en-US" dirty="0"/>
              <a:t>个</a:t>
            </a:r>
            <a:r>
              <a:rPr lang="en-US" altLang="zh-CN" dirty="0"/>
              <a:t>Log</a:t>
            </a:r>
            <a:r>
              <a:rPr lang="zh-CN" altLang="en-US" dirty="0"/>
              <a:t>提供商</a:t>
            </a:r>
            <a:r>
              <a:rPr lang="en-US" altLang="zh-CN" dirty="0"/>
              <a:t>:</a:t>
            </a:r>
            <a:endParaRPr lang="en-US" dirty="0"/>
          </a:p>
          <a:p>
            <a:r>
              <a:rPr lang="en-US" altLang="zh-CN" dirty="0"/>
              <a:t>Console</a:t>
            </a:r>
          </a:p>
          <a:p>
            <a:r>
              <a:rPr lang="en-US" altLang="zh-CN" dirty="0"/>
              <a:t>Debug</a:t>
            </a:r>
          </a:p>
          <a:p>
            <a:r>
              <a:rPr lang="en-US" dirty="0" err="1"/>
              <a:t>EventSource</a:t>
            </a:r>
            <a:endParaRPr lang="en-US" dirty="0"/>
          </a:p>
          <a:p>
            <a:r>
              <a:rPr lang="en-US" dirty="0" err="1"/>
              <a:t>EventLog</a:t>
            </a:r>
            <a:endParaRPr lang="en-US" dirty="0"/>
          </a:p>
          <a:p>
            <a:r>
              <a:rPr lang="en-US" dirty="0" err="1"/>
              <a:t>TraceSource</a:t>
            </a:r>
            <a:endParaRPr lang="en-US" dirty="0"/>
          </a:p>
          <a:p>
            <a:r>
              <a:rPr lang="en-US" dirty="0"/>
              <a:t>Azure App Service</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a:t>ASP.NET Core</a:t>
            </a:r>
            <a:r>
              <a:rPr lang="zh-CN" altLang="en-US" dirty="0"/>
              <a:t>中的</a:t>
            </a:r>
            <a:r>
              <a:rPr lang="en-US" altLang="zh-CN" dirty="0"/>
              <a:t>Log</a:t>
            </a:r>
            <a:endParaRPr lang="en-US" dirty="0"/>
          </a:p>
        </p:txBody>
      </p:sp>
      <p:sp>
        <p:nvSpPr>
          <p:cNvPr id="4" name="Content Placeholder 3">
            <a:extLst>
              <a:ext uri="{FF2B5EF4-FFF2-40B4-BE49-F238E27FC236}">
                <a16:creationId xmlns:a16="http://schemas.microsoft.com/office/drawing/2014/main" id="{7CEAEB45-73DA-4942-9673-8B5F64D72642}"/>
              </a:ext>
            </a:extLst>
          </p:cNvPr>
          <p:cNvSpPr>
            <a:spLocks noGrp="1"/>
          </p:cNvSpPr>
          <p:nvPr>
            <p:ph sz="half" idx="2"/>
          </p:nvPr>
        </p:nvSpPr>
        <p:spPr/>
        <p:txBody>
          <a:bodyPr/>
          <a:lstStyle/>
          <a:p>
            <a:pPr marL="0" indent="0">
              <a:buNone/>
            </a:pPr>
            <a:r>
              <a:rPr lang="zh-CN" altLang="en-US" dirty="0"/>
              <a:t>请参考</a:t>
            </a:r>
            <a:r>
              <a:rPr lang="en-US" altLang="zh-CN" dirty="0"/>
              <a:t>:</a:t>
            </a:r>
            <a:endParaRPr lang="en-US" dirty="0"/>
          </a:p>
          <a:p>
            <a:r>
              <a:rPr lang="zh-CN" altLang="en-US" dirty="0">
                <a:hlinkClick r:id="rId3"/>
              </a:rPr>
              <a:t>官方文档</a:t>
            </a:r>
            <a:r>
              <a:rPr lang="en-US" altLang="zh-CN" dirty="0">
                <a:hlinkClick r:id="rId3"/>
              </a:rPr>
              <a:t>: </a:t>
            </a:r>
            <a:r>
              <a:rPr lang="en-US" dirty="0">
                <a:hlinkClick r:id="rId3"/>
              </a:rPr>
              <a:t>https://docs.microsoft.com/en-us/aspnet/core/fundamentals/logging/?view=aspnetcore-2.1</a:t>
            </a:r>
            <a:endParaRPr lang="en-US" dirty="0"/>
          </a:p>
          <a:p>
            <a:r>
              <a:rPr lang="zh-CN" altLang="en-US" dirty="0"/>
              <a:t>我的文章</a:t>
            </a:r>
            <a:r>
              <a:rPr lang="en-US" altLang="zh-CN" dirty="0"/>
              <a:t>: </a:t>
            </a:r>
            <a:r>
              <a:rPr lang="en-US" dirty="0"/>
              <a:t>http://www.cnblogs.com/cgzl/p/9019314.html</a:t>
            </a:r>
          </a:p>
        </p:txBody>
      </p:sp>
    </p:spTree>
    <p:extLst>
      <p:ext uri="{BB962C8B-B14F-4D97-AF65-F5344CB8AC3E}">
        <p14:creationId xmlns:p14="http://schemas.microsoft.com/office/powerpoint/2010/main" val="2131043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normAutofit/>
          </a:bodyPr>
          <a:lstStyle/>
          <a:p>
            <a:pPr marL="0" indent="0">
              <a:buNone/>
            </a:pPr>
            <a:r>
              <a:rPr lang="zh-CN" altLang="en-US" dirty="0"/>
              <a:t>第三方</a:t>
            </a:r>
            <a:r>
              <a:rPr lang="en-US" altLang="zh-CN" dirty="0"/>
              <a:t>Log</a:t>
            </a:r>
            <a:r>
              <a:rPr lang="zh-CN" altLang="en-US" dirty="0"/>
              <a:t>提供商有很多</a:t>
            </a:r>
            <a:r>
              <a:rPr lang="en-US" altLang="zh-CN" dirty="0"/>
              <a:t>:</a:t>
            </a:r>
            <a:endParaRPr lang="en-US" dirty="0"/>
          </a:p>
          <a:p>
            <a:r>
              <a:rPr lang="en-US" altLang="zh-CN" dirty="0" err="1"/>
              <a:t>NLog</a:t>
            </a:r>
            <a:endParaRPr lang="en-US" altLang="zh-CN" dirty="0"/>
          </a:p>
          <a:p>
            <a:r>
              <a:rPr lang="en-US" altLang="zh-CN" b="1" dirty="0" err="1">
                <a:solidFill>
                  <a:srgbClr val="FF0000"/>
                </a:solidFill>
              </a:rPr>
              <a:t>Serilog</a:t>
            </a:r>
            <a:endParaRPr lang="en-US" altLang="zh-CN" b="1" dirty="0">
              <a:solidFill>
                <a:srgbClr val="FF0000"/>
              </a:solidFill>
            </a:endParaRPr>
          </a:p>
          <a:p>
            <a:r>
              <a:rPr lang="en-US" altLang="zh-CN" dirty="0"/>
              <a:t>……</a:t>
            </a:r>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第三方</a:t>
            </a:r>
            <a:r>
              <a:rPr lang="en-US" altLang="zh-CN" dirty="0"/>
              <a:t>Log</a:t>
            </a:r>
            <a:r>
              <a:rPr lang="zh-CN" altLang="en-US" dirty="0"/>
              <a:t>提供商</a:t>
            </a:r>
            <a:endParaRPr lang="en-US" dirty="0"/>
          </a:p>
        </p:txBody>
      </p:sp>
    </p:spTree>
    <p:extLst>
      <p:ext uri="{BB962C8B-B14F-4D97-AF65-F5344CB8AC3E}">
        <p14:creationId xmlns:p14="http://schemas.microsoft.com/office/powerpoint/2010/main" val="3794829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6495184" cy="3638550"/>
          </a:xfrm>
        </p:spPr>
        <p:txBody>
          <a:bodyPr>
            <a:normAutofit/>
          </a:bodyPr>
          <a:lstStyle/>
          <a:p>
            <a:pPr marL="0" indent="0">
              <a:buNone/>
            </a:pPr>
            <a:r>
              <a:rPr lang="zh-CN" altLang="en-US" dirty="0"/>
              <a:t>通常情况下</a:t>
            </a:r>
            <a:r>
              <a:rPr lang="en-US" altLang="zh-CN" dirty="0"/>
              <a:t>: </a:t>
            </a:r>
            <a:r>
              <a:rPr lang="zh-CN" altLang="en-US" dirty="0"/>
              <a:t>依赖注入</a:t>
            </a:r>
            <a:r>
              <a:rPr lang="en-US" altLang="zh-CN" dirty="0" err="1"/>
              <a:t>ILogger</a:t>
            </a:r>
            <a:r>
              <a:rPr lang="en-US" altLang="zh-CN" dirty="0"/>
              <a:t>&lt;</a:t>
            </a:r>
            <a:r>
              <a:rPr lang="en-US" altLang="zh-CN" dirty="0" err="1"/>
              <a:t>TCategoryName</a:t>
            </a:r>
            <a:r>
              <a:rPr lang="en-US" altLang="zh-CN" dirty="0"/>
              <a:t>&gt;</a:t>
            </a:r>
            <a:r>
              <a:rPr lang="zh-CN" altLang="en-US" dirty="0"/>
              <a:t>即可</a:t>
            </a:r>
            <a:r>
              <a:rPr lang="en-US" altLang="zh-CN" dirty="0"/>
              <a:t>.</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使用 </a:t>
            </a:r>
            <a:r>
              <a:rPr lang="en-US" altLang="zh-CN" dirty="0" err="1"/>
              <a:t>ILogger</a:t>
            </a:r>
            <a:r>
              <a:rPr lang="en-US" altLang="zh-CN" dirty="0"/>
              <a:t> </a:t>
            </a:r>
            <a:r>
              <a:rPr lang="zh-CN" altLang="en-US" dirty="0"/>
              <a:t>接口</a:t>
            </a:r>
            <a:endParaRPr lang="en-US" dirty="0"/>
          </a:p>
        </p:txBody>
      </p:sp>
    </p:spTree>
    <p:extLst>
      <p:ext uri="{BB962C8B-B14F-4D97-AF65-F5344CB8AC3E}">
        <p14:creationId xmlns:p14="http://schemas.microsoft.com/office/powerpoint/2010/main" val="75599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8157730" cy="3638550"/>
          </a:xfrm>
        </p:spPr>
        <p:txBody>
          <a:bodyPr>
            <a:normAutofit/>
          </a:bodyPr>
          <a:lstStyle/>
          <a:p>
            <a:r>
              <a:rPr lang="zh-CN" altLang="en-US" dirty="0"/>
              <a:t>创建</a:t>
            </a:r>
            <a:r>
              <a:rPr lang="en-US" altLang="zh-CN" dirty="0" err="1"/>
              <a:t>ILogger</a:t>
            </a:r>
            <a:r>
              <a:rPr lang="zh-CN" altLang="en-US" dirty="0"/>
              <a:t>的时候指明分类</a:t>
            </a:r>
            <a:endParaRPr lang="en-US" altLang="zh-CN" dirty="0"/>
          </a:p>
          <a:p>
            <a:r>
              <a:rPr lang="zh-CN" altLang="en-US" dirty="0"/>
              <a:t>分类名约定是调用类的全名</a:t>
            </a:r>
            <a:r>
              <a:rPr lang="en-US" altLang="zh-CN" dirty="0"/>
              <a:t>(string)</a:t>
            </a:r>
          </a:p>
          <a:p>
            <a:r>
              <a:rPr lang="zh-CN" altLang="en-US" dirty="0"/>
              <a:t>在</a:t>
            </a:r>
            <a:r>
              <a:rPr lang="en-US" altLang="zh-CN" dirty="0" err="1"/>
              <a:t>ILoggerFactory</a:t>
            </a:r>
            <a:r>
              <a:rPr lang="en-US" altLang="zh-CN" dirty="0"/>
              <a:t> </a:t>
            </a:r>
            <a:r>
              <a:rPr lang="zh-CN" altLang="en-US" dirty="0"/>
              <a:t>上调用</a:t>
            </a:r>
            <a:r>
              <a:rPr lang="en-US" altLang="zh-CN" dirty="0" err="1"/>
              <a:t>CreateLogger</a:t>
            </a:r>
            <a:r>
              <a:rPr lang="zh-CN" altLang="en-US" dirty="0"/>
              <a:t>方法时可以指定分类的名称</a:t>
            </a:r>
            <a:r>
              <a:rPr lang="en-US" altLang="zh-CN" dirty="0"/>
              <a:t>.</a:t>
            </a:r>
          </a:p>
          <a:p>
            <a:r>
              <a:rPr lang="zh-CN" altLang="en-US" dirty="0"/>
              <a:t>例如</a:t>
            </a:r>
            <a:r>
              <a:rPr lang="en-US" altLang="zh-CN" dirty="0"/>
              <a:t>:</a:t>
            </a:r>
          </a:p>
          <a:p>
            <a:pPr lvl="1"/>
            <a:r>
              <a:rPr lang="en-US" dirty="0" err="1"/>
              <a:t>ILogger</a:t>
            </a:r>
            <a:r>
              <a:rPr lang="en-US" dirty="0"/>
              <a:t>&lt;</a:t>
            </a:r>
            <a:r>
              <a:rPr lang="en-US" dirty="0" err="1"/>
              <a:t>TodoController</a:t>
            </a:r>
            <a:r>
              <a:rPr lang="en-US" dirty="0"/>
              <a:t>&gt; logger</a:t>
            </a:r>
          </a:p>
          <a:p>
            <a:pPr lvl="1"/>
            <a:r>
              <a:rPr lang="en-US" dirty="0" err="1"/>
              <a:t>logger.CreateLogger</a:t>
            </a:r>
            <a:r>
              <a:rPr lang="en-US" dirty="0"/>
              <a:t>("</a:t>
            </a:r>
            <a:r>
              <a:rPr lang="en-US" dirty="0" err="1"/>
              <a:t>TodoApi.Controllers.TodoController</a:t>
            </a:r>
            <a:r>
              <a:rPr lang="en-US" dirty="0"/>
              <a:t>")</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err="1"/>
              <a:t>ILogger</a:t>
            </a:r>
            <a:r>
              <a:rPr lang="zh-CN" altLang="en-US" dirty="0"/>
              <a:t>的分类</a:t>
            </a:r>
            <a:endParaRPr lang="en-US" dirty="0"/>
          </a:p>
        </p:txBody>
      </p:sp>
    </p:spTree>
    <p:extLst>
      <p:ext uri="{BB962C8B-B14F-4D97-AF65-F5344CB8AC3E}">
        <p14:creationId xmlns:p14="http://schemas.microsoft.com/office/powerpoint/2010/main" val="514103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8157730" cy="3638550"/>
          </a:xfrm>
        </p:spPr>
        <p:txBody>
          <a:bodyPr>
            <a:normAutofit/>
          </a:bodyPr>
          <a:lstStyle/>
          <a:p>
            <a:r>
              <a:rPr lang="en-US" b="1" dirty="0" err="1"/>
              <a:t>LogTrace</a:t>
            </a:r>
            <a:r>
              <a:rPr lang="en-US" altLang="zh-CN" b="1" dirty="0"/>
              <a:t>(), 0</a:t>
            </a:r>
            <a:r>
              <a:rPr lang="en-US" dirty="0"/>
              <a:t>，</a:t>
            </a:r>
            <a:r>
              <a:rPr lang="zh-CN" altLang="en-US" dirty="0"/>
              <a:t>记录追踪信息</a:t>
            </a:r>
          </a:p>
          <a:p>
            <a:r>
              <a:rPr lang="en-US" b="1" dirty="0" err="1"/>
              <a:t>LogDebug</a:t>
            </a:r>
            <a:r>
              <a:rPr lang="en-US" altLang="zh-CN" b="1" dirty="0"/>
              <a:t>(), 1</a:t>
            </a:r>
            <a:r>
              <a:rPr lang="en-US" dirty="0"/>
              <a:t>，</a:t>
            </a:r>
            <a:r>
              <a:rPr lang="zh-CN" altLang="en-US" dirty="0"/>
              <a:t>记录调试信息</a:t>
            </a:r>
            <a:endParaRPr lang="en-US" altLang="zh-CN" dirty="0"/>
          </a:p>
          <a:p>
            <a:r>
              <a:rPr lang="en-US" b="1" dirty="0" err="1"/>
              <a:t>LogInformation</a:t>
            </a:r>
            <a:r>
              <a:rPr lang="en-US" altLang="zh-CN" b="1" dirty="0"/>
              <a:t>(), 2</a:t>
            </a:r>
            <a:r>
              <a:rPr lang="en-US" dirty="0"/>
              <a:t>，</a:t>
            </a:r>
            <a:r>
              <a:rPr lang="zh-CN" altLang="en-US" dirty="0"/>
              <a:t>记录信息性的事情</a:t>
            </a:r>
          </a:p>
          <a:p>
            <a:r>
              <a:rPr lang="en-US" b="1" dirty="0" err="1"/>
              <a:t>LogWarning</a:t>
            </a:r>
            <a:r>
              <a:rPr lang="en-US" altLang="zh-CN" b="1" dirty="0"/>
              <a:t>(), 3</a:t>
            </a:r>
            <a:r>
              <a:rPr lang="en-US" dirty="0"/>
              <a:t>，</a:t>
            </a:r>
            <a:r>
              <a:rPr lang="zh-CN" altLang="en-US" dirty="0"/>
              <a:t>记录警告信息</a:t>
            </a:r>
            <a:endParaRPr lang="en-US" altLang="zh-CN" dirty="0"/>
          </a:p>
          <a:p>
            <a:r>
              <a:rPr lang="en-US" b="1" dirty="0" err="1"/>
              <a:t>LogError</a:t>
            </a:r>
            <a:r>
              <a:rPr lang="en-US" altLang="zh-CN" b="1" dirty="0"/>
              <a:t>(), 4</a:t>
            </a:r>
            <a:r>
              <a:rPr lang="en-US" dirty="0"/>
              <a:t>，</a:t>
            </a:r>
            <a:r>
              <a:rPr lang="zh-CN" altLang="en-US" dirty="0"/>
              <a:t>记录异常</a:t>
            </a:r>
          </a:p>
          <a:p>
            <a:r>
              <a:rPr lang="en-US" b="1" dirty="0" err="1"/>
              <a:t>LogCritical</a:t>
            </a:r>
            <a:r>
              <a:rPr lang="en-US" altLang="zh-CN" b="1" dirty="0"/>
              <a:t>(), 5</a:t>
            </a:r>
            <a:r>
              <a:rPr lang="en-US" dirty="0"/>
              <a:t>，</a:t>
            </a:r>
            <a:r>
              <a:rPr lang="zh-CN" altLang="en-US" dirty="0"/>
              <a:t>用来记录严重的事情</a:t>
            </a:r>
          </a:p>
          <a:p>
            <a:pPr marL="0" indent="0">
              <a:buNone/>
            </a:pPr>
            <a:endParaRPr lang="zh-CN" alt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err="1"/>
              <a:t>ILogger</a:t>
            </a:r>
            <a:r>
              <a:rPr lang="zh-CN" altLang="en-US" dirty="0"/>
              <a:t>的级别</a:t>
            </a:r>
            <a:endParaRPr lang="en-US" dirty="0"/>
          </a:p>
        </p:txBody>
      </p:sp>
    </p:spTree>
    <p:extLst>
      <p:ext uri="{BB962C8B-B14F-4D97-AF65-F5344CB8AC3E}">
        <p14:creationId xmlns:p14="http://schemas.microsoft.com/office/powerpoint/2010/main" val="924799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4946939" cy="3638550"/>
          </a:xfrm>
        </p:spPr>
        <p:txBody>
          <a:bodyPr>
            <a:normAutofit/>
          </a:bodyPr>
          <a:lstStyle/>
          <a:p>
            <a:r>
              <a:rPr lang="en-US" altLang="zh-CN" dirty="0"/>
              <a:t>Event ID</a:t>
            </a:r>
          </a:p>
          <a:p>
            <a:r>
              <a:rPr lang="zh-CN" altLang="en-US" dirty="0"/>
              <a:t>信息模板</a:t>
            </a:r>
            <a:endParaRPr lang="en-US" altLang="zh-CN" dirty="0"/>
          </a:p>
          <a:p>
            <a:r>
              <a:rPr lang="zh-CN" altLang="en-US" dirty="0"/>
              <a:t>异常</a:t>
            </a:r>
            <a:endParaRPr lang="en-US" altLang="zh-CN" dirty="0"/>
          </a:p>
          <a:p>
            <a:r>
              <a:rPr lang="zh-CN" altLang="en-US" dirty="0"/>
              <a:t>过滤</a:t>
            </a:r>
            <a:endParaRPr lang="en-US" altLang="zh-CN" dirty="0"/>
          </a:p>
          <a:p>
            <a:r>
              <a:rPr lang="zh-CN" altLang="en-US" dirty="0"/>
              <a:t>作用范围</a:t>
            </a:r>
            <a:endParaRPr lang="en-US" altLang="zh-CN" dirty="0"/>
          </a:p>
          <a:p>
            <a:r>
              <a:rPr lang="en-US" altLang="zh-CN" dirty="0"/>
              <a:t>……</a:t>
            </a:r>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err="1"/>
              <a:t>ILogger</a:t>
            </a:r>
            <a:r>
              <a:rPr lang="zh-CN" altLang="en-US" dirty="0"/>
              <a:t>其它</a:t>
            </a:r>
            <a:endParaRPr lang="en-US" dirty="0"/>
          </a:p>
        </p:txBody>
      </p:sp>
      <p:sp>
        <p:nvSpPr>
          <p:cNvPr id="4" name="Content Placeholder 3">
            <a:extLst>
              <a:ext uri="{FF2B5EF4-FFF2-40B4-BE49-F238E27FC236}">
                <a16:creationId xmlns:a16="http://schemas.microsoft.com/office/drawing/2014/main" id="{96D3FCAD-FDFC-4141-ACAA-68393216FAE4}"/>
              </a:ext>
            </a:extLst>
          </p:cNvPr>
          <p:cNvSpPr>
            <a:spLocks noGrp="1"/>
          </p:cNvSpPr>
          <p:nvPr>
            <p:ph sz="half" idx="2"/>
          </p:nvPr>
        </p:nvSpPr>
        <p:spPr>
          <a:xfrm>
            <a:off x="6187415" y="2222287"/>
            <a:ext cx="5194583" cy="3638764"/>
          </a:xfrm>
        </p:spPr>
        <p:txBody>
          <a:bodyPr/>
          <a:lstStyle/>
          <a:p>
            <a:pPr marL="0" indent="0">
              <a:buNone/>
            </a:pPr>
            <a:r>
              <a:rPr lang="zh-CN" altLang="en-US" dirty="0"/>
              <a:t>请参考官方文档</a:t>
            </a:r>
            <a:r>
              <a:rPr lang="en-US" altLang="zh-CN" dirty="0"/>
              <a:t>:</a:t>
            </a:r>
            <a:endParaRPr lang="en-US" dirty="0"/>
          </a:p>
          <a:p>
            <a:r>
              <a:rPr lang="en-US" altLang="zh-CN" b="1" dirty="0">
                <a:hlinkClick r:id="rId3"/>
              </a:rPr>
              <a:t>https://docs.microsoft.com/en-us/aspnet/core/fundamentals/logging/?view=aspnetcore-2.1</a:t>
            </a:r>
            <a:endParaRPr lang="en-US" altLang="zh-CN" b="1" dirty="0"/>
          </a:p>
          <a:p>
            <a:r>
              <a:rPr lang="zh-CN" altLang="en-US" dirty="0"/>
              <a:t>我的文章</a:t>
            </a:r>
            <a:r>
              <a:rPr lang="en-US" altLang="zh-CN" dirty="0"/>
              <a:t>: </a:t>
            </a:r>
            <a:r>
              <a:rPr lang="en-US" dirty="0">
                <a:hlinkClick r:id="rId4"/>
              </a:rPr>
              <a:t>http://www.cnblogs.com/cgzl/p/9019314.html</a:t>
            </a:r>
            <a:endParaRPr lang="en-US" dirty="0"/>
          </a:p>
        </p:txBody>
      </p:sp>
    </p:spTree>
    <p:extLst>
      <p:ext uri="{BB962C8B-B14F-4D97-AF65-F5344CB8AC3E}">
        <p14:creationId xmlns:p14="http://schemas.microsoft.com/office/powerpoint/2010/main" val="120435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1DE3E1-BE43-4468-8986-14BA0CF36A3F}">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E58C4112-5095-4F1B-BBD1-26FC52CA7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C75368-59C6-47C9-94A5-81D396CCE5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0</TotalTime>
  <Words>1721</Words>
  <Application>Microsoft Office PowerPoint</Application>
  <PresentationFormat>Widescreen</PresentationFormat>
  <Paragraphs>155</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SimSun</vt:lpstr>
      <vt:lpstr>Arial</vt:lpstr>
      <vt:lpstr>Calibri</vt:lpstr>
      <vt:lpstr>Century Gothic</vt:lpstr>
      <vt:lpstr>Tahoma</vt:lpstr>
      <vt:lpstr>Wingdings 2</vt:lpstr>
      <vt:lpstr>Quotable</vt:lpstr>
      <vt:lpstr>03. ASP.NET Core 项目搭建  Log, 配置文件, 错误处理</vt:lpstr>
      <vt:lpstr>今天的内容</vt:lpstr>
      <vt:lpstr>在ASP.NET Core项目中集成Serilog</vt:lpstr>
      <vt:lpstr>ASP.NET Core中的Log</vt:lpstr>
      <vt:lpstr>第三方Log提供商</vt:lpstr>
      <vt:lpstr>使用 ILogger 接口</vt:lpstr>
      <vt:lpstr>ILogger的分类</vt:lpstr>
      <vt:lpstr>ILogger的级别</vt:lpstr>
      <vt:lpstr>ILogger其它</vt:lpstr>
      <vt:lpstr>添加Serilog</vt:lpstr>
      <vt:lpstr>ASP.NET Core的配置</vt:lpstr>
      <vt:lpstr>配置专用API (Configuration API)</vt:lpstr>
      <vt:lpstr>配置提供商</vt:lpstr>
      <vt:lpstr>使用JSON配置文件</vt:lpstr>
      <vt:lpstr>取得配置</vt:lpstr>
      <vt:lpstr>配置</vt:lpstr>
      <vt:lpstr>错误处理</vt:lpstr>
      <vt:lpstr>全局异常</vt:lpstr>
      <vt:lpstr>Day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2018-08-20T01:54:49Z</dcterms:created>
  <dcterms:modified xsi:type="dcterms:W3CDTF">2018-08-20T07:13:57Z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