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8"/>
  </p:notesMasterIdLst>
  <p:handoutMasterIdLst>
    <p:handoutMasterId r:id="rId19"/>
  </p:handoutMasterIdLst>
  <p:sldIdLst>
    <p:sldId id="256" r:id="rId5"/>
    <p:sldId id="270" r:id="rId6"/>
    <p:sldId id="273" r:id="rId7"/>
    <p:sldId id="257" r:id="rId8"/>
    <p:sldId id="271" r:id="rId9"/>
    <p:sldId id="272" r:id="rId10"/>
    <p:sldId id="274" r:id="rId11"/>
    <p:sldId id="275" r:id="rId12"/>
    <p:sldId id="276" r:id="rId13"/>
    <p:sldId id="277" r:id="rId14"/>
    <p:sldId id="279" r:id="rId15"/>
    <p:sldId id="27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4B461-0497-4724-8CDE-761D83E9DEBD}" v="1575" dt="2018-08-21T11:38:56.755"/>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2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8/21/2018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8/21/2018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51990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4212958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170218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4082069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41327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429396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50003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66130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33099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65431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8/21/2018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8/21/2018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8/21/2018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luentvalidation.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automapper.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docs.automapper.org/en/stable/index.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04. ASP.NET Core</a:t>
            </a:r>
            <a:r>
              <a:rPr lang="zh-CN" altLang="en-US" b="0" dirty="0"/>
              <a:t>项目搭建</a:t>
            </a:r>
            <a:br>
              <a:rPr lang="en-US" altLang="zh-CN" b="0" dirty="0"/>
            </a:br>
            <a:r>
              <a:rPr lang="en-US" altLang="zh-CN" sz="4400" b="0" dirty="0"/>
              <a:t>Resource Model, </a:t>
            </a:r>
            <a:r>
              <a:rPr lang="en-US" altLang="zh-CN" sz="4400" b="0" dirty="0" err="1"/>
              <a:t>AutoMapper</a:t>
            </a:r>
            <a:r>
              <a:rPr lang="en-US" altLang="zh-CN" sz="4400" b="0" dirty="0"/>
              <a:t>, </a:t>
            </a:r>
            <a:r>
              <a:rPr lang="en-US" altLang="zh-CN" sz="4400" b="0" dirty="0" err="1"/>
              <a:t>FluentValidation</a:t>
            </a:r>
            <a:endParaRPr lang="en-US" sz="4400"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zh-CN" altLang="en-US" sz="2400" dirty="0"/>
              <a:t>杨旭</a:t>
            </a:r>
            <a:r>
              <a:rPr lang="en-US" altLang="zh-CN" sz="2400" dirty="0"/>
              <a:t>, 331335713@qq.com</a:t>
            </a:r>
            <a:endParaRPr lang="en-US" sz="2400" dirty="0"/>
          </a:p>
        </p:txBody>
      </p:sp>
      <p:sp>
        <p:nvSpPr>
          <p:cNvPr id="5" name="Subtitle 2">
            <a:extLst>
              <a:ext uri="{FF2B5EF4-FFF2-40B4-BE49-F238E27FC236}">
                <a16:creationId xmlns:a16="http://schemas.microsoft.com/office/drawing/2014/main" id="{DFC4DA27-479C-4A7B-BD6F-6119EABC3638}"/>
              </a:ext>
            </a:extLst>
          </p:cNvPr>
          <p:cNvSpPr txBox="1">
            <a:spLocks/>
          </p:cNvSpPr>
          <p:nvPr/>
        </p:nvSpPr>
        <p:spPr>
          <a:xfrm>
            <a:off x="810000" y="5758206"/>
            <a:ext cx="10572000" cy="434974"/>
          </a:xfrm>
          <a:prstGeom prst="rect">
            <a:avLst/>
          </a:prstGeom>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80000"/>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80000"/>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zh-CN" altLang="en-US" dirty="0"/>
              <a:t>公众号</a:t>
            </a:r>
            <a:r>
              <a:rPr lang="en-US" altLang="zh-CN" dirty="0"/>
              <a:t>: </a:t>
            </a:r>
            <a:r>
              <a:rPr lang="zh-CN" altLang="en-US" dirty="0"/>
              <a:t>草根专栏</a:t>
            </a:r>
            <a:endParaRPr lang="en-US" dirty="0"/>
          </a:p>
        </p:txBody>
      </p:sp>
      <p:pic>
        <p:nvPicPr>
          <p:cNvPr id="7" name="Picture 6">
            <a:extLst>
              <a:ext uri="{FF2B5EF4-FFF2-40B4-BE49-F238E27FC236}">
                <a16:creationId xmlns:a16="http://schemas.microsoft.com/office/drawing/2014/main" id="{73EB3F7E-37D1-4176-B508-2C89FF4E880D}"/>
              </a:ext>
            </a:extLst>
          </p:cNvPr>
          <p:cNvPicPr>
            <a:picLocks noChangeAspect="1"/>
          </p:cNvPicPr>
          <p:nvPr/>
        </p:nvPicPr>
        <p:blipFill>
          <a:blip r:embed="rId3"/>
          <a:stretch>
            <a:fillRect/>
          </a:stretch>
        </p:blipFill>
        <p:spPr>
          <a:xfrm>
            <a:off x="8767355" y="5044787"/>
            <a:ext cx="1453150" cy="1453150"/>
          </a:xfrm>
          <a:prstGeom prst="rect">
            <a:avLst/>
          </a:prstGeom>
        </p:spPr>
      </p:pic>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err="1"/>
              <a:t>FluentValidation</a:t>
            </a:r>
            <a:endParaRPr lang="en-US" sz="4000" dirty="0"/>
          </a:p>
        </p:txBody>
      </p:sp>
    </p:spTree>
    <p:extLst>
      <p:ext uri="{BB962C8B-B14F-4D97-AF65-F5344CB8AC3E}">
        <p14:creationId xmlns:p14="http://schemas.microsoft.com/office/powerpoint/2010/main" val="169879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dirty="0"/>
              <a:t>验证逻辑与业务逻辑分离</a:t>
            </a:r>
            <a:endParaRPr lang="en-US" altLang="zh-CN" dirty="0"/>
          </a:p>
          <a:p>
            <a:r>
              <a:rPr lang="zh-CN" altLang="en-US" dirty="0"/>
              <a:t>灵活</a:t>
            </a:r>
            <a:r>
              <a:rPr lang="en-US" altLang="zh-CN" dirty="0"/>
              <a:t>, </a:t>
            </a:r>
            <a:r>
              <a:rPr lang="zh-CN" altLang="en-US" dirty="0"/>
              <a:t>功能强大</a:t>
            </a:r>
            <a:endParaRPr lang="en-US" altLang="zh-CN" dirty="0"/>
          </a:p>
          <a:p>
            <a:pPr lvl="1"/>
            <a:r>
              <a:rPr lang="en-US" altLang="zh-CN" dirty="0"/>
              <a:t>Fluent API, Lambda</a:t>
            </a:r>
            <a:r>
              <a:rPr lang="zh-CN" altLang="en-US" dirty="0"/>
              <a:t>表达式</a:t>
            </a:r>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为什么使用</a:t>
            </a:r>
            <a:r>
              <a:rPr lang="en-US" altLang="zh-CN" dirty="0" err="1"/>
              <a:t>FluentValidation</a:t>
            </a:r>
            <a:endParaRPr lang="en-US" dirty="0"/>
          </a:p>
        </p:txBody>
      </p:sp>
    </p:spTree>
    <p:extLst>
      <p:ext uri="{BB962C8B-B14F-4D97-AF65-F5344CB8AC3E}">
        <p14:creationId xmlns:p14="http://schemas.microsoft.com/office/powerpoint/2010/main" val="279576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dirty="0"/>
              <a:t>安装</a:t>
            </a:r>
            <a:r>
              <a:rPr lang="en-US" altLang="zh-CN" dirty="0" err="1"/>
              <a:t>Nuget</a:t>
            </a:r>
            <a:r>
              <a:rPr lang="zh-CN" altLang="en-US" dirty="0"/>
              <a:t>包</a:t>
            </a:r>
            <a:r>
              <a:rPr lang="en-US" altLang="zh-CN" dirty="0"/>
              <a:t>:</a:t>
            </a:r>
          </a:p>
          <a:p>
            <a:pPr lvl="1"/>
            <a:r>
              <a:rPr lang="en-US" altLang="zh-CN" dirty="0" err="1"/>
              <a:t>FluentValidation</a:t>
            </a:r>
            <a:endParaRPr lang="en-US" altLang="zh-CN" dirty="0"/>
          </a:p>
          <a:p>
            <a:pPr lvl="1"/>
            <a:r>
              <a:rPr lang="en-US" dirty="0" err="1"/>
              <a:t>FluentValidation.AspNetCore</a:t>
            </a:r>
            <a:endParaRPr lang="en-US" dirty="0"/>
          </a:p>
          <a:p>
            <a:r>
              <a:rPr lang="zh-CN" altLang="en-US" dirty="0"/>
              <a:t>为</a:t>
            </a:r>
            <a:r>
              <a:rPr lang="en-US" altLang="zh-CN" dirty="0"/>
              <a:t>Resource</a:t>
            </a:r>
            <a:r>
              <a:rPr lang="zh-CN" altLang="en-US" dirty="0"/>
              <a:t>配置验证器</a:t>
            </a:r>
            <a:endParaRPr lang="en-US" altLang="zh-CN" dirty="0"/>
          </a:p>
          <a:p>
            <a:pPr lvl="1"/>
            <a:r>
              <a:rPr lang="zh-CN" altLang="en-US" dirty="0"/>
              <a:t>继承于</a:t>
            </a:r>
            <a:r>
              <a:rPr lang="en-US" altLang="zh-CN" dirty="0" err="1"/>
              <a:t>AbstractValidator</a:t>
            </a:r>
            <a:endParaRPr lang="en-US" altLang="zh-CN" dirty="0"/>
          </a:p>
          <a:p>
            <a:pPr lvl="1"/>
            <a:r>
              <a:rPr lang="zh-CN" altLang="en-US" dirty="0"/>
              <a:t>注册到容器</a:t>
            </a:r>
            <a:r>
              <a:rPr lang="en-US" altLang="zh-CN" dirty="0"/>
              <a:t>: </a:t>
            </a:r>
            <a:r>
              <a:rPr lang="en-US" dirty="0" err="1"/>
              <a:t>services.AddTransient</a:t>
            </a:r>
            <a:r>
              <a:rPr lang="en-US" dirty="0"/>
              <a:t>&lt;&gt;</a:t>
            </a:r>
            <a:r>
              <a:rPr lang="en-US" altLang="zh-CN" dirty="0"/>
              <a:t>()</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err="1"/>
              <a:t>FluentValidation</a:t>
            </a:r>
            <a:endParaRPr lang="en-US" dirty="0"/>
          </a:p>
        </p:txBody>
      </p:sp>
      <p:sp>
        <p:nvSpPr>
          <p:cNvPr id="5" name="Content Placeholder 4">
            <a:extLst>
              <a:ext uri="{FF2B5EF4-FFF2-40B4-BE49-F238E27FC236}">
                <a16:creationId xmlns:a16="http://schemas.microsoft.com/office/drawing/2014/main" id="{05258AAA-DCE1-4CC7-8514-95706296FCD1}"/>
              </a:ext>
            </a:extLst>
          </p:cNvPr>
          <p:cNvSpPr>
            <a:spLocks noGrp="1"/>
          </p:cNvSpPr>
          <p:nvPr>
            <p:ph sz="half" idx="2"/>
          </p:nvPr>
        </p:nvSpPr>
        <p:spPr/>
        <p:txBody>
          <a:bodyPr/>
          <a:lstStyle/>
          <a:p>
            <a:r>
              <a:rPr lang="zh-CN" altLang="en-US" dirty="0"/>
              <a:t>官网</a:t>
            </a:r>
            <a:r>
              <a:rPr lang="en-US" altLang="zh-CN" dirty="0"/>
              <a:t>:</a:t>
            </a:r>
          </a:p>
          <a:p>
            <a:r>
              <a:rPr lang="en-US" dirty="0">
                <a:hlinkClick r:id="rId3"/>
              </a:rPr>
              <a:t>https://fluentvalidation.net/</a:t>
            </a:r>
            <a:endParaRPr lang="en-US" dirty="0"/>
          </a:p>
        </p:txBody>
      </p:sp>
    </p:spTree>
    <p:extLst>
      <p:ext uri="{BB962C8B-B14F-4D97-AF65-F5344CB8AC3E}">
        <p14:creationId xmlns:p14="http://schemas.microsoft.com/office/powerpoint/2010/main" val="121579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ltLang="zh-CN" dirty="0"/>
              <a:t>Day 4</a:t>
            </a:r>
            <a:endParaRPr lang="en-US" dirty="0"/>
          </a:p>
        </p:txBody>
      </p:sp>
      <p:pic>
        <p:nvPicPr>
          <p:cNvPr id="3" name="Picture 2">
            <a:extLst>
              <a:ext uri="{FF2B5EF4-FFF2-40B4-BE49-F238E27FC236}">
                <a16:creationId xmlns:a16="http://schemas.microsoft.com/office/drawing/2014/main" id="{7A42BB01-784D-4975-8E25-1577226B98E6}"/>
              </a:ext>
            </a:extLst>
          </p:cNvPr>
          <p:cNvPicPr>
            <a:picLocks noChangeAspect="1"/>
          </p:cNvPicPr>
          <p:nvPr/>
        </p:nvPicPr>
        <p:blipFill>
          <a:blip r:embed="rId2"/>
          <a:stretch>
            <a:fillRect/>
          </a:stretch>
        </p:blipFill>
        <p:spPr>
          <a:xfrm>
            <a:off x="4867274" y="2823730"/>
            <a:ext cx="2457450" cy="245745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zh-CN" altLang="en-US" dirty="0"/>
              <a:t>今天的内容</a:t>
            </a:r>
            <a:endParaRPr lang="en-US"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en-US" altLang="zh-CN" dirty="0">
                <a:ea typeface="Tahoma" panose="020B0604030504040204" pitchFamily="34" charset="0"/>
                <a:cs typeface="Tahoma" panose="020B0604030504040204" pitchFamily="34" charset="0"/>
              </a:rPr>
              <a:t>Resource Model</a:t>
            </a:r>
          </a:p>
          <a:p>
            <a:r>
              <a:rPr lang="en-US" altLang="zh-CN" dirty="0" err="1">
                <a:ea typeface="Tahoma" panose="020B0604030504040204" pitchFamily="34" charset="0"/>
                <a:cs typeface="Tahoma" panose="020B0604030504040204" pitchFamily="34" charset="0"/>
              </a:rPr>
              <a:t>AutoMapper</a:t>
            </a:r>
            <a:endParaRPr lang="en-US" dirty="0">
              <a:ea typeface="Tahoma" panose="020B0604030504040204" pitchFamily="34" charset="0"/>
              <a:cs typeface="Tahoma" panose="020B0604030504040204" pitchFamily="34" charset="0"/>
            </a:endParaRPr>
          </a:p>
          <a:p>
            <a:r>
              <a:rPr lang="en-US" altLang="zh-CN" dirty="0" err="1">
                <a:ea typeface="Tahoma" panose="020B0604030504040204" pitchFamily="34" charset="0"/>
                <a:cs typeface="Tahoma" panose="020B0604030504040204" pitchFamily="34" charset="0"/>
              </a:rPr>
              <a:t>FluentValidation</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2945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Resource Model</a:t>
            </a:r>
            <a:endParaRPr lang="en-US" sz="4000" dirty="0"/>
          </a:p>
        </p:txBody>
      </p:sp>
    </p:spTree>
    <p:extLst>
      <p:ext uri="{BB962C8B-B14F-4D97-AF65-F5344CB8AC3E}">
        <p14:creationId xmlns:p14="http://schemas.microsoft.com/office/powerpoint/2010/main" val="127046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en-US" altLang="zh-CN" dirty="0"/>
              <a:t>Entity/Domain Model</a:t>
            </a:r>
            <a:r>
              <a:rPr lang="zh-CN" altLang="en-US" dirty="0"/>
              <a:t>是内部实现细节</a:t>
            </a:r>
            <a:endParaRPr lang="en-US" dirty="0"/>
          </a:p>
          <a:p>
            <a:r>
              <a:rPr lang="zh-CN" altLang="en-US" dirty="0"/>
              <a:t>合约</a:t>
            </a:r>
            <a:r>
              <a:rPr lang="en-US" altLang="zh-CN" dirty="0"/>
              <a:t>/</a:t>
            </a:r>
            <a:r>
              <a:rPr lang="zh-CN" altLang="en-US" dirty="0"/>
              <a:t>接口</a:t>
            </a:r>
            <a:r>
              <a:rPr lang="zh-CN" altLang="en-US"/>
              <a:t>界面</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API</a:t>
            </a:r>
            <a:r>
              <a:rPr lang="zh-CN" altLang="en-US" dirty="0"/>
              <a:t>应该直接返回</a:t>
            </a:r>
            <a:r>
              <a:rPr lang="en-US" altLang="zh-CN" dirty="0"/>
              <a:t>Entity</a:t>
            </a:r>
            <a:r>
              <a:rPr lang="zh-CN" altLang="en-US" dirty="0"/>
              <a:t>吗</a:t>
            </a:r>
            <a:r>
              <a:rPr lang="en-US" altLang="zh-CN" dirty="0"/>
              <a:t>?</a:t>
            </a:r>
            <a:br>
              <a:rPr lang="en-US" dirty="0"/>
            </a:br>
            <a:r>
              <a:rPr lang="zh-CN" altLang="en-US" sz="2800" dirty="0"/>
              <a:t>不应该</a:t>
            </a:r>
            <a:endParaRPr lang="en-US" dirty="0"/>
          </a:p>
        </p:txBody>
      </p:sp>
      <p:pic>
        <p:nvPicPr>
          <p:cNvPr id="9" name="Content Placeholder 8">
            <a:extLst>
              <a:ext uri="{FF2B5EF4-FFF2-40B4-BE49-F238E27FC236}">
                <a16:creationId xmlns:a16="http://schemas.microsoft.com/office/drawing/2014/main" id="{7CDC4666-8AE0-42E8-9850-EFC4F38C5C63}"/>
              </a:ext>
            </a:extLst>
          </p:cNvPr>
          <p:cNvPicPr>
            <a:picLocks noGrp="1" noChangeAspect="1"/>
          </p:cNvPicPr>
          <p:nvPr>
            <p:ph sz="half" idx="2"/>
          </p:nvPr>
        </p:nvPicPr>
        <p:blipFill>
          <a:blip r:embed="rId3"/>
          <a:stretch>
            <a:fillRect/>
          </a:stretch>
        </p:blipFill>
        <p:spPr>
          <a:xfrm>
            <a:off x="6188075" y="2814430"/>
            <a:ext cx="5194300" cy="2454690"/>
          </a:xfrm>
        </p:spPr>
      </p:pic>
    </p:spTree>
    <p:extLst>
      <p:ext uri="{BB962C8B-B14F-4D97-AF65-F5344CB8AC3E}">
        <p14:creationId xmlns:p14="http://schemas.microsoft.com/office/powerpoint/2010/main" val="213104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zh-CN" altLang="en-US" dirty="0"/>
              <a:t>就像</a:t>
            </a:r>
            <a:r>
              <a:rPr lang="en-US" altLang="zh-CN" dirty="0"/>
              <a:t>PC</a:t>
            </a:r>
            <a:r>
              <a:rPr lang="zh-CN" altLang="en-US" dirty="0"/>
              <a:t>主机一样</a:t>
            </a:r>
            <a:endParaRPr lang="en-US" altLang="zh-CN" dirty="0"/>
          </a:p>
          <a:p>
            <a:r>
              <a:rPr lang="en-US" altLang="zh-CN" dirty="0"/>
              <a:t>CPU, </a:t>
            </a:r>
            <a:r>
              <a:rPr lang="zh-CN" altLang="en-US" dirty="0"/>
              <a:t>内存</a:t>
            </a:r>
            <a:r>
              <a:rPr lang="en-US" altLang="zh-CN" dirty="0"/>
              <a:t>, </a:t>
            </a:r>
            <a:r>
              <a:rPr lang="zh-CN" altLang="en-US" dirty="0"/>
              <a:t>显卡</a:t>
            </a:r>
            <a:r>
              <a:rPr lang="en-US" altLang="zh-CN" dirty="0"/>
              <a:t>, </a:t>
            </a:r>
            <a:r>
              <a:rPr lang="zh-CN" altLang="en-US" dirty="0"/>
              <a:t>主板</a:t>
            </a:r>
            <a:r>
              <a:rPr lang="en-US" altLang="zh-CN" dirty="0"/>
              <a:t>…</a:t>
            </a:r>
            <a:r>
              <a:rPr lang="zh-CN" altLang="en-US" dirty="0"/>
              <a:t>是内部实现细节</a:t>
            </a:r>
            <a:endParaRPr lang="en-US" dirty="0"/>
          </a:p>
          <a:p>
            <a:r>
              <a:rPr lang="zh-CN" altLang="en-US" dirty="0"/>
              <a:t>机箱是公共接口</a:t>
            </a:r>
            <a:r>
              <a:rPr lang="en-US" altLang="zh-CN" dirty="0"/>
              <a:t>/</a:t>
            </a:r>
            <a:r>
              <a:rPr lang="zh-CN" altLang="en-US" dirty="0"/>
              <a:t>合约</a:t>
            </a:r>
            <a:endParaRPr lang="en-US" dirty="0"/>
          </a:p>
          <a:p>
            <a:r>
              <a:rPr lang="zh-CN" altLang="en-US" dirty="0"/>
              <a:t>内部零件可以升级</a:t>
            </a:r>
            <a:r>
              <a:rPr lang="en-US" altLang="zh-CN" dirty="0"/>
              <a:t>, </a:t>
            </a:r>
            <a:r>
              <a:rPr lang="zh-CN" altLang="en-US" dirty="0"/>
              <a:t>机箱接口界面不会改变</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API</a:t>
            </a:r>
            <a:r>
              <a:rPr lang="zh-CN" altLang="en-US" dirty="0"/>
              <a:t>应该直接返回</a:t>
            </a:r>
            <a:r>
              <a:rPr lang="en-US" altLang="zh-CN" dirty="0"/>
              <a:t>Entity</a:t>
            </a:r>
            <a:r>
              <a:rPr lang="zh-CN" altLang="en-US" dirty="0"/>
              <a:t>吗</a:t>
            </a:r>
            <a:r>
              <a:rPr lang="en-US" altLang="zh-CN" dirty="0"/>
              <a:t>?</a:t>
            </a:r>
            <a:br>
              <a:rPr lang="en-US" dirty="0"/>
            </a:br>
            <a:r>
              <a:rPr lang="zh-CN" altLang="en-US" sz="2800" dirty="0"/>
              <a:t>不应该</a:t>
            </a:r>
            <a:endParaRPr lang="en-US" dirty="0"/>
          </a:p>
        </p:txBody>
      </p:sp>
      <p:pic>
        <p:nvPicPr>
          <p:cNvPr id="7" name="Content Placeholder 6">
            <a:extLst>
              <a:ext uri="{FF2B5EF4-FFF2-40B4-BE49-F238E27FC236}">
                <a16:creationId xmlns:a16="http://schemas.microsoft.com/office/drawing/2014/main" id="{8374FAA1-19FC-496B-9616-A4121855E58D}"/>
              </a:ext>
            </a:extLst>
          </p:cNvPr>
          <p:cNvPicPr>
            <a:picLocks noGrp="1" noChangeAspect="1"/>
          </p:cNvPicPr>
          <p:nvPr>
            <p:ph sz="half" idx="2"/>
          </p:nvPr>
        </p:nvPicPr>
        <p:blipFill>
          <a:blip r:embed="rId3"/>
          <a:stretch>
            <a:fillRect/>
          </a:stretch>
        </p:blipFill>
        <p:spPr>
          <a:xfrm>
            <a:off x="6456553" y="2222500"/>
            <a:ext cx="4657344" cy="3638550"/>
          </a:xfrm>
        </p:spPr>
      </p:pic>
    </p:spTree>
    <p:extLst>
      <p:ext uri="{BB962C8B-B14F-4D97-AF65-F5344CB8AC3E}">
        <p14:creationId xmlns:p14="http://schemas.microsoft.com/office/powerpoint/2010/main" val="133136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dirty="0"/>
              <a:t>与</a:t>
            </a:r>
            <a:r>
              <a:rPr lang="en-US" altLang="zh-CN" dirty="0"/>
              <a:t>Entity</a:t>
            </a:r>
            <a:r>
              <a:rPr lang="zh-CN" altLang="en-US" dirty="0"/>
              <a:t>可能很像</a:t>
            </a:r>
            <a:r>
              <a:rPr lang="en-US" altLang="zh-CN" dirty="0"/>
              <a:t>.</a:t>
            </a:r>
          </a:p>
          <a:p>
            <a:r>
              <a:rPr lang="zh-CN" altLang="en-US" dirty="0"/>
              <a:t>独立于</a:t>
            </a:r>
            <a:r>
              <a:rPr lang="en-US" altLang="zh-CN" dirty="0"/>
              <a:t>Entity, </a:t>
            </a:r>
            <a:r>
              <a:rPr lang="zh-CN" altLang="en-US" dirty="0"/>
              <a:t>单独进化和改变</a:t>
            </a:r>
            <a:r>
              <a:rPr lang="en-US" altLang="zh-CN" dirty="0"/>
              <a:t>.</a:t>
            </a:r>
            <a:endParaRPr lang="en-US" dirty="0"/>
          </a:p>
          <a:p>
            <a:r>
              <a:rPr lang="zh-CN" altLang="en-US" dirty="0"/>
              <a:t>也可以叫做</a:t>
            </a:r>
            <a:r>
              <a:rPr lang="en-US" altLang="zh-CN" dirty="0" err="1"/>
              <a:t>ViewModel</a:t>
            </a:r>
            <a:r>
              <a:rPr lang="en-US" altLang="zh-CN" dirty="0"/>
              <a:t>, </a:t>
            </a:r>
            <a:r>
              <a:rPr lang="en-US" altLang="zh-CN" dirty="0" err="1"/>
              <a:t>Dto</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API</a:t>
            </a:r>
            <a:r>
              <a:rPr lang="zh-CN" altLang="en-US" dirty="0"/>
              <a:t>应该返回另外一个类</a:t>
            </a:r>
            <a:br>
              <a:rPr lang="en-US" dirty="0"/>
            </a:br>
            <a:r>
              <a:rPr lang="zh-CN" altLang="en-US" sz="2800" dirty="0"/>
              <a:t>资源 </a:t>
            </a:r>
            <a:r>
              <a:rPr lang="en-US" altLang="zh-CN" sz="2800" dirty="0"/>
              <a:t>Resource</a:t>
            </a:r>
            <a:endParaRPr lang="en-US" dirty="0"/>
          </a:p>
        </p:txBody>
      </p:sp>
      <p:pic>
        <p:nvPicPr>
          <p:cNvPr id="8" name="Content Placeholder 7">
            <a:extLst>
              <a:ext uri="{FF2B5EF4-FFF2-40B4-BE49-F238E27FC236}">
                <a16:creationId xmlns:a16="http://schemas.microsoft.com/office/drawing/2014/main" id="{78E8A472-0B5D-497E-B566-C46BD0863BB6}"/>
              </a:ext>
            </a:extLst>
          </p:cNvPr>
          <p:cNvPicPr>
            <a:picLocks noGrp="1" noChangeAspect="1"/>
          </p:cNvPicPr>
          <p:nvPr>
            <p:ph sz="half" idx="2"/>
          </p:nvPr>
        </p:nvPicPr>
        <p:blipFill>
          <a:blip r:embed="rId3"/>
          <a:stretch>
            <a:fillRect/>
          </a:stretch>
        </p:blipFill>
        <p:spPr>
          <a:xfrm>
            <a:off x="6370637" y="3303587"/>
            <a:ext cx="4829175" cy="1476375"/>
          </a:xfrm>
        </p:spPr>
      </p:pic>
    </p:spTree>
    <p:extLst>
      <p:ext uri="{BB962C8B-B14F-4D97-AF65-F5344CB8AC3E}">
        <p14:creationId xmlns:p14="http://schemas.microsoft.com/office/powerpoint/2010/main" val="13624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err="1"/>
              <a:t>AutoMapper</a:t>
            </a:r>
            <a:endParaRPr lang="en-US" sz="4000" dirty="0"/>
          </a:p>
        </p:txBody>
      </p:sp>
    </p:spTree>
    <p:extLst>
      <p:ext uri="{BB962C8B-B14F-4D97-AF65-F5344CB8AC3E}">
        <p14:creationId xmlns:p14="http://schemas.microsoft.com/office/powerpoint/2010/main" val="404338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dirty="0"/>
              <a:t>安装</a:t>
            </a:r>
            <a:r>
              <a:rPr lang="en-US" altLang="zh-CN" dirty="0" err="1"/>
              <a:t>Nuget</a:t>
            </a:r>
            <a:r>
              <a:rPr lang="zh-CN" altLang="en-US" dirty="0"/>
              <a:t>包</a:t>
            </a:r>
            <a:r>
              <a:rPr lang="en-US" altLang="zh-CN" dirty="0"/>
              <a:t>:</a:t>
            </a:r>
          </a:p>
          <a:p>
            <a:pPr lvl="1"/>
            <a:r>
              <a:rPr lang="en-US" altLang="zh-CN" dirty="0" err="1"/>
              <a:t>AutoMapper</a:t>
            </a:r>
            <a:endParaRPr lang="en-US" altLang="zh-CN" dirty="0"/>
          </a:p>
          <a:p>
            <a:pPr lvl="1"/>
            <a:r>
              <a:rPr lang="en-US" dirty="0" err="1"/>
              <a:t>AutoMapper.Extensions.Microsoft.DependencyInjection</a:t>
            </a:r>
            <a:endParaRPr lang="en-US" dirty="0"/>
          </a:p>
          <a:p>
            <a:r>
              <a:rPr lang="zh-CN" altLang="en-US" dirty="0"/>
              <a:t>配置映射</a:t>
            </a:r>
            <a:endParaRPr lang="en-US" altLang="zh-CN" dirty="0"/>
          </a:p>
          <a:p>
            <a:pPr lvl="1"/>
            <a:r>
              <a:rPr lang="zh-CN" altLang="en-US" dirty="0"/>
              <a:t>可以创建</a:t>
            </a:r>
            <a:r>
              <a:rPr lang="en-US" dirty="0"/>
              <a:t>Profile</a:t>
            </a:r>
          </a:p>
          <a:p>
            <a:pPr lvl="1"/>
            <a:r>
              <a:rPr lang="en-US" dirty="0" err="1"/>
              <a:t>CreateMap</a:t>
            </a:r>
            <a:r>
              <a:rPr lang="en-US" dirty="0"/>
              <a:t>&lt;</a:t>
            </a:r>
            <a:r>
              <a:rPr lang="en-US" dirty="0" err="1"/>
              <a:t>TSource</a:t>
            </a:r>
            <a:r>
              <a:rPr lang="en-US" dirty="0"/>
              <a:t>, </a:t>
            </a:r>
            <a:r>
              <a:rPr lang="en-US" dirty="0" err="1"/>
              <a:t>TDestination</a:t>
            </a:r>
            <a:r>
              <a:rPr lang="en-US" dirty="0"/>
              <a:t>&gt;()</a:t>
            </a:r>
          </a:p>
          <a:p>
            <a:r>
              <a:rPr lang="en-US" altLang="zh-CN" dirty="0" err="1"/>
              <a:t>services.AddAutoMapper</a:t>
            </a:r>
            <a:r>
              <a:rPr lang="en-US" altLang="zh-CN" dirty="0"/>
              <a:t>()</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Entity</a:t>
            </a:r>
            <a:r>
              <a:rPr lang="zh-CN" altLang="en-US" dirty="0"/>
              <a:t>和</a:t>
            </a:r>
            <a:r>
              <a:rPr lang="en-US" altLang="zh-CN" dirty="0"/>
              <a:t>Resource</a:t>
            </a:r>
            <a:r>
              <a:rPr lang="zh-CN" altLang="en-US" dirty="0"/>
              <a:t>之间如何映射</a:t>
            </a:r>
            <a:r>
              <a:rPr lang="en-US" altLang="zh-CN" dirty="0"/>
              <a:t>?</a:t>
            </a:r>
            <a:br>
              <a:rPr lang="en-US" dirty="0"/>
            </a:br>
            <a:r>
              <a:rPr lang="en-US" altLang="zh-CN" sz="2800" dirty="0" err="1"/>
              <a:t>AutoMapper</a:t>
            </a:r>
            <a:endParaRPr lang="en-US" dirty="0"/>
          </a:p>
        </p:txBody>
      </p:sp>
      <p:sp>
        <p:nvSpPr>
          <p:cNvPr id="5" name="Content Placeholder 4">
            <a:extLst>
              <a:ext uri="{FF2B5EF4-FFF2-40B4-BE49-F238E27FC236}">
                <a16:creationId xmlns:a16="http://schemas.microsoft.com/office/drawing/2014/main" id="{05258AAA-DCE1-4CC7-8514-95706296FCD1}"/>
              </a:ext>
            </a:extLst>
          </p:cNvPr>
          <p:cNvSpPr>
            <a:spLocks noGrp="1"/>
          </p:cNvSpPr>
          <p:nvPr>
            <p:ph sz="half" idx="2"/>
          </p:nvPr>
        </p:nvSpPr>
        <p:spPr/>
        <p:txBody>
          <a:bodyPr/>
          <a:lstStyle/>
          <a:p>
            <a:r>
              <a:rPr lang="zh-CN" altLang="en-US" dirty="0"/>
              <a:t>官网</a:t>
            </a:r>
            <a:r>
              <a:rPr lang="en-US" altLang="zh-CN" dirty="0"/>
              <a:t>:</a:t>
            </a:r>
          </a:p>
          <a:p>
            <a:r>
              <a:rPr lang="en-US" dirty="0">
                <a:hlinkClick r:id="rId3"/>
              </a:rPr>
              <a:t>http://automapper.org/</a:t>
            </a:r>
            <a:endParaRPr lang="en-US" dirty="0"/>
          </a:p>
          <a:p>
            <a:r>
              <a:rPr lang="en-US" dirty="0">
                <a:hlinkClick r:id="rId4"/>
              </a:rPr>
              <a:t>http://docs.automapper.org/en/stable/index.html</a:t>
            </a:r>
            <a:endParaRPr lang="en-US" dirty="0"/>
          </a:p>
          <a:p>
            <a:pPr marL="0" indent="0">
              <a:buNone/>
            </a:pPr>
            <a:endParaRPr lang="en-US" dirty="0"/>
          </a:p>
        </p:txBody>
      </p:sp>
    </p:spTree>
    <p:extLst>
      <p:ext uri="{BB962C8B-B14F-4D97-AF65-F5344CB8AC3E}">
        <p14:creationId xmlns:p14="http://schemas.microsoft.com/office/powerpoint/2010/main" val="352355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zh-CN" altLang="en-US" dirty="0"/>
              <a:t>建议注入</a:t>
            </a:r>
            <a:r>
              <a:rPr lang="en-US" altLang="zh-CN" dirty="0" err="1"/>
              <a:t>IMapper</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使用</a:t>
            </a:r>
            <a:r>
              <a:rPr lang="en-US" altLang="zh-CN" dirty="0" err="1"/>
              <a:t>AutoMapper</a:t>
            </a:r>
            <a:endParaRPr lang="en-US" dirty="0"/>
          </a:p>
        </p:txBody>
      </p:sp>
    </p:spTree>
    <p:extLst>
      <p:ext uri="{BB962C8B-B14F-4D97-AF65-F5344CB8AC3E}">
        <p14:creationId xmlns:p14="http://schemas.microsoft.com/office/powerpoint/2010/main" val="1939783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1038</Words>
  <Application>Microsoft Office PowerPoint</Application>
  <PresentationFormat>Widescreen</PresentationFormat>
  <Paragraphs>93</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宋体</vt:lpstr>
      <vt:lpstr>Calibri</vt:lpstr>
      <vt:lpstr>Century Gothic</vt:lpstr>
      <vt:lpstr>Tahoma</vt:lpstr>
      <vt:lpstr>Wingdings 2</vt:lpstr>
      <vt:lpstr>Quotable</vt:lpstr>
      <vt:lpstr>04. ASP.NET Core项目搭建 Resource Model, AutoMapper, FluentValidation</vt:lpstr>
      <vt:lpstr>今天的内容</vt:lpstr>
      <vt:lpstr>Resource Model</vt:lpstr>
      <vt:lpstr>API应该直接返回Entity吗? 不应该</vt:lpstr>
      <vt:lpstr>API应该直接返回Entity吗? 不应该</vt:lpstr>
      <vt:lpstr>API应该返回另外一个类 资源 Resource</vt:lpstr>
      <vt:lpstr>AutoMapper</vt:lpstr>
      <vt:lpstr>Entity和Resource之间如何映射? AutoMapper</vt:lpstr>
      <vt:lpstr>使用AutoMapper</vt:lpstr>
      <vt:lpstr>FluentValidation</vt:lpstr>
      <vt:lpstr>为什么使用FluentValidation</vt:lpstr>
      <vt:lpstr>FluentValidation</vt:lpstr>
      <vt:lpstr>Day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2018-08-21T09:50:27Z</dcterms:created>
  <dcterms:modified xsi:type="dcterms:W3CDTF">2018-08-21T11:38:56Z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