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35"/>
  </p:notesMasterIdLst>
  <p:handoutMasterIdLst>
    <p:handoutMasterId r:id="rId36"/>
  </p:handoutMasterIdLst>
  <p:sldIdLst>
    <p:sldId id="256" r:id="rId5"/>
    <p:sldId id="267" r:id="rId6"/>
    <p:sldId id="272" r:id="rId7"/>
    <p:sldId id="257" r:id="rId8"/>
    <p:sldId id="270" r:id="rId9"/>
    <p:sldId id="271" r:id="rId10"/>
    <p:sldId id="259" r:id="rId11"/>
    <p:sldId id="273" r:id="rId12"/>
    <p:sldId id="274" r:id="rId13"/>
    <p:sldId id="275" r:id="rId14"/>
    <p:sldId id="276" r:id="rId15"/>
    <p:sldId id="277" r:id="rId16"/>
    <p:sldId id="278" r:id="rId17"/>
    <p:sldId id="279" r:id="rId18"/>
    <p:sldId id="280" r:id="rId19"/>
    <p:sldId id="281" r:id="rId20"/>
    <p:sldId id="283" r:id="rId21"/>
    <p:sldId id="284" r:id="rId22"/>
    <p:sldId id="286" r:id="rId23"/>
    <p:sldId id="287" r:id="rId24"/>
    <p:sldId id="282" r:id="rId25"/>
    <p:sldId id="288" r:id="rId26"/>
    <p:sldId id="289" r:id="rId27"/>
    <p:sldId id="290" r:id="rId28"/>
    <p:sldId id="291" r:id="rId29"/>
    <p:sldId id="292" r:id="rId30"/>
    <p:sldId id="293" r:id="rId31"/>
    <p:sldId id="294" r:id="rId32"/>
    <p:sldId id="295"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5D644-3234-4A88-B0BB-A977E2BDFC02}" v="4701" dt="2018-08-22T10:20:03.774"/>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varScale="1">
        <p:scale>
          <a:sx n="92" d="100"/>
          <a:sy n="92" d="100"/>
        </p:scale>
        <p:origin x="84" y="588"/>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8/22/2018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8/22/2018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96415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91059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3101268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1302360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154527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380601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113675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2788760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dirty="0"/>
          </a:p>
        </p:txBody>
      </p:sp>
    </p:spTree>
    <p:extLst>
      <p:ext uri="{BB962C8B-B14F-4D97-AF65-F5344CB8AC3E}">
        <p14:creationId xmlns:p14="http://schemas.microsoft.com/office/powerpoint/2010/main" val="595399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21</a:t>
            </a:fld>
            <a:endParaRPr lang="en-US" dirty="0"/>
          </a:p>
        </p:txBody>
      </p:sp>
    </p:spTree>
    <p:extLst>
      <p:ext uri="{BB962C8B-B14F-4D97-AF65-F5344CB8AC3E}">
        <p14:creationId xmlns:p14="http://schemas.microsoft.com/office/powerpoint/2010/main" val="256547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22</a:t>
            </a:fld>
            <a:endParaRPr lang="en-US" dirty="0"/>
          </a:p>
        </p:txBody>
      </p:sp>
    </p:spTree>
    <p:extLst>
      <p:ext uri="{BB962C8B-B14F-4D97-AF65-F5344CB8AC3E}">
        <p14:creationId xmlns:p14="http://schemas.microsoft.com/office/powerpoint/2010/main" val="229877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23</a:t>
            </a:fld>
            <a:endParaRPr lang="en-US" dirty="0"/>
          </a:p>
        </p:txBody>
      </p:sp>
    </p:spTree>
    <p:extLst>
      <p:ext uri="{BB962C8B-B14F-4D97-AF65-F5344CB8AC3E}">
        <p14:creationId xmlns:p14="http://schemas.microsoft.com/office/powerpoint/2010/main" val="52425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24</a:t>
            </a:fld>
            <a:endParaRPr lang="en-US" dirty="0"/>
          </a:p>
        </p:txBody>
      </p:sp>
    </p:spTree>
    <p:extLst>
      <p:ext uri="{BB962C8B-B14F-4D97-AF65-F5344CB8AC3E}">
        <p14:creationId xmlns:p14="http://schemas.microsoft.com/office/powerpoint/2010/main" val="821264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25</a:t>
            </a:fld>
            <a:endParaRPr lang="en-US" dirty="0"/>
          </a:p>
        </p:txBody>
      </p:sp>
    </p:spTree>
    <p:extLst>
      <p:ext uri="{BB962C8B-B14F-4D97-AF65-F5344CB8AC3E}">
        <p14:creationId xmlns:p14="http://schemas.microsoft.com/office/powerpoint/2010/main" val="1812378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26</a:t>
            </a:fld>
            <a:endParaRPr lang="en-US" dirty="0"/>
          </a:p>
        </p:txBody>
      </p:sp>
    </p:spTree>
    <p:extLst>
      <p:ext uri="{BB962C8B-B14F-4D97-AF65-F5344CB8AC3E}">
        <p14:creationId xmlns:p14="http://schemas.microsoft.com/office/powerpoint/2010/main" val="2037229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27</a:t>
            </a:fld>
            <a:endParaRPr lang="en-US" dirty="0"/>
          </a:p>
        </p:txBody>
      </p:sp>
    </p:spTree>
    <p:extLst>
      <p:ext uri="{BB962C8B-B14F-4D97-AF65-F5344CB8AC3E}">
        <p14:creationId xmlns:p14="http://schemas.microsoft.com/office/powerpoint/2010/main" val="2833050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28</a:t>
            </a:fld>
            <a:endParaRPr lang="en-US" dirty="0"/>
          </a:p>
        </p:txBody>
      </p:sp>
    </p:spTree>
    <p:extLst>
      <p:ext uri="{BB962C8B-B14F-4D97-AF65-F5344CB8AC3E}">
        <p14:creationId xmlns:p14="http://schemas.microsoft.com/office/powerpoint/2010/main" val="4061291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29</a:t>
            </a:fld>
            <a:endParaRPr lang="en-US" dirty="0"/>
          </a:p>
        </p:txBody>
      </p:sp>
    </p:spTree>
    <p:extLst>
      <p:ext uri="{BB962C8B-B14F-4D97-AF65-F5344CB8AC3E}">
        <p14:creationId xmlns:p14="http://schemas.microsoft.com/office/powerpoint/2010/main" val="1624384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55937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97738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6846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408753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253012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8/22/2018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8/22/2018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5000/api/country?pageIndex=12&amp;pageSize=10&amp;orderBy=i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5000/api/countries?englishName=Chin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localhost/api/countries?searchTerm=hi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05. REST &amp; HTTP GET</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zh-CN" altLang="en-US" dirty="0"/>
              <a:t>杨旭</a:t>
            </a:r>
            <a:r>
              <a:rPr lang="en-US" altLang="zh-CN" dirty="0"/>
              <a:t>, 331335713@qq.com</a:t>
            </a:r>
            <a:endParaRPr lang="en-US" sz="2400" dirty="0"/>
          </a:p>
        </p:txBody>
      </p:sp>
      <p:sp>
        <p:nvSpPr>
          <p:cNvPr id="5" name="Subtitle 2">
            <a:extLst>
              <a:ext uri="{FF2B5EF4-FFF2-40B4-BE49-F238E27FC236}">
                <a16:creationId xmlns:a16="http://schemas.microsoft.com/office/drawing/2014/main" id="{4B66F752-81B9-41F7-95CE-EB9EBAF76197}"/>
              </a:ext>
            </a:extLst>
          </p:cNvPr>
          <p:cNvSpPr txBox="1">
            <a:spLocks/>
          </p:cNvSpPr>
          <p:nvPr/>
        </p:nvSpPr>
        <p:spPr>
          <a:xfrm>
            <a:off x="810000" y="5721401"/>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zh-CN" altLang="en-US" dirty="0"/>
              <a:t>公众号</a:t>
            </a:r>
            <a:r>
              <a:rPr lang="en-US" altLang="zh-CN" dirty="0"/>
              <a:t>: </a:t>
            </a:r>
            <a:r>
              <a:rPr lang="zh-CN" altLang="en-US" dirty="0"/>
              <a:t>草根专栏</a:t>
            </a:r>
            <a:endParaRPr lang="en-US" dirty="0"/>
          </a:p>
        </p:txBody>
      </p:sp>
      <p:pic>
        <p:nvPicPr>
          <p:cNvPr id="7" name="Picture 6">
            <a:extLst>
              <a:ext uri="{FF2B5EF4-FFF2-40B4-BE49-F238E27FC236}">
                <a16:creationId xmlns:a16="http://schemas.microsoft.com/office/drawing/2014/main" id="{4586A7EC-B98A-4DE2-94D2-021298EB7936}"/>
              </a:ext>
            </a:extLst>
          </p:cNvPr>
          <p:cNvPicPr>
            <a:picLocks noChangeAspect="1"/>
          </p:cNvPicPr>
          <p:nvPr/>
        </p:nvPicPr>
        <p:blipFill>
          <a:blip r:embed="rId3"/>
          <a:stretch>
            <a:fillRect/>
          </a:stretch>
        </p:blipFill>
        <p:spPr>
          <a:xfrm>
            <a:off x="8969087" y="5089551"/>
            <a:ext cx="1456722" cy="1456722"/>
          </a:xfrm>
          <a:prstGeom prst="rect">
            <a:avLst/>
          </a:prstGeom>
        </p:spPr>
      </p:pic>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277475" cy="3638550"/>
          </a:xfrm>
        </p:spPr>
        <p:txBody>
          <a:bodyPr/>
          <a:lstStyle/>
          <a:p>
            <a:pPr marL="0" indent="0">
              <a:buNone/>
            </a:pPr>
            <a:r>
              <a:rPr lang="zh-CN" altLang="en-US" dirty="0"/>
              <a:t>过滤和排序</a:t>
            </a:r>
            <a:r>
              <a:rPr lang="en-US" altLang="zh-CN" dirty="0"/>
              <a:t>, </a:t>
            </a:r>
            <a:r>
              <a:rPr lang="zh-CN" altLang="en-US" dirty="0"/>
              <a:t>不是资源</a:t>
            </a:r>
            <a:r>
              <a:rPr lang="en-US" altLang="zh-CN" dirty="0"/>
              <a:t>, </a:t>
            </a:r>
            <a:r>
              <a:rPr lang="zh-CN" altLang="en-US" dirty="0"/>
              <a:t>应作为参数</a:t>
            </a:r>
            <a:r>
              <a:rPr lang="en-US" altLang="zh-CN" dirty="0"/>
              <a:t>.</a:t>
            </a:r>
          </a:p>
          <a:p>
            <a:r>
              <a:rPr lang="zh-CN" altLang="en-US" dirty="0"/>
              <a:t>例如 </a:t>
            </a:r>
            <a:r>
              <a:rPr lang="en-US" b="1" dirty="0" err="1"/>
              <a:t>api</a:t>
            </a:r>
            <a:r>
              <a:rPr lang="en-US" b="1" dirty="0"/>
              <a:t>/</a:t>
            </a:r>
            <a:r>
              <a:rPr lang="en-US" b="1" dirty="0" err="1"/>
              <a:t>users?orderby</a:t>
            </a:r>
            <a:r>
              <a:rPr lang="en-US" b="1" dirty="0"/>
              <a:t>=username</a:t>
            </a:r>
            <a:r>
              <a:rPr lang="en-US" dirty="0"/>
              <a:t>.</a:t>
            </a:r>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API </a:t>
            </a:r>
            <a:r>
              <a:rPr lang="zh-CN" altLang="en-US" dirty="0"/>
              <a:t>资源命名 </a:t>
            </a:r>
            <a:r>
              <a:rPr lang="en-US" altLang="zh-CN" dirty="0"/>
              <a:t>– </a:t>
            </a:r>
            <a:r>
              <a:rPr lang="zh-CN" altLang="en-US" dirty="0"/>
              <a:t>过滤排序</a:t>
            </a:r>
            <a:endParaRPr lang="en-US" dirty="0"/>
          </a:p>
        </p:txBody>
      </p:sp>
    </p:spTree>
    <p:extLst>
      <p:ext uri="{BB962C8B-B14F-4D97-AF65-F5344CB8AC3E}">
        <p14:creationId xmlns:p14="http://schemas.microsoft.com/office/powerpoint/2010/main" val="190970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277475" cy="3638550"/>
          </a:xfrm>
        </p:spPr>
        <p:txBody>
          <a:bodyPr/>
          <a:lstStyle/>
          <a:p>
            <a:pPr marL="0" indent="0">
              <a:buNone/>
            </a:pPr>
            <a:r>
              <a:rPr lang="zh-CN" altLang="en-US" b="1" dirty="0">
                <a:solidFill>
                  <a:srgbClr val="FF0000"/>
                </a:solidFill>
              </a:rPr>
              <a:t>资源的</a:t>
            </a:r>
            <a:r>
              <a:rPr lang="en-US" altLang="zh-CN" b="1" dirty="0">
                <a:solidFill>
                  <a:srgbClr val="FF0000"/>
                </a:solidFill>
              </a:rPr>
              <a:t>URI</a:t>
            </a:r>
            <a:r>
              <a:rPr lang="zh-CN" altLang="en-US" b="1" dirty="0">
                <a:solidFill>
                  <a:srgbClr val="FF0000"/>
                </a:solidFill>
              </a:rPr>
              <a:t>应该永远都是一样的</a:t>
            </a:r>
            <a:r>
              <a:rPr lang="en-US" altLang="zh-CN" dirty="0"/>
              <a:t>.</a:t>
            </a:r>
          </a:p>
          <a:p>
            <a:r>
              <a:rPr lang="zh-CN" altLang="en-US" b="1" dirty="0"/>
              <a:t>推荐</a:t>
            </a:r>
            <a:r>
              <a:rPr lang="en-US" altLang="zh-CN" b="1" dirty="0"/>
              <a:t>GUID</a:t>
            </a:r>
            <a:r>
              <a:rPr lang="zh-CN" altLang="en-US" b="1" dirty="0"/>
              <a:t>应该作为</a:t>
            </a:r>
            <a:r>
              <a:rPr lang="en-US" altLang="zh-CN" b="1" dirty="0"/>
              <a:t>ID</a:t>
            </a:r>
            <a:r>
              <a:rPr lang="zh-CN" altLang="en-US" b="1" dirty="0"/>
              <a:t>来使用</a:t>
            </a:r>
            <a:r>
              <a:rPr lang="en-US" dirty="0"/>
              <a:t>.</a:t>
            </a:r>
          </a:p>
          <a:p>
            <a:r>
              <a:rPr lang="zh-CN" altLang="en-US" dirty="0"/>
              <a:t>自增</a:t>
            </a:r>
            <a:r>
              <a:rPr lang="en-US" altLang="zh-CN" dirty="0"/>
              <a:t>int</a:t>
            </a:r>
            <a:r>
              <a:rPr lang="zh-CN" altLang="en-US" dirty="0"/>
              <a:t>类型的</a:t>
            </a:r>
            <a:r>
              <a:rPr lang="en-US" altLang="zh-CN" dirty="0"/>
              <a:t>ID, </a:t>
            </a:r>
            <a:r>
              <a:rPr lang="zh-CN" altLang="en-US" dirty="0"/>
              <a:t>在迁移到新数据库时需要特殊设定</a:t>
            </a:r>
            <a:r>
              <a:rPr lang="en-US" altLang="zh-CN" dirty="0"/>
              <a:t>, </a:t>
            </a:r>
            <a:r>
              <a:rPr lang="zh-CN" altLang="en-US" dirty="0"/>
              <a:t>保证</a:t>
            </a:r>
            <a:r>
              <a:rPr lang="en-US" altLang="zh-CN" dirty="0"/>
              <a:t>ID</a:t>
            </a:r>
            <a:r>
              <a:rPr lang="zh-CN" altLang="en-US" dirty="0"/>
              <a:t>值不会发生变化</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API </a:t>
            </a:r>
            <a:r>
              <a:rPr lang="zh-CN" altLang="en-US" dirty="0"/>
              <a:t>资源的</a:t>
            </a:r>
            <a:r>
              <a:rPr lang="en-US" altLang="zh-CN" dirty="0"/>
              <a:t>ID</a:t>
            </a:r>
            <a:endParaRPr lang="en-US" dirty="0"/>
          </a:p>
        </p:txBody>
      </p:sp>
    </p:spTree>
    <p:extLst>
      <p:ext uri="{BB962C8B-B14F-4D97-AF65-F5344CB8AC3E}">
        <p14:creationId xmlns:p14="http://schemas.microsoft.com/office/powerpoint/2010/main" val="60442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32E0-817B-4BBF-8E0D-DBF422EFE2C8}"/>
              </a:ext>
            </a:extLst>
          </p:cNvPr>
          <p:cNvSpPr>
            <a:spLocks noGrp="1"/>
          </p:cNvSpPr>
          <p:nvPr>
            <p:ph type="title"/>
          </p:nvPr>
        </p:nvSpPr>
        <p:spPr/>
        <p:txBody>
          <a:bodyPr/>
          <a:lstStyle/>
          <a:p>
            <a:r>
              <a:rPr lang="en-US" altLang="zh-CN" dirty="0"/>
              <a:t>HTTP</a:t>
            </a:r>
            <a:r>
              <a:rPr lang="zh-CN" altLang="en-US" dirty="0"/>
              <a:t>方法与资源交互</a:t>
            </a:r>
            <a:endParaRPr lang="en-US" dirty="0"/>
          </a:p>
        </p:txBody>
      </p:sp>
      <p:sp>
        <p:nvSpPr>
          <p:cNvPr id="3" name="Text Placeholder 2">
            <a:extLst>
              <a:ext uri="{FF2B5EF4-FFF2-40B4-BE49-F238E27FC236}">
                <a16:creationId xmlns:a16="http://schemas.microsoft.com/office/drawing/2014/main" id="{150643B1-BDFA-4E20-8028-69118AA430AD}"/>
              </a:ext>
            </a:extLst>
          </p:cNvPr>
          <p:cNvSpPr>
            <a:spLocks noGrp="1"/>
          </p:cNvSpPr>
          <p:nvPr>
            <p:ph type="body" idx="1"/>
          </p:nvPr>
        </p:nvSpPr>
        <p:spPr/>
        <p:txBody>
          <a:bodyPr/>
          <a:lstStyle/>
          <a:p>
            <a:endParaRPr lang="en-US" dirty="0"/>
          </a:p>
        </p:txBody>
      </p:sp>
      <p:pic>
        <p:nvPicPr>
          <p:cNvPr id="10" name="Content Placeholder 9">
            <a:extLst>
              <a:ext uri="{FF2B5EF4-FFF2-40B4-BE49-F238E27FC236}">
                <a16:creationId xmlns:a16="http://schemas.microsoft.com/office/drawing/2014/main" id="{79CD71AC-199E-4FC0-8AE2-34764CB83916}"/>
              </a:ext>
            </a:extLst>
          </p:cNvPr>
          <p:cNvPicPr>
            <a:picLocks noGrp="1" noChangeAspect="1"/>
          </p:cNvPicPr>
          <p:nvPr>
            <p:ph sz="half" idx="2"/>
          </p:nvPr>
        </p:nvPicPr>
        <p:blipFill>
          <a:blip r:embed="rId2"/>
          <a:stretch>
            <a:fillRect/>
          </a:stretch>
        </p:blipFill>
        <p:spPr>
          <a:xfrm>
            <a:off x="956469" y="3234531"/>
            <a:ext cx="4905375" cy="2143125"/>
          </a:xfrm>
        </p:spPr>
      </p:pic>
      <p:sp>
        <p:nvSpPr>
          <p:cNvPr id="5" name="Text Placeholder 4">
            <a:extLst>
              <a:ext uri="{FF2B5EF4-FFF2-40B4-BE49-F238E27FC236}">
                <a16:creationId xmlns:a16="http://schemas.microsoft.com/office/drawing/2014/main" id="{77074910-8F70-4E85-BB99-882034EA6D9D}"/>
              </a:ext>
            </a:extLst>
          </p:cNvPr>
          <p:cNvSpPr>
            <a:spLocks noGrp="1"/>
          </p:cNvSpPr>
          <p:nvPr>
            <p:ph type="body" sz="quarter" idx="3"/>
          </p:nvPr>
        </p:nvSpPr>
        <p:spPr/>
        <p:txBody>
          <a:bodyPr/>
          <a:lstStyle/>
          <a:p>
            <a:r>
              <a:rPr lang="zh-CN" altLang="en-US" dirty="0"/>
              <a:t>注意</a:t>
            </a:r>
            <a:r>
              <a:rPr lang="en-US" altLang="zh-CN" dirty="0"/>
              <a:t>:</a:t>
            </a:r>
            <a:endParaRPr lang="en-US" dirty="0"/>
          </a:p>
        </p:txBody>
      </p:sp>
      <p:sp>
        <p:nvSpPr>
          <p:cNvPr id="6" name="Content Placeholder 5">
            <a:extLst>
              <a:ext uri="{FF2B5EF4-FFF2-40B4-BE49-F238E27FC236}">
                <a16:creationId xmlns:a16="http://schemas.microsoft.com/office/drawing/2014/main" id="{1BD5C023-CE56-4DAC-80EB-1DB6BD4BDC7A}"/>
              </a:ext>
            </a:extLst>
          </p:cNvPr>
          <p:cNvSpPr>
            <a:spLocks noGrp="1"/>
          </p:cNvSpPr>
          <p:nvPr>
            <p:ph sz="quarter" idx="4"/>
          </p:nvPr>
        </p:nvSpPr>
        <p:spPr/>
        <p:txBody>
          <a:bodyPr/>
          <a:lstStyle/>
          <a:p>
            <a:r>
              <a:rPr lang="en-US" altLang="zh-CN" b="1" dirty="0"/>
              <a:t>HEAD</a:t>
            </a:r>
            <a:r>
              <a:rPr lang="en-US" altLang="zh-CN" dirty="0"/>
              <a:t>: </a:t>
            </a:r>
            <a:r>
              <a:rPr lang="zh-CN" altLang="en-US" dirty="0"/>
              <a:t>和</a:t>
            </a:r>
            <a:r>
              <a:rPr lang="en-US" altLang="zh-CN" dirty="0"/>
              <a:t>GET</a:t>
            </a:r>
            <a:r>
              <a:rPr lang="zh-CN" altLang="en-US" dirty="0"/>
              <a:t>差不多</a:t>
            </a:r>
            <a:r>
              <a:rPr lang="en-US" altLang="zh-CN" dirty="0"/>
              <a:t>, </a:t>
            </a:r>
            <a:r>
              <a:rPr lang="zh-CN" altLang="en-US" dirty="0"/>
              <a:t>但是它不应该返回响应的</a:t>
            </a:r>
            <a:r>
              <a:rPr lang="en-US" altLang="zh-CN" dirty="0"/>
              <a:t>body, </a:t>
            </a:r>
            <a:r>
              <a:rPr lang="zh-CN" altLang="en-US" dirty="0"/>
              <a:t>所以没有响应的</a:t>
            </a:r>
            <a:r>
              <a:rPr lang="en-US" altLang="zh-CN" dirty="0"/>
              <a:t>payload. </a:t>
            </a:r>
            <a:r>
              <a:rPr lang="zh-CN" altLang="en-US" dirty="0"/>
              <a:t>它主要使用来获取资源的一些信息</a:t>
            </a:r>
            <a:r>
              <a:rPr lang="en-US" altLang="zh-CN" dirty="0"/>
              <a:t>, </a:t>
            </a:r>
            <a:r>
              <a:rPr lang="zh-CN" altLang="en-US" dirty="0"/>
              <a:t>例如查看资源是否可用等</a:t>
            </a:r>
            <a:r>
              <a:rPr lang="en-US" altLang="zh-CN" dirty="0"/>
              <a:t>.</a:t>
            </a:r>
          </a:p>
          <a:p>
            <a:r>
              <a:rPr lang="en-US" altLang="zh-CN" b="1" dirty="0"/>
              <a:t>OPTIONS</a:t>
            </a:r>
            <a:r>
              <a:rPr lang="en-US" altLang="zh-CN" dirty="0"/>
              <a:t>: </a:t>
            </a:r>
            <a:r>
              <a:rPr lang="zh-CN" altLang="en-US" dirty="0"/>
              <a:t>它是用来查询某个资源</a:t>
            </a:r>
            <a:r>
              <a:rPr lang="en-US" altLang="zh-CN" dirty="0"/>
              <a:t>URI</a:t>
            </a:r>
            <a:r>
              <a:rPr lang="zh-CN" altLang="en-US" dirty="0"/>
              <a:t>的可交互方式有哪些</a:t>
            </a:r>
            <a:r>
              <a:rPr lang="en-US" altLang="zh-CN" dirty="0"/>
              <a:t>, </a:t>
            </a:r>
            <a:r>
              <a:rPr lang="zh-CN" altLang="en-US" dirty="0"/>
              <a:t>换句话说就是</a:t>
            </a:r>
            <a:r>
              <a:rPr lang="en-US" altLang="zh-CN" dirty="0"/>
              <a:t>, </a:t>
            </a:r>
            <a:r>
              <a:rPr lang="zh-CN" altLang="en-US" dirty="0"/>
              <a:t>使用它可以知道某个</a:t>
            </a:r>
            <a:r>
              <a:rPr lang="en-US" altLang="zh-CN" dirty="0"/>
              <a:t>URI</a:t>
            </a:r>
            <a:r>
              <a:rPr lang="zh-CN" altLang="en-US" dirty="0"/>
              <a:t>是否可以执行</a:t>
            </a:r>
            <a:r>
              <a:rPr lang="en-US" altLang="zh-CN" dirty="0"/>
              <a:t>GET</a:t>
            </a:r>
            <a:r>
              <a:rPr lang="zh-CN" altLang="en-US" dirty="0"/>
              <a:t>或者</a:t>
            </a:r>
            <a:r>
              <a:rPr lang="en-US" altLang="zh-CN" dirty="0"/>
              <a:t>POST</a:t>
            </a:r>
            <a:r>
              <a:rPr lang="zh-CN" altLang="en-US" dirty="0"/>
              <a:t>动作</a:t>
            </a:r>
            <a:r>
              <a:rPr lang="en-US" altLang="zh-CN" dirty="0"/>
              <a:t>, </a:t>
            </a:r>
            <a:r>
              <a:rPr lang="zh-CN" altLang="en-US" dirty="0"/>
              <a:t>这些结果通常是在响应的</a:t>
            </a:r>
            <a:r>
              <a:rPr lang="en-US" altLang="zh-CN" dirty="0"/>
              <a:t>Headers</a:t>
            </a:r>
            <a:r>
              <a:rPr lang="zh-CN" altLang="en-US" dirty="0"/>
              <a:t>里面而不是</a:t>
            </a:r>
            <a:r>
              <a:rPr lang="en-US" altLang="zh-CN" dirty="0"/>
              <a:t>body</a:t>
            </a:r>
            <a:r>
              <a:rPr lang="zh-CN" altLang="en-US" dirty="0"/>
              <a:t>里</a:t>
            </a:r>
            <a:r>
              <a:rPr lang="en-US" altLang="zh-CN" dirty="0"/>
              <a:t>, </a:t>
            </a:r>
            <a:r>
              <a:rPr lang="zh-CN" altLang="en-US" dirty="0"/>
              <a:t>所以也没有响应的</a:t>
            </a:r>
            <a:r>
              <a:rPr lang="en-US" altLang="zh-CN" dirty="0"/>
              <a:t>payload.</a:t>
            </a:r>
          </a:p>
          <a:p>
            <a:endParaRPr lang="en-US" dirty="0"/>
          </a:p>
        </p:txBody>
      </p:sp>
    </p:spTree>
    <p:extLst>
      <p:ext uri="{BB962C8B-B14F-4D97-AF65-F5344CB8AC3E}">
        <p14:creationId xmlns:p14="http://schemas.microsoft.com/office/powerpoint/2010/main" val="108885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5BDD-3E8A-4617-A859-B53888D1FA00}"/>
              </a:ext>
            </a:extLst>
          </p:cNvPr>
          <p:cNvSpPr>
            <a:spLocks noGrp="1"/>
          </p:cNvSpPr>
          <p:nvPr>
            <p:ph type="title"/>
          </p:nvPr>
        </p:nvSpPr>
        <p:spPr/>
        <p:txBody>
          <a:bodyPr/>
          <a:lstStyle/>
          <a:p>
            <a:r>
              <a:rPr lang="zh-CN" altLang="en-US" dirty="0"/>
              <a:t>状态码</a:t>
            </a:r>
            <a:endParaRPr lang="en-US" dirty="0"/>
          </a:p>
        </p:txBody>
      </p:sp>
      <p:sp>
        <p:nvSpPr>
          <p:cNvPr id="3" name="Text Placeholder 2">
            <a:extLst>
              <a:ext uri="{FF2B5EF4-FFF2-40B4-BE49-F238E27FC236}">
                <a16:creationId xmlns:a16="http://schemas.microsoft.com/office/drawing/2014/main" id="{8E0009C1-61FC-455E-8FE7-349C5B8308E7}"/>
              </a:ext>
            </a:extLst>
          </p:cNvPr>
          <p:cNvSpPr>
            <a:spLocks noGrp="1"/>
          </p:cNvSpPr>
          <p:nvPr>
            <p:ph type="body" idx="1"/>
          </p:nvPr>
        </p:nvSpPr>
        <p:spPr/>
        <p:txBody>
          <a:bodyPr/>
          <a:lstStyle/>
          <a:p>
            <a:pPr algn="l"/>
            <a:r>
              <a:rPr lang="zh-CN" altLang="en-US" dirty="0"/>
              <a:t>状态码会告诉</a:t>
            </a:r>
            <a:r>
              <a:rPr lang="en-US" altLang="zh-CN" dirty="0"/>
              <a:t>API</a:t>
            </a:r>
            <a:r>
              <a:rPr lang="zh-CN" altLang="en-US" dirty="0"/>
              <a:t>的消费者</a:t>
            </a:r>
            <a:r>
              <a:rPr lang="en-US" altLang="zh-CN" dirty="0"/>
              <a:t>:</a:t>
            </a:r>
            <a:endParaRPr lang="en-US" dirty="0"/>
          </a:p>
        </p:txBody>
      </p:sp>
      <p:sp>
        <p:nvSpPr>
          <p:cNvPr id="4" name="Content Placeholder 3">
            <a:extLst>
              <a:ext uri="{FF2B5EF4-FFF2-40B4-BE49-F238E27FC236}">
                <a16:creationId xmlns:a16="http://schemas.microsoft.com/office/drawing/2014/main" id="{8032C37F-7641-4E16-9038-A6F4ED6D747C}"/>
              </a:ext>
            </a:extLst>
          </p:cNvPr>
          <p:cNvSpPr>
            <a:spLocks noGrp="1"/>
          </p:cNvSpPr>
          <p:nvPr>
            <p:ph sz="half" idx="2"/>
          </p:nvPr>
        </p:nvSpPr>
        <p:spPr/>
        <p:txBody>
          <a:bodyPr anchor="ctr"/>
          <a:lstStyle/>
          <a:p>
            <a:r>
              <a:rPr lang="zh-CN" altLang="en-US" dirty="0"/>
              <a:t>请求是否如预期的成功，或者失败</a:t>
            </a:r>
          </a:p>
          <a:p>
            <a:r>
              <a:rPr lang="zh-CN" altLang="en-US" dirty="0"/>
              <a:t>如果出现了错误，谁该为这个错误负责</a:t>
            </a:r>
          </a:p>
          <a:p>
            <a:endParaRPr lang="en-US" dirty="0"/>
          </a:p>
        </p:txBody>
      </p:sp>
      <p:sp>
        <p:nvSpPr>
          <p:cNvPr id="5" name="Text Placeholder 4">
            <a:extLst>
              <a:ext uri="{FF2B5EF4-FFF2-40B4-BE49-F238E27FC236}">
                <a16:creationId xmlns:a16="http://schemas.microsoft.com/office/drawing/2014/main" id="{EBD078E1-3AE3-4236-BBB4-F9F6DABCD53C}"/>
              </a:ext>
            </a:extLst>
          </p:cNvPr>
          <p:cNvSpPr>
            <a:spLocks noGrp="1"/>
          </p:cNvSpPr>
          <p:nvPr>
            <p:ph type="body" sz="quarter" idx="3"/>
          </p:nvPr>
        </p:nvSpPr>
        <p:spPr/>
        <p:txBody>
          <a:bodyPr/>
          <a:lstStyle/>
          <a:p>
            <a:pPr algn="l"/>
            <a:r>
              <a:rPr lang="en-US" altLang="zh-CN" dirty="0"/>
              <a:t>API</a:t>
            </a:r>
            <a:r>
              <a:rPr lang="zh-CN" altLang="en-US" dirty="0"/>
              <a:t>主要用到</a:t>
            </a:r>
            <a:r>
              <a:rPr lang="en-US" altLang="zh-CN" dirty="0"/>
              <a:t>:</a:t>
            </a:r>
            <a:endParaRPr lang="en-US" dirty="0"/>
          </a:p>
        </p:txBody>
      </p:sp>
      <p:sp>
        <p:nvSpPr>
          <p:cNvPr id="6" name="Content Placeholder 5">
            <a:extLst>
              <a:ext uri="{FF2B5EF4-FFF2-40B4-BE49-F238E27FC236}">
                <a16:creationId xmlns:a16="http://schemas.microsoft.com/office/drawing/2014/main" id="{AB9B4285-D539-4605-B9C9-062AACB0ED8E}"/>
              </a:ext>
            </a:extLst>
          </p:cNvPr>
          <p:cNvSpPr>
            <a:spLocks noGrp="1"/>
          </p:cNvSpPr>
          <p:nvPr>
            <p:ph sz="quarter" idx="4"/>
          </p:nvPr>
        </p:nvSpPr>
        <p:spPr/>
        <p:txBody>
          <a:bodyPr anchor="ctr"/>
          <a:lstStyle/>
          <a:p>
            <a:r>
              <a:rPr lang="en-US" altLang="zh-CN" dirty="0"/>
              <a:t>200</a:t>
            </a:r>
            <a:r>
              <a:rPr lang="zh-CN" altLang="en-US" dirty="0"/>
              <a:t>级别</a:t>
            </a:r>
            <a:r>
              <a:rPr lang="en-US" altLang="zh-CN" dirty="0"/>
              <a:t>, </a:t>
            </a:r>
            <a:r>
              <a:rPr lang="zh-CN" altLang="en-US" dirty="0"/>
              <a:t>表示成功</a:t>
            </a:r>
            <a:r>
              <a:rPr lang="en-US" altLang="zh-CN" dirty="0"/>
              <a:t>.</a:t>
            </a:r>
          </a:p>
          <a:p>
            <a:r>
              <a:rPr lang="en-US" altLang="zh-CN" dirty="0"/>
              <a:t>400</a:t>
            </a:r>
            <a:r>
              <a:rPr lang="zh-CN" altLang="en-US" dirty="0"/>
              <a:t>级别</a:t>
            </a:r>
            <a:r>
              <a:rPr lang="en-US" altLang="zh-CN" dirty="0"/>
              <a:t>, </a:t>
            </a:r>
            <a:r>
              <a:rPr lang="zh-CN" altLang="en-US" dirty="0"/>
              <a:t>表示客户端引起的错误</a:t>
            </a:r>
            <a:r>
              <a:rPr lang="en-US" altLang="zh-CN" dirty="0"/>
              <a:t>.</a:t>
            </a:r>
          </a:p>
          <a:p>
            <a:r>
              <a:rPr lang="en-US" altLang="zh-CN" dirty="0"/>
              <a:t>500</a:t>
            </a:r>
            <a:r>
              <a:rPr lang="zh-CN" altLang="en-US" dirty="0"/>
              <a:t>级别</a:t>
            </a:r>
            <a:r>
              <a:rPr lang="en-US" altLang="zh-CN" dirty="0"/>
              <a:t>, </a:t>
            </a:r>
            <a:r>
              <a:rPr lang="zh-CN" altLang="en-US" dirty="0"/>
              <a:t>表示服务器错误</a:t>
            </a:r>
            <a:r>
              <a:rPr lang="en-US" altLang="zh-CN" dirty="0"/>
              <a:t>.</a:t>
            </a:r>
            <a:endParaRPr lang="en-US" dirty="0"/>
          </a:p>
        </p:txBody>
      </p:sp>
    </p:spTree>
    <p:extLst>
      <p:ext uri="{BB962C8B-B14F-4D97-AF65-F5344CB8AC3E}">
        <p14:creationId xmlns:p14="http://schemas.microsoft.com/office/powerpoint/2010/main" val="19087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dirty="0"/>
              <a:t>200 - OK</a:t>
            </a:r>
          </a:p>
          <a:p>
            <a:r>
              <a:rPr lang="en-US" dirty="0"/>
              <a:t>201 - Created，</a:t>
            </a:r>
            <a:r>
              <a:rPr lang="zh-CN" altLang="en-US" dirty="0"/>
              <a:t>表示资源创建成功了</a:t>
            </a:r>
          </a:p>
          <a:p>
            <a:r>
              <a:rPr lang="en-US" altLang="zh-CN" dirty="0"/>
              <a:t>204 - </a:t>
            </a:r>
            <a:r>
              <a:rPr lang="en-US" dirty="0"/>
              <a:t>No content，</a:t>
            </a:r>
            <a:r>
              <a:rPr lang="zh-CN" altLang="en-US" dirty="0"/>
              <a:t>成功执行，但是不应该返回任何东西</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2XX</a:t>
            </a:r>
            <a:r>
              <a:rPr lang="zh-CN" altLang="en-US" dirty="0"/>
              <a:t>状态码</a:t>
            </a:r>
            <a:endParaRPr lang="en-US" dirty="0"/>
          </a:p>
        </p:txBody>
      </p:sp>
    </p:spTree>
    <p:extLst>
      <p:ext uri="{BB962C8B-B14F-4D97-AF65-F5344CB8AC3E}">
        <p14:creationId xmlns:p14="http://schemas.microsoft.com/office/powerpoint/2010/main" val="65679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fontScale="92500" lnSpcReduction="20000"/>
          </a:bodyPr>
          <a:lstStyle/>
          <a:p>
            <a:r>
              <a:rPr lang="en-US" dirty="0"/>
              <a:t>400 - Bad request，</a:t>
            </a:r>
            <a:r>
              <a:rPr lang="zh-CN" altLang="en-US" dirty="0"/>
              <a:t>表示</a:t>
            </a:r>
            <a:r>
              <a:rPr lang="en-US" dirty="0"/>
              <a:t>API</a:t>
            </a:r>
            <a:r>
              <a:rPr lang="zh-CN" altLang="en-US" dirty="0"/>
              <a:t>的消费者发送到服务器的请求是错误的</a:t>
            </a:r>
          </a:p>
          <a:p>
            <a:r>
              <a:rPr lang="en-US" altLang="zh-CN" dirty="0"/>
              <a:t>401 - </a:t>
            </a:r>
            <a:r>
              <a:rPr lang="en-US" dirty="0"/>
              <a:t>Unauthorized，</a:t>
            </a:r>
            <a:r>
              <a:rPr lang="zh-CN" altLang="en-US" dirty="0"/>
              <a:t>表示没有权限</a:t>
            </a:r>
          </a:p>
          <a:p>
            <a:r>
              <a:rPr lang="en-US" altLang="zh-CN" dirty="0"/>
              <a:t>403 - </a:t>
            </a:r>
            <a:r>
              <a:rPr lang="en-US" dirty="0"/>
              <a:t>Forbidden，</a:t>
            </a:r>
            <a:r>
              <a:rPr lang="zh-CN" altLang="en-US" dirty="0"/>
              <a:t>表示用户验证成功，但是该用户仍然无法访问该资源</a:t>
            </a:r>
          </a:p>
          <a:p>
            <a:r>
              <a:rPr lang="en-US" altLang="zh-CN" dirty="0"/>
              <a:t>404 - </a:t>
            </a:r>
            <a:r>
              <a:rPr lang="en-US" dirty="0"/>
              <a:t>Not found，</a:t>
            </a:r>
            <a:r>
              <a:rPr lang="zh-CN" altLang="en-US" dirty="0"/>
              <a:t>表示请求的资源不存在</a:t>
            </a:r>
          </a:p>
          <a:p>
            <a:r>
              <a:rPr lang="en-US" altLang="zh-CN" dirty="0"/>
              <a:t>405 - </a:t>
            </a:r>
            <a:r>
              <a:rPr lang="en-US" dirty="0"/>
              <a:t>Method not allowed，</a:t>
            </a:r>
            <a:r>
              <a:rPr lang="zh-CN" altLang="en-US" dirty="0"/>
              <a:t>这就是当我们尝试发送请求给某个资源时，使用的</a:t>
            </a:r>
            <a:r>
              <a:rPr lang="en-US" dirty="0"/>
              <a:t>HTTP</a:t>
            </a:r>
            <a:r>
              <a:rPr lang="zh-CN" altLang="en-US" dirty="0"/>
              <a:t>方法却是不允许的，例如使用</a:t>
            </a:r>
            <a:r>
              <a:rPr lang="en-US" dirty="0"/>
              <a:t>POST </a:t>
            </a:r>
            <a:r>
              <a:rPr lang="en-US" dirty="0" err="1"/>
              <a:t>api</a:t>
            </a:r>
            <a:r>
              <a:rPr lang="en-US" dirty="0"/>
              <a:t>/countries, </a:t>
            </a:r>
            <a:r>
              <a:rPr lang="zh-CN" altLang="en-US" dirty="0"/>
              <a:t>而该资源只实现了 </a:t>
            </a:r>
            <a:r>
              <a:rPr lang="en-US" dirty="0"/>
              <a:t>GET，</a:t>
            </a:r>
            <a:r>
              <a:rPr lang="zh-CN" altLang="en-US" dirty="0"/>
              <a:t>所以</a:t>
            </a:r>
            <a:r>
              <a:rPr lang="en-US" dirty="0"/>
              <a:t>POST</a:t>
            </a:r>
            <a:r>
              <a:rPr lang="zh-CN" altLang="en-US" dirty="0"/>
              <a:t>不被允许</a:t>
            </a:r>
          </a:p>
          <a:p>
            <a:r>
              <a:rPr lang="en-US" altLang="zh-CN" dirty="0"/>
              <a:t>406 - </a:t>
            </a:r>
            <a:r>
              <a:rPr lang="en-US" dirty="0"/>
              <a:t>Not acceptable，</a:t>
            </a:r>
            <a:r>
              <a:rPr lang="zh-CN" altLang="en-US" dirty="0"/>
              <a:t>这里涉及到了</a:t>
            </a:r>
            <a:r>
              <a:rPr lang="en-US" dirty="0"/>
              <a:t>media type，</a:t>
            </a:r>
            <a:r>
              <a:rPr lang="zh-CN" altLang="en-US" dirty="0"/>
              <a:t>例如</a:t>
            </a:r>
            <a:r>
              <a:rPr lang="en-US" dirty="0"/>
              <a:t>API</a:t>
            </a:r>
            <a:r>
              <a:rPr lang="zh-CN" altLang="en-US" dirty="0"/>
              <a:t>消费者请求的是</a:t>
            </a:r>
            <a:r>
              <a:rPr lang="en-US" dirty="0"/>
              <a:t>application/xml</a:t>
            </a:r>
            <a:r>
              <a:rPr lang="zh-CN" altLang="en-US" dirty="0"/>
              <a:t>格式的</a:t>
            </a:r>
            <a:r>
              <a:rPr lang="en-US" dirty="0"/>
              <a:t>media type，</a:t>
            </a:r>
            <a:r>
              <a:rPr lang="zh-CN" altLang="en-US" dirty="0"/>
              <a:t>而</a:t>
            </a:r>
            <a:r>
              <a:rPr lang="en-US" dirty="0"/>
              <a:t>API</a:t>
            </a:r>
            <a:r>
              <a:rPr lang="zh-CN" altLang="en-US" dirty="0"/>
              <a:t>只支持</a:t>
            </a:r>
            <a:r>
              <a:rPr lang="en-US" dirty="0"/>
              <a:t>application/json</a:t>
            </a:r>
          </a:p>
          <a:p>
            <a:r>
              <a:rPr lang="en-US" dirty="0"/>
              <a:t>409 - Conflict，</a:t>
            </a:r>
            <a:r>
              <a:rPr lang="zh-CN" altLang="en-US" dirty="0"/>
              <a:t>表示该请求无法完成，因为请求与当前资源的状态有冲突，例如你编辑某个资源数据以后，该资源又被其它人更新了，这时你再</a:t>
            </a:r>
            <a:r>
              <a:rPr lang="en-US" dirty="0"/>
              <a:t>PUT</a:t>
            </a:r>
            <a:r>
              <a:rPr lang="zh-CN" altLang="en-US" dirty="0"/>
              <a:t>你的数据就会出现</a:t>
            </a:r>
            <a:r>
              <a:rPr lang="en-US" altLang="zh-CN" dirty="0"/>
              <a:t>409</a:t>
            </a:r>
            <a:r>
              <a:rPr lang="zh-CN" altLang="en-US" dirty="0"/>
              <a:t>错误；有时也用在尝试创建资源时该资源已存在的情况。</a:t>
            </a:r>
          </a:p>
          <a:p>
            <a:r>
              <a:rPr lang="en-US" altLang="zh-CN" dirty="0"/>
              <a:t>415 - </a:t>
            </a:r>
            <a:r>
              <a:rPr lang="en-US" dirty="0"/>
              <a:t>Unsupported media type，</a:t>
            </a:r>
            <a:r>
              <a:rPr lang="zh-CN" altLang="en-US" dirty="0"/>
              <a:t>这个和</a:t>
            </a:r>
            <a:r>
              <a:rPr lang="en-US" altLang="zh-CN" dirty="0"/>
              <a:t>406</a:t>
            </a:r>
            <a:r>
              <a:rPr lang="zh-CN" altLang="en-US" dirty="0"/>
              <a:t>正好返回来，比如说我向服务器提交数据的</a:t>
            </a:r>
            <a:r>
              <a:rPr lang="en-US" dirty="0"/>
              <a:t>media type</a:t>
            </a:r>
            <a:r>
              <a:rPr lang="zh-CN" altLang="en-US" dirty="0"/>
              <a:t>是</a:t>
            </a:r>
            <a:r>
              <a:rPr lang="en-US" dirty="0"/>
              <a:t>xml</a:t>
            </a:r>
            <a:r>
              <a:rPr lang="zh-CN" altLang="en-US" dirty="0"/>
              <a:t>的，而服务器只支持</a:t>
            </a:r>
            <a:r>
              <a:rPr lang="en-US" dirty="0"/>
              <a:t>json，</a:t>
            </a:r>
            <a:r>
              <a:rPr lang="zh-CN" altLang="en-US" dirty="0"/>
              <a:t>那么就会返回</a:t>
            </a:r>
            <a:r>
              <a:rPr lang="en-US" altLang="zh-CN" dirty="0"/>
              <a:t>415</a:t>
            </a:r>
            <a:endParaRPr lang="zh-CN" altLang="en-US" dirty="0"/>
          </a:p>
          <a:p>
            <a:r>
              <a:rPr lang="en-US" altLang="zh-CN" dirty="0"/>
              <a:t>422 - </a:t>
            </a:r>
            <a:r>
              <a:rPr lang="en-US" dirty="0" err="1"/>
              <a:t>Unprocessable</a:t>
            </a:r>
            <a:r>
              <a:rPr lang="en-US" dirty="0"/>
              <a:t> entity，</a:t>
            </a:r>
            <a:r>
              <a:rPr lang="zh-CN" altLang="en-US" dirty="0"/>
              <a:t>表示请求的格式没问题，但是语义有错误，例如实体验证错误。</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4XX</a:t>
            </a:r>
            <a:r>
              <a:rPr lang="zh-CN" altLang="en-US" dirty="0"/>
              <a:t>状态码</a:t>
            </a:r>
            <a:endParaRPr lang="en-US" dirty="0"/>
          </a:p>
        </p:txBody>
      </p:sp>
    </p:spTree>
    <p:extLst>
      <p:ext uri="{BB962C8B-B14F-4D97-AF65-F5344CB8AC3E}">
        <p14:creationId xmlns:p14="http://schemas.microsoft.com/office/powerpoint/2010/main" val="175401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dirty="0"/>
              <a:t>500 - Internal server error，</a:t>
            </a:r>
            <a:r>
              <a:rPr lang="zh-CN" altLang="en-US" dirty="0"/>
              <a:t>这表示是服务器发生了错误</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5XX</a:t>
            </a:r>
            <a:r>
              <a:rPr lang="zh-CN" altLang="en-US" dirty="0"/>
              <a:t>状态码</a:t>
            </a:r>
            <a:endParaRPr lang="en-US" dirty="0"/>
          </a:p>
        </p:txBody>
      </p:sp>
    </p:spTree>
    <p:extLst>
      <p:ext uri="{BB962C8B-B14F-4D97-AF65-F5344CB8AC3E}">
        <p14:creationId xmlns:p14="http://schemas.microsoft.com/office/powerpoint/2010/main" val="360266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zh-CN" altLang="en-US" dirty="0"/>
              <a:t>单个数据</a:t>
            </a:r>
            <a:endParaRPr lang="en-US" altLang="zh-CN" dirty="0"/>
          </a:p>
          <a:p>
            <a:pPr lvl="1"/>
            <a:r>
              <a:rPr lang="zh-CN" altLang="en-US" dirty="0"/>
              <a:t>找到了</a:t>
            </a:r>
            <a:r>
              <a:rPr lang="en-US" altLang="zh-CN" dirty="0"/>
              <a:t>: 200</a:t>
            </a:r>
          </a:p>
          <a:p>
            <a:pPr lvl="1"/>
            <a:r>
              <a:rPr lang="zh-CN" altLang="en-US" dirty="0"/>
              <a:t>没找到</a:t>
            </a:r>
            <a:r>
              <a:rPr lang="en-US" altLang="zh-CN" dirty="0"/>
              <a:t>: 404</a:t>
            </a:r>
          </a:p>
          <a:p>
            <a:r>
              <a:rPr lang="zh-CN" altLang="en-US" dirty="0"/>
              <a:t>集合数据</a:t>
            </a:r>
            <a:endParaRPr lang="en-US" altLang="zh-CN" dirty="0"/>
          </a:p>
          <a:p>
            <a:pPr lvl="1"/>
            <a:r>
              <a:rPr lang="zh-CN" altLang="en-US" dirty="0"/>
              <a:t>至少有一条数据</a:t>
            </a:r>
            <a:r>
              <a:rPr lang="en-US" altLang="zh-CN" dirty="0"/>
              <a:t>, 200</a:t>
            </a:r>
          </a:p>
          <a:p>
            <a:pPr lvl="1"/>
            <a:r>
              <a:rPr lang="zh-CN" altLang="en-US" dirty="0"/>
              <a:t>没有数据</a:t>
            </a:r>
            <a:r>
              <a:rPr lang="en-US" altLang="zh-CN" dirty="0"/>
              <a:t>, </a:t>
            </a:r>
            <a:r>
              <a:rPr lang="zh-CN" altLang="en-US" dirty="0"/>
              <a:t>也是</a:t>
            </a:r>
            <a:r>
              <a:rPr lang="en-US" altLang="zh-CN" dirty="0"/>
              <a:t>200</a:t>
            </a:r>
            <a:endParaRPr lang="zh-CN" alt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HTTP GET</a:t>
            </a:r>
            <a:endParaRPr lang="en-US" dirty="0"/>
          </a:p>
        </p:txBody>
      </p:sp>
    </p:spTree>
    <p:extLst>
      <p:ext uri="{BB962C8B-B14F-4D97-AF65-F5344CB8AC3E}">
        <p14:creationId xmlns:p14="http://schemas.microsoft.com/office/powerpoint/2010/main" val="257554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pPr marL="0" indent="0">
              <a:buNone/>
            </a:pPr>
            <a:r>
              <a:rPr lang="zh-CN" altLang="en-US" dirty="0"/>
              <a:t>如果资源支持多种展现格式，那么消费者可以选择它想要的格式</a:t>
            </a:r>
            <a:endParaRPr lang="en-US" altLang="zh-CN" dirty="0"/>
          </a:p>
          <a:p>
            <a:r>
              <a:rPr lang="zh-CN" altLang="en-US" dirty="0"/>
              <a:t>在请求的</a:t>
            </a:r>
            <a:r>
              <a:rPr lang="en-US" dirty="0"/>
              <a:t>Accept Header</a:t>
            </a:r>
            <a:r>
              <a:rPr lang="zh-CN" altLang="en-US" dirty="0"/>
              <a:t>指定</a:t>
            </a:r>
            <a:r>
              <a:rPr lang="en-US" altLang="zh-CN" dirty="0"/>
              <a:t>Media Type</a:t>
            </a:r>
            <a:endParaRPr lang="en-US" dirty="0"/>
          </a:p>
          <a:p>
            <a:pPr lvl="1"/>
            <a:r>
              <a:rPr lang="en-US" altLang="zh-CN" dirty="0"/>
              <a:t>application/json, application/xml</a:t>
            </a:r>
          </a:p>
          <a:p>
            <a:pPr lvl="1"/>
            <a:r>
              <a:rPr lang="zh-CN" altLang="en-US" dirty="0"/>
              <a:t>若未指定</a:t>
            </a:r>
            <a:r>
              <a:rPr lang="en-US" altLang="zh-CN" dirty="0"/>
              <a:t>, </a:t>
            </a:r>
            <a:r>
              <a:rPr lang="zh-CN" altLang="en-US" dirty="0"/>
              <a:t>返回默认 </a:t>
            </a:r>
            <a:r>
              <a:rPr lang="en-US" altLang="zh-CN" dirty="0"/>
              <a:t>application/json</a:t>
            </a:r>
          </a:p>
          <a:p>
            <a:r>
              <a:rPr lang="zh-CN" altLang="en-US" dirty="0"/>
              <a:t>请求的</a:t>
            </a:r>
            <a:r>
              <a:rPr lang="en-US" altLang="zh-CN" dirty="0"/>
              <a:t>media type</a:t>
            </a:r>
            <a:r>
              <a:rPr lang="zh-CN" altLang="en-US" dirty="0"/>
              <a:t>不可用时</a:t>
            </a:r>
            <a:r>
              <a:rPr lang="en-US" altLang="zh-CN" dirty="0"/>
              <a:t>, </a:t>
            </a:r>
            <a:r>
              <a:rPr lang="zh-CN" altLang="en-US" dirty="0"/>
              <a:t>并且消费者不支持默认格式</a:t>
            </a:r>
            <a:r>
              <a:rPr lang="en-US" altLang="zh-CN" dirty="0"/>
              <a:t>, </a:t>
            </a:r>
            <a:r>
              <a:rPr lang="zh-CN" altLang="en-US" dirty="0"/>
              <a:t>返回</a:t>
            </a:r>
            <a:r>
              <a:rPr lang="en-US" altLang="zh-CN" dirty="0"/>
              <a:t>406</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内容协商</a:t>
            </a:r>
            <a:endParaRPr lang="en-US" dirty="0"/>
          </a:p>
        </p:txBody>
      </p:sp>
    </p:spTree>
    <p:extLst>
      <p:ext uri="{BB962C8B-B14F-4D97-AF65-F5344CB8AC3E}">
        <p14:creationId xmlns:p14="http://schemas.microsoft.com/office/powerpoint/2010/main" val="68978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pPr marL="0" indent="0">
              <a:buNone/>
            </a:pPr>
            <a:r>
              <a:rPr lang="en-US" altLang="zh-CN" dirty="0"/>
              <a:t>ASP.NET Core</a:t>
            </a:r>
            <a:r>
              <a:rPr lang="zh-CN" altLang="en-US" dirty="0"/>
              <a:t>支持输出和输入两种格式化器</a:t>
            </a:r>
            <a:r>
              <a:rPr lang="en-US" altLang="zh-CN" dirty="0"/>
              <a:t>.</a:t>
            </a:r>
          </a:p>
          <a:p>
            <a:r>
              <a:rPr lang="zh-CN" altLang="en-US" dirty="0"/>
              <a:t>用于输出的</a:t>
            </a:r>
            <a:r>
              <a:rPr lang="en-US" altLang="zh-CN" dirty="0"/>
              <a:t>media type</a:t>
            </a:r>
            <a:r>
              <a:rPr lang="zh-CN" altLang="en-US" dirty="0"/>
              <a:t>放在</a:t>
            </a:r>
            <a:r>
              <a:rPr lang="en-US" altLang="zh-CN" dirty="0"/>
              <a:t>Accept Header</a:t>
            </a:r>
            <a:r>
              <a:rPr lang="zh-CN" altLang="en-US" dirty="0"/>
              <a:t>里</a:t>
            </a:r>
            <a:r>
              <a:rPr lang="en-US" altLang="zh-CN" dirty="0"/>
              <a:t>, </a:t>
            </a:r>
            <a:r>
              <a:rPr lang="zh-CN" altLang="en-US" dirty="0"/>
              <a:t>表示客户端接受这种格式的输出</a:t>
            </a:r>
            <a:r>
              <a:rPr lang="en-US" altLang="zh-CN" dirty="0"/>
              <a:t>.</a:t>
            </a:r>
          </a:p>
          <a:p>
            <a:r>
              <a:rPr lang="zh-CN" altLang="en-US" dirty="0"/>
              <a:t>用于输入的</a:t>
            </a:r>
            <a:r>
              <a:rPr lang="en-US" altLang="zh-CN" dirty="0"/>
              <a:t>media type</a:t>
            </a:r>
            <a:r>
              <a:rPr lang="zh-CN" altLang="en-US" dirty="0"/>
              <a:t>放</a:t>
            </a:r>
            <a:r>
              <a:rPr lang="en-US" altLang="zh-CN" dirty="0"/>
              <a:t>Content-Type Header</a:t>
            </a:r>
            <a:r>
              <a:rPr lang="zh-CN" altLang="en-US" dirty="0"/>
              <a:t>里</a:t>
            </a:r>
            <a:r>
              <a:rPr lang="en-US" altLang="zh-CN" dirty="0"/>
              <a:t>, </a:t>
            </a:r>
            <a:r>
              <a:rPr lang="zh-CN" altLang="en-US" dirty="0"/>
              <a:t>表示客户端传进来的数据是这种格式</a:t>
            </a:r>
            <a:r>
              <a:rPr lang="en-US" altLang="zh-CN" dirty="0"/>
              <a:t>.</a:t>
            </a:r>
          </a:p>
          <a:p>
            <a:r>
              <a:rPr lang="en-US" dirty="0" err="1"/>
              <a:t>ReturnHttpNotAcceptable</a:t>
            </a:r>
            <a:r>
              <a:rPr lang="zh-CN" altLang="en-US" dirty="0"/>
              <a:t>设为</a:t>
            </a:r>
            <a:r>
              <a:rPr lang="en-US" altLang="zh-CN" dirty="0"/>
              <a:t>true, </a:t>
            </a:r>
            <a:r>
              <a:rPr lang="zh-CN" altLang="en-US" dirty="0"/>
              <a:t>就会返回</a:t>
            </a:r>
            <a:r>
              <a:rPr lang="en-US" altLang="zh-CN" dirty="0"/>
              <a:t>406.</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ASP.NET Core </a:t>
            </a:r>
            <a:r>
              <a:rPr lang="zh-CN" altLang="en-US" dirty="0"/>
              <a:t>里的内容协商</a:t>
            </a:r>
            <a:endParaRPr lang="en-US" dirty="0"/>
          </a:p>
        </p:txBody>
      </p:sp>
    </p:spTree>
    <p:extLst>
      <p:ext uri="{BB962C8B-B14F-4D97-AF65-F5344CB8AC3E}">
        <p14:creationId xmlns:p14="http://schemas.microsoft.com/office/powerpoint/2010/main" val="223971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zh-CN" altLang="en-US" dirty="0"/>
              <a:t>今天的内容</a:t>
            </a:r>
            <a:endParaRPr lang="en-US"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altLang="zh-CN" dirty="0">
                <a:ea typeface="Tahoma" panose="020B0604030504040204" pitchFamily="34" charset="0"/>
                <a:cs typeface="Tahoma" panose="020B0604030504040204" pitchFamily="34" charset="0"/>
              </a:rPr>
              <a:t>REST</a:t>
            </a:r>
            <a:r>
              <a:rPr lang="zh-CN" altLang="en-US" dirty="0">
                <a:ea typeface="Tahoma" panose="020B0604030504040204" pitchFamily="34" charset="0"/>
                <a:cs typeface="Tahoma" panose="020B0604030504040204" pitchFamily="34" charset="0"/>
              </a:rPr>
              <a:t>简介</a:t>
            </a:r>
            <a:endParaRPr lang="en-US" altLang="zh-CN" dirty="0">
              <a:ea typeface="Tahoma" panose="020B0604030504040204" pitchFamily="34" charset="0"/>
              <a:cs typeface="Tahoma" panose="020B0604030504040204" pitchFamily="34" charset="0"/>
            </a:endParaRPr>
          </a:p>
          <a:p>
            <a:r>
              <a:rPr lang="en-US" altLang="zh-CN" dirty="0">
                <a:ea typeface="Tahoma" panose="020B0604030504040204" pitchFamily="34" charset="0"/>
                <a:cs typeface="Tahoma" panose="020B0604030504040204" pitchFamily="34" charset="0"/>
              </a:rPr>
              <a:t>HTTP GET Action</a:t>
            </a:r>
          </a:p>
          <a:p>
            <a:pPr lvl="1"/>
            <a:r>
              <a:rPr lang="zh-CN" altLang="en-US" dirty="0">
                <a:ea typeface="Tahoma" panose="020B0604030504040204" pitchFamily="34" charset="0"/>
                <a:cs typeface="Tahoma" panose="020B0604030504040204" pitchFamily="34" charset="0"/>
              </a:rPr>
              <a:t>翻页</a:t>
            </a:r>
            <a:r>
              <a:rPr lang="en-US" altLang="zh-CN" dirty="0">
                <a:ea typeface="Tahoma" panose="020B0604030504040204" pitchFamily="34" charset="0"/>
                <a:cs typeface="Tahoma" panose="020B0604030504040204" pitchFamily="34" charset="0"/>
              </a:rPr>
              <a:t>, </a:t>
            </a:r>
            <a:r>
              <a:rPr lang="zh-CN" altLang="en-US" dirty="0">
                <a:ea typeface="Tahoma" panose="020B0604030504040204" pitchFamily="34" charset="0"/>
                <a:cs typeface="Tahoma" panose="020B0604030504040204" pitchFamily="34" charset="0"/>
              </a:rPr>
              <a:t>过滤</a:t>
            </a:r>
            <a:r>
              <a:rPr lang="en-US" altLang="zh-CN" dirty="0">
                <a:ea typeface="Tahoma" panose="020B0604030504040204" pitchFamily="34" charset="0"/>
                <a:cs typeface="Tahoma" panose="020B0604030504040204" pitchFamily="34" charset="0"/>
              </a:rPr>
              <a:t>, </a:t>
            </a:r>
            <a:r>
              <a:rPr lang="zh-CN" altLang="en-US" dirty="0">
                <a:ea typeface="Tahoma" panose="020B0604030504040204" pitchFamily="34" charset="0"/>
                <a:cs typeface="Tahoma" panose="020B0604030504040204" pitchFamily="34" charset="0"/>
              </a:rPr>
              <a:t>排序</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altLang="zh-CN" dirty="0" err="1"/>
              <a:t>options.OutputFormatters.Add</a:t>
            </a:r>
            <a:r>
              <a:rPr lang="en-US" altLang="zh-CN" dirty="0"/>
              <a:t>(new </a:t>
            </a:r>
            <a:r>
              <a:rPr lang="en-US" altLang="zh-CN" dirty="0" err="1"/>
              <a:t>XmlDataContractSerializerOutputFormatter</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支持</a:t>
            </a:r>
            <a:r>
              <a:rPr lang="en-US" altLang="zh-CN" dirty="0"/>
              <a:t>xml</a:t>
            </a:r>
            <a:r>
              <a:rPr lang="zh-CN" altLang="en-US" dirty="0"/>
              <a:t>输出格式</a:t>
            </a:r>
            <a:endParaRPr lang="en-US" dirty="0"/>
          </a:p>
        </p:txBody>
      </p:sp>
    </p:spTree>
    <p:extLst>
      <p:ext uri="{BB962C8B-B14F-4D97-AF65-F5344CB8AC3E}">
        <p14:creationId xmlns:p14="http://schemas.microsoft.com/office/powerpoint/2010/main" val="3885962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zh-CN" altLang="en-US" sz="4000" dirty="0"/>
              <a:t>翻页</a:t>
            </a:r>
            <a:r>
              <a:rPr lang="en-US" altLang="zh-CN" sz="4000" dirty="0"/>
              <a:t>, </a:t>
            </a:r>
            <a:r>
              <a:rPr lang="zh-CN" altLang="en-US" sz="4000" dirty="0"/>
              <a:t>过滤</a:t>
            </a:r>
            <a:r>
              <a:rPr lang="en-US" altLang="zh-CN" sz="4000" dirty="0"/>
              <a:t>, </a:t>
            </a:r>
            <a:r>
              <a:rPr lang="zh-CN" altLang="en-US" sz="4000" dirty="0"/>
              <a:t>排序等等</a:t>
            </a:r>
            <a:endParaRPr lang="en-US" sz="4000" dirty="0"/>
          </a:p>
        </p:txBody>
      </p:sp>
    </p:spTree>
    <p:extLst>
      <p:ext uri="{BB962C8B-B14F-4D97-AF65-F5344CB8AC3E}">
        <p14:creationId xmlns:p14="http://schemas.microsoft.com/office/powerpoint/2010/main" val="348558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altLang="zh-CN" dirty="0"/>
              <a:t>Query String</a:t>
            </a:r>
          </a:p>
          <a:p>
            <a:pPr lvl="1"/>
            <a:r>
              <a:rPr lang="en-US" altLang="zh-CN" dirty="0">
                <a:hlinkClick r:id="rId3"/>
              </a:rPr>
              <a:t>http://localhost:5000/api/country</a:t>
            </a:r>
            <a:r>
              <a:rPr lang="en-US" altLang="zh-CN" b="1" dirty="0">
                <a:hlinkClick r:id="rId3"/>
              </a:rPr>
              <a:t>?pageIndex=12&amp;pageSize=10&amp;orderBy=id</a:t>
            </a:r>
            <a:endParaRPr lang="en-US" altLang="zh-CN" b="1" dirty="0"/>
          </a:p>
          <a:p>
            <a:r>
              <a:rPr lang="zh-CN" altLang="en-US" dirty="0"/>
              <a:t>使用抽象父类 </a:t>
            </a:r>
            <a:r>
              <a:rPr lang="en-US" altLang="zh-CN" dirty="0" err="1"/>
              <a:t>QueryParameters</a:t>
            </a:r>
            <a:r>
              <a:rPr lang="en-US" altLang="zh-CN" dirty="0"/>
              <a:t>, </a:t>
            </a:r>
            <a:r>
              <a:rPr lang="zh-CN" altLang="en-US" dirty="0"/>
              <a:t>包含常见参数</a:t>
            </a:r>
            <a:r>
              <a:rPr lang="en-US" altLang="zh-CN" dirty="0"/>
              <a:t>:</a:t>
            </a:r>
          </a:p>
          <a:p>
            <a:pPr lvl="1"/>
            <a:r>
              <a:rPr lang="en-US" altLang="zh-CN" dirty="0" err="1"/>
              <a:t>PageIndex</a:t>
            </a:r>
            <a:r>
              <a:rPr lang="en-US" altLang="zh-CN" dirty="0"/>
              <a:t>, </a:t>
            </a:r>
            <a:r>
              <a:rPr lang="en-US" altLang="zh-CN" dirty="0" err="1"/>
              <a:t>PageSize</a:t>
            </a:r>
            <a:r>
              <a:rPr lang="en-US" altLang="zh-CN" dirty="0"/>
              <a:t>, </a:t>
            </a:r>
            <a:r>
              <a:rPr lang="en-US" altLang="zh-CN" dirty="0" err="1"/>
              <a:t>OrderBy</a:t>
            </a:r>
            <a:r>
              <a:rPr lang="en-US" altLang="zh-CN" dirty="0"/>
              <a:t>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翻页</a:t>
            </a:r>
            <a:r>
              <a:rPr lang="en-US" altLang="zh-CN" dirty="0"/>
              <a:t>, </a:t>
            </a:r>
            <a:r>
              <a:rPr lang="zh-CN" altLang="en-US" dirty="0"/>
              <a:t>过滤</a:t>
            </a:r>
            <a:r>
              <a:rPr lang="en-US" altLang="zh-CN" dirty="0"/>
              <a:t>, </a:t>
            </a:r>
            <a:r>
              <a:rPr lang="zh-CN" altLang="en-US" dirty="0"/>
              <a:t>排序等 </a:t>
            </a:r>
            <a:r>
              <a:rPr lang="en-US" altLang="zh-CN" dirty="0"/>
              <a:t>– </a:t>
            </a:r>
            <a:r>
              <a:rPr lang="zh-CN" altLang="en-US" dirty="0"/>
              <a:t>如何传递参数</a:t>
            </a:r>
            <a:r>
              <a:rPr lang="en-US" altLang="zh-CN" dirty="0"/>
              <a:t>?</a:t>
            </a:r>
            <a:endParaRPr lang="en-US" dirty="0"/>
          </a:p>
        </p:txBody>
      </p:sp>
    </p:spTree>
    <p:extLst>
      <p:ext uri="{BB962C8B-B14F-4D97-AF65-F5344CB8AC3E}">
        <p14:creationId xmlns:p14="http://schemas.microsoft.com/office/powerpoint/2010/main" val="3924912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zh-CN" altLang="en-US" dirty="0"/>
              <a:t>如果将数据和翻页元数据一起返回</a:t>
            </a:r>
            <a:r>
              <a:rPr lang="en-US" altLang="zh-CN" dirty="0"/>
              <a:t>:</a:t>
            </a:r>
          </a:p>
          <a:p>
            <a:pPr lvl="1"/>
            <a:r>
              <a:rPr lang="zh-CN" altLang="en-US" dirty="0"/>
              <a:t>响应的</a:t>
            </a:r>
            <a:r>
              <a:rPr lang="en-US" altLang="zh-CN" dirty="0"/>
              <a:t>body</a:t>
            </a:r>
            <a:r>
              <a:rPr lang="zh-CN" altLang="en-US" dirty="0"/>
              <a:t>不再符合</a:t>
            </a:r>
            <a:r>
              <a:rPr lang="en-US" altLang="zh-CN" dirty="0"/>
              <a:t>Accept Header</a:t>
            </a:r>
            <a:r>
              <a:rPr lang="zh-CN" altLang="en-US" dirty="0"/>
              <a:t>了</a:t>
            </a:r>
            <a:r>
              <a:rPr lang="en-US" altLang="zh-CN" dirty="0"/>
              <a:t>(</a:t>
            </a:r>
            <a:r>
              <a:rPr lang="zh-CN" altLang="en-US" dirty="0"/>
              <a:t>不是资源的</a:t>
            </a:r>
            <a:r>
              <a:rPr lang="en-US" altLang="zh-CN" dirty="0"/>
              <a:t>application/json), </a:t>
            </a:r>
            <a:r>
              <a:rPr lang="zh-CN" altLang="en-US" dirty="0"/>
              <a:t>这是一种新的</a:t>
            </a:r>
            <a:r>
              <a:rPr lang="en-US" altLang="zh-CN" dirty="0"/>
              <a:t>media type.</a:t>
            </a:r>
          </a:p>
          <a:p>
            <a:pPr lvl="1"/>
            <a:r>
              <a:rPr lang="zh-CN" altLang="en-US" dirty="0"/>
              <a:t>违反</a:t>
            </a:r>
            <a:r>
              <a:rPr lang="en-US" altLang="zh-CN" dirty="0"/>
              <a:t>REST</a:t>
            </a:r>
            <a:r>
              <a:rPr lang="zh-CN" altLang="en-US" dirty="0"/>
              <a:t>约束</a:t>
            </a:r>
            <a:r>
              <a:rPr lang="en-US" altLang="zh-CN" dirty="0"/>
              <a:t>, API</a:t>
            </a:r>
            <a:r>
              <a:rPr lang="zh-CN" altLang="en-US" dirty="0"/>
              <a:t>消费者不知道如何通过</a:t>
            </a:r>
            <a:r>
              <a:rPr lang="en-US" altLang="zh-CN" dirty="0"/>
              <a:t>application/json</a:t>
            </a:r>
            <a:r>
              <a:rPr lang="zh-CN" altLang="en-US" dirty="0"/>
              <a:t>这个类型来解释响应的数据</a:t>
            </a:r>
            <a:r>
              <a:rPr lang="en-US" altLang="zh-CN" dirty="0"/>
              <a:t>.</a:t>
            </a:r>
          </a:p>
          <a:p>
            <a:r>
              <a:rPr lang="zh-CN" altLang="en-US" dirty="0"/>
              <a:t>翻页数据不是资源表述的一部分</a:t>
            </a:r>
            <a:r>
              <a:rPr lang="en-US" altLang="zh-CN" dirty="0"/>
              <a:t>, </a:t>
            </a:r>
            <a:r>
              <a:rPr lang="zh-CN" altLang="en-US" dirty="0"/>
              <a:t>应使用自定义</a:t>
            </a:r>
            <a:r>
              <a:rPr lang="en-US" altLang="zh-CN" dirty="0"/>
              <a:t>Header (“X-Pagination”).</a:t>
            </a:r>
          </a:p>
          <a:p>
            <a:r>
              <a:rPr lang="zh-CN" altLang="en-US" dirty="0"/>
              <a:t>存放翻页数据的类</a:t>
            </a:r>
            <a:r>
              <a:rPr lang="en-US" altLang="zh-CN" dirty="0"/>
              <a:t>: </a:t>
            </a:r>
            <a:r>
              <a:rPr lang="en-US" dirty="0" err="1"/>
              <a:t>PaginatedList</a:t>
            </a:r>
            <a:r>
              <a:rPr lang="en-US" dirty="0"/>
              <a:t>&lt;T&gt;</a:t>
            </a:r>
            <a:r>
              <a:rPr lang="zh-CN" altLang="en-US" dirty="0"/>
              <a:t>可以继承于</a:t>
            </a:r>
            <a:r>
              <a:rPr lang="en-US" altLang="zh-CN" dirty="0"/>
              <a:t>List&lt;T&gt;.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返回翻页元数据</a:t>
            </a:r>
            <a:endParaRPr lang="en-US" dirty="0"/>
          </a:p>
        </p:txBody>
      </p:sp>
      <p:pic>
        <p:nvPicPr>
          <p:cNvPr id="4" name="Picture 3">
            <a:extLst>
              <a:ext uri="{FF2B5EF4-FFF2-40B4-BE49-F238E27FC236}">
                <a16:creationId xmlns:a16="http://schemas.microsoft.com/office/drawing/2014/main" id="{D9EB28C4-AB47-4D28-B094-10E508BFDE62}"/>
              </a:ext>
            </a:extLst>
          </p:cNvPr>
          <p:cNvPicPr>
            <a:picLocks noChangeAspect="1"/>
          </p:cNvPicPr>
          <p:nvPr/>
        </p:nvPicPr>
        <p:blipFill>
          <a:blip r:embed="rId3"/>
          <a:stretch>
            <a:fillRect/>
          </a:stretch>
        </p:blipFill>
        <p:spPr>
          <a:xfrm>
            <a:off x="5323175" y="2905991"/>
            <a:ext cx="3000375" cy="838200"/>
          </a:xfrm>
          <a:prstGeom prst="rect">
            <a:avLst/>
          </a:prstGeom>
        </p:spPr>
      </p:pic>
    </p:spTree>
    <p:extLst>
      <p:ext uri="{BB962C8B-B14F-4D97-AF65-F5344CB8AC3E}">
        <p14:creationId xmlns:p14="http://schemas.microsoft.com/office/powerpoint/2010/main" val="42000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altLang="zh-CN" dirty="0" err="1"/>
              <a:t>IUrlHelper</a:t>
            </a:r>
            <a:r>
              <a:rPr lang="en-US" altLang="zh-CN" dirty="0"/>
              <a:t>.</a:t>
            </a:r>
          </a:p>
          <a:p>
            <a:pPr lvl="1"/>
            <a:r>
              <a:rPr lang="en-US" altLang="zh-CN" dirty="0" err="1"/>
              <a:t>IActionContextAccessor</a:t>
            </a:r>
            <a:r>
              <a:rPr lang="en-US" altLang="zh-CN" dirty="0"/>
              <a:t>.</a:t>
            </a:r>
          </a:p>
          <a:p>
            <a:r>
              <a:rPr lang="zh-CN" altLang="en-US" dirty="0"/>
              <a:t>编写方法返回</a:t>
            </a:r>
            <a:r>
              <a:rPr lang="en-US" altLang="zh-CN" dirty="0"/>
              <a:t>URI.</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生成前后页的</a:t>
            </a:r>
            <a:r>
              <a:rPr lang="en-US" altLang="zh-CN" dirty="0"/>
              <a:t>URI</a:t>
            </a:r>
            <a:endParaRPr lang="en-US" dirty="0"/>
          </a:p>
        </p:txBody>
      </p:sp>
    </p:spTree>
    <p:extLst>
      <p:ext uri="{BB962C8B-B14F-4D97-AF65-F5344CB8AC3E}">
        <p14:creationId xmlns:p14="http://schemas.microsoft.com/office/powerpoint/2010/main" val="40270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zh-CN" altLang="en-US" dirty="0"/>
              <a:t>过滤</a:t>
            </a:r>
            <a:r>
              <a:rPr lang="en-US" altLang="zh-CN" dirty="0"/>
              <a:t>: </a:t>
            </a:r>
            <a:r>
              <a:rPr lang="zh-CN" altLang="en-US" dirty="0"/>
              <a:t>对集合资源附加一些条件</a:t>
            </a:r>
            <a:r>
              <a:rPr lang="en-US" altLang="zh-CN" dirty="0"/>
              <a:t>, </a:t>
            </a:r>
            <a:r>
              <a:rPr lang="zh-CN" altLang="en-US" dirty="0"/>
              <a:t>筛选出结果</a:t>
            </a:r>
            <a:r>
              <a:rPr lang="en-US" altLang="zh-CN" dirty="0"/>
              <a:t>.</a:t>
            </a:r>
          </a:p>
          <a:p>
            <a:pPr lvl="1"/>
            <a:r>
              <a:rPr lang="en-US" altLang="zh-CN" dirty="0">
                <a:hlinkClick r:id="rId3"/>
              </a:rPr>
              <a:t>http://localhost:5000/api/countries</a:t>
            </a:r>
            <a:r>
              <a:rPr lang="en-US" altLang="zh-CN" b="1" dirty="0">
                <a:hlinkClick r:id="rId3"/>
              </a:rPr>
              <a:t>?englishName=China</a:t>
            </a:r>
            <a:r>
              <a:rPr lang="en-US" altLang="zh-CN" dirty="0"/>
              <a:t>.</a:t>
            </a:r>
          </a:p>
          <a:p>
            <a:pPr lvl="1"/>
            <a:r>
              <a:rPr lang="zh-CN" altLang="en-US" dirty="0"/>
              <a:t>条件应用于</a:t>
            </a:r>
            <a:r>
              <a:rPr lang="en-US" altLang="zh-CN" dirty="0"/>
              <a:t>Resource Model.</a:t>
            </a:r>
          </a:p>
          <a:p>
            <a:pPr lvl="1"/>
            <a:r>
              <a:rPr lang="zh-CN" altLang="en-US" dirty="0"/>
              <a:t>过滤属性可以放在</a:t>
            </a:r>
            <a:r>
              <a:rPr lang="en-US" altLang="zh-CN" dirty="0" err="1"/>
              <a:t>QueryParameters</a:t>
            </a:r>
            <a:r>
              <a:rPr lang="zh-CN" altLang="en-US" dirty="0"/>
              <a:t>的子类里</a:t>
            </a:r>
            <a:r>
              <a:rPr lang="en-US" altLang="zh-CN" dirty="0"/>
              <a:t>.</a:t>
            </a:r>
          </a:p>
          <a:p>
            <a:r>
              <a:rPr lang="zh-CN" altLang="en-US" dirty="0"/>
              <a:t>搜索</a:t>
            </a:r>
            <a:r>
              <a:rPr lang="en-US" altLang="zh-CN" dirty="0"/>
              <a:t>: </a:t>
            </a:r>
            <a:r>
              <a:rPr lang="zh-CN" altLang="en-US" dirty="0"/>
              <a:t>使用关键字对集合资源进行模糊搜索</a:t>
            </a:r>
            <a:r>
              <a:rPr lang="en-US" altLang="zh-CN" dirty="0"/>
              <a:t>.</a:t>
            </a:r>
          </a:p>
          <a:p>
            <a:pPr lvl="1"/>
            <a:r>
              <a:rPr lang="en-US" altLang="zh-CN" dirty="0">
                <a:hlinkClick r:id="rId4"/>
              </a:rPr>
              <a:t>http://localhost/api/countries</a:t>
            </a:r>
            <a:r>
              <a:rPr lang="en-US" altLang="zh-CN" b="1" dirty="0">
                <a:hlinkClick r:id="rId4"/>
              </a:rPr>
              <a:t>?searchTerm=hin</a:t>
            </a:r>
            <a:endParaRPr lang="en-US" altLang="zh-CN" b="1" dirty="0"/>
          </a:p>
          <a:p>
            <a:pPr lvl="1"/>
            <a:endParaRPr lang="en-US" altLang="zh-CN" b="1"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过滤和搜索</a:t>
            </a:r>
            <a:endParaRPr lang="en-US" dirty="0"/>
          </a:p>
        </p:txBody>
      </p:sp>
    </p:spTree>
    <p:extLst>
      <p:ext uri="{BB962C8B-B14F-4D97-AF65-F5344CB8AC3E}">
        <p14:creationId xmlns:p14="http://schemas.microsoft.com/office/powerpoint/2010/main" val="224257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zh-CN" altLang="en-US" dirty="0"/>
              <a:t>翻页需要排序</a:t>
            </a:r>
            <a:r>
              <a:rPr lang="en-US" altLang="zh-CN" dirty="0"/>
              <a:t>.</a:t>
            </a:r>
          </a:p>
          <a:p>
            <a:r>
              <a:rPr lang="zh-CN" altLang="en-US" dirty="0"/>
              <a:t>让资源按照资源的某个属性或多个属性进行正向或反向的排序</a:t>
            </a:r>
            <a:r>
              <a:rPr lang="en-US" altLang="zh-CN" dirty="0"/>
              <a:t>.</a:t>
            </a:r>
          </a:p>
          <a:p>
            <a:r>
              <a:rPr lang="en-US" dirty="0"/>
              <a:t>Resource Model</a:t>
            </a:r>
            <a:r>
              <a:rPr lang="zh-CN" altLang="en-US" dirty="0"/>
              <a:t>的一个属性可能会映射到</a:t>
            </a:r>
            <a:r>
              <a:rPr lang="en-US" dirty="0"/>
              <a:t>Entity Model</a:t>
            </a:r>
            <a:r>
              <a:rPr lang="zh-CN" altLang="en-US" dirty="0"/>
              <a:t>的多个属性上</a:t>
            </a:r>
            <a:endParaRPr lang="en-US" altLang="zh-CN" dirty="0"/>
          </a:p>
          <a:p>
            <a:r>
              <a:rPr lang="en-US" dirty="0"/>
              <a:t>Resource Model</a:t>
            </a:r>
            <a:r>
              <a:rPr lang="zh-CN" altLang="en-US" dirty="0"/>
              <a:t>上的正序可能在</a:t>
            </a:r>
            <a:r>
              <a:rPr lang="en-US" dirty="0"/>
              <a:t>Entity Model</a:t>
            </a:r>
            <a:r>
              <a:rPr lang="zh-CN" altLang="en-US" dirty="0"/>
              <a:t>上就是倒序的</a:t>
            </a:r>
            <a:endParaRPr lang="en-US" altLang="zh-CN" dirty="0"/>
          </a:p>
          <a:p>
            <a:r>
              <a:rPr lang="zh-CN" altLang="en-US" dirty="0"/>
              <a:t>需要支持多属性的排序</a:t>
            </a:r>
            <a:endParaRPr lang="en-US" altLang="zh-CN" dirty="0"/>
          </a:p>
          <a:p>
            <a:r>
              <a:rPr lang="zh-CN" altLang="en-US" dirty="0"/>
              <a:t>复用</a:t>
            </a:r>
          </a:p>
          <a:p>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排序</a:t>
            </a:r>
            <a:endParaRPr lang="en-US" dirty="0"/>
          </a:p>
        </p:txBody>
      </p:sp>
    </p:spTree>
    <p:extLst>
      <p:ext uri="{BB962C8B-B14F-4D97-AF65-F5344CB8AC3E}">
        <p14:creationId xmlns:p14="http://schemas.microsoft.com/office/powerpoint/2010/main" val="326397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zh-CN" altLang="en-US" dirty="0"/>
              <a:t>需要安装 </a:t>
            </a:r>
            <a:r>
              <a:rPr lang="en-US" dirty="0" err="1"/>
              <a:t>System.Linq.Dynamic.Core</a:t>
            </a:r>
            <a:endParaRPr lang="en-US" dirty="0"/>
          </a:p>
          <a:p>
            <a:endParaRPr lang="en-US" altLang="zh-CN"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排序</a:t>
            </a:r>
            <a:endParaRPr lang="en-US" dirty="0"/>
          </a:p>
        </p:txBody>
      </p:sp>
    </p:spTree>
    <p:extLst>
      <p:ext uri="{BB962C8B-B14F-4D97-AF65-F5344CB8AC3E}">
        <p14:creationId xmlns:p14="http://schemas.microsoft.com/office/powerpoint/2010/main" val="3149364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zh-CN" altLang="en-US" dirty="0"/>
              <a:t>返回 </a:t>
            </a:r>
            <a:r>
              <a:rPr lang="en-US" altLang="zh-CN" dirty="0"/>
              <a:t>400 Bad Request.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排序的异常</a:t>
            </a:r>
            <a:endParaRPr lang="en-US" dirty="0"/>
          </a:p>
        </p:txBody>
      </p:sp>
    </p:spTree>
    <p:extLst>
      <p:ext uri="{BB962C8B-B14F-4D97-AF65-F5344CB8AC3E}">
        <p14:creationId xmlns:p14="http://schemas.microsoft.com/office/powerpoint/2010/main" val="3762706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altLang="zh-CN" dirty="0" err="1"/>
              <a:t>PropertyMappingContainer</a:t>
            </a:r>
            <a:endParaRPr lang="en-US" altLang="zh-CN" dirty="0"/>
          </a:p>
          <a:p>
            <a:pPr marL="742950" lvl="2" indent="-342900"/>
            <a:r>
              <a:rPr lang="en-US" altLang="zh-CN" sz="1600" dirty="0" err="1"/>
              <a:t>PropertyMapping</a:t>
            </a:r>
            <a:r>
              <a:rPr lang="en-US" altLang="zh-CN" sz="1600" dirty="0"/>
              <a:t> (</a:t>
            </a:r>
            <a:r>
              <a:rPr lang="en-US" altLang="zh-CN" sz="1600" dirty="0" err="1"/>
              <a:t>PostPropertyMapping</a:t>
            </a:r>
            <a:r>
              <a:rPr lang="en-US" altLang="zh-CN" sz="1600" dirty="0"/>
              <a:t>)</a:t>
            </a:r>
          </a:p>
          <a:p>
            <a:pPr marL="1257300" lvl="4" indent="-342900"/>
            <a:r>
              <a:rPr lang="en-US" altLang="zh-CN" sz="1600" dirty="0" err="1"/>
              <a:t>MappedProperty</a:t>
            </a:r>
            <a:endParaRPr lang="en-US" altLang="zh-CN" sz="1600"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zh-CN" altLang="en-US" dirty="0"/>
              <a:t>排序思路</a:t>
            </a:r>
            <a:endParaRPr lang="en-US" dirty="0"/>
          </a:p>
        </p:txBody>
      </p:sp>
    </p:spTree>
    <p:extLst>
      <p:ext uri="{BB962C8B-B14F-4D97-AF65-F5344CB8AC3E}">
        <p14:creationId xmlns:p14="http://schemas.microsoft.com/office/powerpoint/2010/main" val="190038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REST</a:t>
            </a:r>
            <a:endParaRPr lang="en-US" sz="4000" dirty="0"/>
          </a:p>
        </p:txBody>
      </p:sp>
    </p:spTree>
    <p:extLst>
      <p:ext uri="{BB962C8B-B14F-4D97-AF65-F5344CB8AC3E}">
        <p14:creationId xmlns:p14="http://schemas.microsoft.com/office/powerpoint/2010/main" val="3025495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ltLang="zh-CN" dirty="0"/>
              <a:t>Day 5</a:t>
            </a:r>
            <a:endParaRPr lang="en-US" dirty="0"/>
          </a:p>
        </p:txBody>
      </p:sp>
      <p:pic>
        <p:nvPicPr>
          <p:cNvPr id="3" name="Picture 2">
            <a:extLst>
              <a:ext uri="{FF2B5EF4-FFF2-40B4-BE49-F238E27FC236}">
                <a16:creationId xmlns:a16="http://schemas.microsoft.com/office/drawing/2014/main" id="{CECCA33E-9142-4EA2-9D52-67291E492F60}"/>
              </a:ext>
            </a:extLst>
          </p:cNvPr>
          <p:cNvPicPr>
            <a:picLocks noChangeAspect="1"/>
          </p:cNvPicPr>
          <p:nvPr/>
        </p:nvPicPr>
        <p:blipFill>
          <a:blip r:embed="rId2"/>
          <a:stretch>
            <a:fillRect/>
          </a:stretch>
        </p:blipFill>
        <p:spPr>
          <a:xfrm>
            <a:off x="4867274" y="2834120"/>
            <a:ext cx="2457450" cy="2457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zh-CN" altLang="en-US" dirty="0"/>
              <a:t>由</a:t>
            </a:r>
            <a:r>
              <a:rPr lang="en-US" dirty="0"/>
              <a:t>Roy Fielding</a:t>
            </a:r>
            <a:r>
              <a:rPr lang="zh-CN" altLang="en-US" dirty="0"/>
              <a:t>提出的</a:t>
            </a:r>
            <a:r>
              <a:rPr lang="en-US" altLang="zh-CN" dirty="0"/>
              <a:t>.</a:t>
            </a:r>
            <a:endParaRPr lang="en-US" dirty="0"/>
          </a:p>
          <a:p>
            <a:r>
              <a:rPr lang="en-US" dirty="0"/>
              <a:t>REST </a:t>
            </a:r>
            <a:r>
              <a:rPr lang="zh-CN" altLang="en-US" dirty="0"/>
              <a:t>是一种架构的风格</a:t>
            </a:r>
            <a:r>
              <a:rPr lang="en-US" altLang="zh-CN" dirty="0"/>
              <a:t>, </a:t>
            </a:r>
            <a:r>
              <a:rPr lang="zh-CN" altLang="en-US" dirty="0"/>
              <a:t>这种风格基于一套预定义的规则</a:t>
            </a:r>
            <a:r>
              <a:rPr lang="en-US" altLang="zh-CN" dirty="0"/>
              <a:t>, </a:t>
            </a:r>
            <a:r>
              <a:rPr lang="zh-CN" altLang="en-US" dirty="0"/>
              <a:t>这些规则描述了网络资源是如何定义和寻址的</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REST</a:t>
            </a:r>
            <a:br>
              <a:rPr lang="en-US" dirty="0"/>
            </a:br>
            <a:r>
              <a:rPr lang="en-US" sz="2800" dirty="0"/>
              <a:t>Representational State Transfer</a:t>
            </a:r>
            <a:endParaRPr lang="en-US" dirty="0"/>
          </a:p>
        </p:txBody>
      </p:sp>
    </p:spTree>
    <p:extLst>
      <p:ext uri="{BB962C8B-B14F-4D97-AF65-F5344CB8AC3E}">
        <p14:creationId xmlns:p14="http://schemas.microsoft.com/office/powerpoint/2010/main" val="21310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188312"/>
          </a:xfrm>
        </p:spPr>
        <p:txBody>
          <a:bodyPr>
            <a:normAutofit lnSpcReduction="10000"/>
          </a:bodyPr>
          <a:lstStyle/>
          <a:p>
            <a:pPr marL="0" indent="0">
              <a:buNone/>
            </a:pPr>
            <a:r>
              <a:rPr lang="en-US" altLang="zh-CN" dirty="0"/>
              <a:t>REST</a:t>
            </a:r>
            <a:r>
              <a:rPr lang="zh-CN" altLang="en-US" dirty="0"/>
              <a:t>所关注的性能</a:t>
            </a:r>
            <a:r>
              <a:rPr lang="en-US" altLang="zh-CN" dirty="0"/>
              <a:t>, </a:t>
            </a:r>
            <a:r>
              <a:rPr lang="zh-CN" altLang="en-US" dirty="0"/>
              <a:t>可扩展性</a:t>
            </a:r>
            <a:r>
              <a:rPr lang="en-US" altLang="zh-CN" dirty="0"/>
              <a:t>, </a:t>
            </a:r>
            <a:r>
              <a:rPr lang="zh-CN" altLang="en-US" dirty="0"/>
              <a:t>简洁性</a:t>
            </a:r>
            <a:r>
              <a:rPr lang="en-US" altLang="zh-CN" dirty="0"/>
              <a:t>, </a:t>
            </a:r>
            <a:r>
              <a:rPr lang="zh-CN" altLang="en-US" dirty="0"/>
              <a:t>互操作性</a:t>
            </a:r>
            <a:r>
              <a:rPr lang="en-US" altLang="zh-CN" dirty="0"/>
              <a:t>, </a:t>
            </a:r>
            <a:r>
              <a:rPr lang="zh-CN" altLang="en-US" dirty="0"/>
              <a:t>通讯可见性</a:t>
            </a:r>
            <a:r>
              <a:rPr lang="en-US" altLang="zh-CN" dirty="0"/>
              <a:t>, </a:t>
            </a:r>
            <a:r>
              <a:rPr lang="zh-CN" altLang="en-US" dirty="0"/>
              <a:t>组件便携性和可靠性都包含在这</a:t>
            </a:r>
            <a:r>
              <a:rPr lang="en-US" altLang="zh-CN" dirty="0"/>
              <a:t>6</a:t>
            </a:r>
            <a:r>
              <a:rPr lang="zh-CN" altLang="en-US" dirty="0"/>
              <a:t>个约束里</a:t>
            </a:r>
            <a:r>
              <a:rPr lang="en-US" altLang="zh-CN" dirty="0"/>
              <a:t>.</a:t>
            </a:r>
            <a:endParaRPr lang="en-US" dirty="0"/>
          </a:p>
          <a:p>
            <a:r>
              <a:rPr lang="zh-CN" altLang="en-US" b="1" dirty="0">
                <a:solidFill>
                  <a:srgbClr val="FF0000"/>
                </a:solidFill>
              </a:rPr>
              <a:t>客服端</a:t>
            </a:r>
            <a:r>
              <a:rPr lang="en-US" altLang="zh-CN" b="1" dirty="0">
                <a:solidFill>
                  <a:srgbClr val="FF0000"/>
                </a:solidFill>
              </a:rPr>
              <a:t>-</a:t>
            </a:r>
            <a:r>
              <a:rPr lang="zh-CN" altLang="en-US" b="1" dirty="0">
                <a:solidFill>
                  <a:srgbClr val="FF0000"/>
                </a:solidFill>
              </a:rPr>
              <a:t>服务端约束</a:t>
            </a:r>
            <a:r>
              <a:rPr lang="en-US" altLang="zh-CN" dirty="0"/>
              <a:t>: </a:t>
            </a:r>
            <a:r>
              <a:rPr lang="zh-CN" altLang="en-US" dirty="0"/>
              <a:t>客户端和服务端是分离的</a:t>
            </a:r>
            <a:r>
              <a:rPr lang="en-US" altLang="zh-CN" dirty="0"/>
              <a:t>, </a:t>
            </a:r>
            <a:r>
              <a:rPr lang="zh-CN" altLang="en-US" dirty="0"/>
              <a:t>它们可以独自的进化</a:t>
            </a:r>
            <a:r>
              <a:rPr lang="en-US" altLang="zh-CN" dirty="0"/>
              <a:t>.</a:t>
            </a:r>
            <a:endParaRPr lang="en-US" dirty="0"/>
          </a:p>
          <a:p>
            <a:r>
              <a:rPr lang="zh-CN" altLang="en-US" b="1" dirty="0">
                <a:solidFill>
                  <a:srgbClr val="FF0000"/>
                </a:solidFill>
              </a:rPr>
              <a:t>无状态</a:t>
            </a:r>
            <a:r>
              <a:rPr lang="en-US" altLang="zh-CN" dirty="0"/>
              <a:t>: </a:t>
            </a:r>
            <a:r>
              <a:rPr lang="zh-CN" altLang="en-US" dirty="0"/>
              <a:t>客户端和服务端的通信必须是无状态的</a:t>
            </a:r>
            <a:r>
              <a:rPr lang="en-US" altLang="zh-CN" dirty="0"/>
              <a:t>, </a:t>
            </a:r>
            <a:r>
              <a:rPr lang="zh-CN" altLang="en-US" dirty="0"/>
              <a:t>状态应包含在请求里的</a:t>
            </a:r>
            <a:r>
              <a:rPr lang="en-US" altLang="zh-CN" dirty="0"/>
              <a:t>. </a:t>
            </a:r>
            <a:r>
              <a:rPr lang="zh-CN" altLang="en-US" dirty="0"/>
              <a:t>也就是说请求里要包含服务端需要的所有的信息</a:t>
            </a:r>
            <a:r>
              <a:rPr lang="en-US" altLang="zh-CN" dirty="0"/>
              <a:t>, </a:t>
            </a:r>
            <a:r>
              <a:rPr lang="zh-CN" altLang="en-US" dirty="0"/>
              <a:t>以便服务端可以理解请求并可以创造上下文</a:t>
            </a:r>
            <a:r>
              <a:rPr lang="en-US" altLang="zh-CN" dirty="0"/>
              <a:t>.</a:t>
            </a:r>
          </a:p>
          <a:p>
            <a:r>
              <a:rPr lang="zh-CN" altLang="en-US" b="1" dirty="0">
                <a:solidFill>
                  <a:srgbClr val="FF0000"/>
                </a:solidFill>
              </a:rPr>
              <a:t>分层系统</a:t>
            </a:r>
            <a:r>
              <a:rPr lang="en-US" altLang="zh-CN" dirty="0"/>
              <a:t>: </a:t>
            </a:r>
            <a:r>
              <a:rPr lang="zh-CN" altLang="en-US" dirty="0"/>
              <a:t>就像其它的软件架构一样</a:t>
            </a:r>
            <a:r>
              <a:rPr lang="en-US" altLang="zh-CN" dirty="0"/>
              <a:t>, REST</a:t>
            </a:r>
            <a:r>
              <a:rPr lang="zh-CN" altLang="en-US" dirty="0"/>
              <a:t>也需要分层结构</a:t>
            </a:r>
            <a:r>
              <a:rPr lang="en-US" altLang="zh-CN" dirty="0"/>
              <a:t>, </a:t>
            </a:r>
            <a:r>
              <a:rPr lang="zh-CN" altLang="en-US" dirty="0"/>
              <a:t>但是不允许某层直接访问不相邻的层</a:t>
            </a:r>
            <a:r>
              <a:rPr lang="en-US" altLang="zh-CN" dirty="0"/>
              <a:t>.</a:t>
            </a:r>
          </a:p>
          <a:p>
            <a:r>
              <a:rPr lang="zh-CN" altLang="en-US" b="1" dirty="0">
                <a:solidFill>
                  <a:srgbClr val="FF0000"/>
                </a:solidFill>
              </a:rPr>
              <a:t>统一接口</a:t>
            </a:r>
            <a:r>
              <a:rPr lang="en-US" altLang="zh-CN" dirty="0"/>
              <a:t>: </a:t>
            </a:r>
            <a:r>
              <a:rPr lang="zh-CN" altLang="en-US" dirty="0"/>
              <a:t>这里分为</a:t>
            </a:r>
            <a:r>
              <a:rPr lang="en-US" altLang="zh-CN" dirty="0"/>
              <a:t>4</a:t>
            </a:r>
            <a:r>
              <a:rPr lang="zh-CN" altLang="en-US" dirty="0"/>
              <a:t>点</a:t>
            </a:r>
            <a:r>
              <a:rPr lang="en-US" altLang="zh-CN" dirty="0"/>
              <a:t>, </a:t>
            </a:r>
            <a:r>
              <a:rPr lang="zh-CN" altLang="en-US" dirty="0"/>
              <a:t>他们是</a:t>
            </a:r>
            <a:r>
              <a:rPr lang="en-US" altLang="zh-CN" dirty="0"/>
              <a:t>: </a:t>
            </a:r>
            <a:r>
              <a:rPr lang="zh-CN" altLang="en-US" dirty="0"/>
              <a:t>资源标识符</a:t>
            </a:r>
            <a:r>
              <a:rPr lang="en-US" altLang="zh-CN" dirty="0"/>
              <a:t>(</a:t>
            </a:r>
            <a:r>
              <a:rPr lang="en-US" dirty="0"/>
              <a:t>URI), </a:t>
            </a:r>
            <a:r>
              <a:rPr lang="zh-CN" altLang="en-US" dirty="0"/>
              <a:t>资源的操作</a:t>
            </a:r>
            <a:r>
              <a:rPr lang="en-US" altLang="zh-CN" dirty="0"/>
              <a:t>(</a:t>
            </a:r>
            <a:r>
              <a:rPr lang="zh-CN" altLang="en-US" dirty="0"/>
              <a:t>也就是方法</a:t>
            </a:r>
            <a:r>
              <a:rPr lang="en-US" dirty="0"/>
              <a:t>Method, HTTP</a:t>
            </a:r>
            <a:r>
              <a:rPr lang="zh-CN" altLang="en-US" dirty="0"/>
              <a:t>动词</a:t>
            </a:r>
            <a:r>
              <a:rPr lang="en-US" altLang="zh-CN" dirty="0"/>
              <a:t>), </a:t>
            </a:r>
            <a:r>
              <a:rPr lang="zh-CN" altLang="en-US" dirty="0"/>
              <a:t>自描述的响应</a:t>
            </a:r>
            <a:r>
              <a:rPr lang="en-US" altLang="zh-CN" dirty="0"/>
              <a:t>(</a:t>
            </a:r>
            <a:r>
              <a:rPr lang="zh-CN" altLang="en-US" dirty="0"/>
              <a:t>可以认为是媒体类型</a:t>
            </a:r>
            <a:r>
              <a:rPr lang="en-US" dirty="0"/>
              <a:t>Media-Type), </a:t>
            </a:r>
            <a:r>
              <a:rPr lang="zh-CN" altLang="en-US" dirty="0"/>
              <a:t>以及状态管理</a:t>
            </a:r>
            <a:r>
              <a:rPr lang="en-US" altLang="zh-CN" dirty="0"/>
              <a:t>(</a:t>
            </a:r>
            <a:r>
              <a:rPr lang="zh-CN" altLang="en-US" b="1" dirty="0"/>
              <a:t>超媒体作为应用状态的引擎 </a:t>
            </a:r>
            <a:r>
              <a:rPr lang="en-US" b="1" dirty="0"/>
              <a:t>HATEOAS</a:t>
            </a:r>
            <a:r>
              <a:rPr lang="en-US" dirty="0"/>
              <a:t>, Hypermedia as the Engine of Application State).</a:t>
            </a:r>
          </a:p>
          <a:p>
            <a:r>
              <a:rPr lang="zh-CN" altLang="en-US" b="1" dirty="0">
                <a:solidFill>
                  <a:srgbClr val="FF0000"/>
                </a:solidFill>
              </a:rPr>
              <a:t>缓存</a:t>
            </a:r>
            <a:r>
              <a:rPr lang="en-US" altLang="zh-CN" dirty="0"/>
              <a:t>: </a:t>
            </a:r>
            <a:r>
              <a:rPr lang="zh-CN" altLang="en-US" dirty="0"/>
              <a:t>缓存约束派生于无状态约束</a:t>
            </a:r>
            <a:r>
              <a:rPr lang="en-US" altLang="zh-CN" dirty="0"/>
              <a:t>, </a:t>
            </a:r>
            <a:r>
              <a:rPr lang="zh-CN" altLang="en-US" dirty="0"/>
              <a:t>它要求从服务端返回的响应必须明确表明是可缓存的还是不可缓存的</a:t>
            </a:r>
            <a:r>
              <a:rPr lang="en-US" altLang="zh-CN" dirty="0"/>
              <a:t>.</a:t>
            </a:r>
          </a:p>
          <a:p>
            <a:r>
              <a:rPr lang="zh-CN" altLang="en-US" b="1" dirty="0">
                <a:solidFill>
                  <a:srgbClr val="FF0000"/>
                </a:solidFill>
              </a:rPr>
              <a:t>按需编码</a:t>
            </a:r>
            <a:r>
              <a:rPr lang="en-US" altLang="zh-CN" dirty="0"/>
              <a:t>: </a:t>
            </a:r>
            <a:r>
              <a:rPr lang="zh-CN" altLang="en-US" dirty="0"/>
              <a:t>这允许客户端可以从服务端访问特定的资源而无须知晓如何处理它们</a:t>
            </a:r>
            <a:r>
              <a:rPr lang="en-US" altLang="zh-CN" dirty="0"/>
              <a:t>. </a:t>
            </a:r>
            <a:r>
              <a:rPr lang="zh-CN" altLang="en-US" dirty="0"/>
              <a:t>服务端可以扩展或自定义客户端的功能</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REST</a:t>
            </a:r>
            <a:r>
              <a:rPr lang="zh-CN" altLang="en-US" dirty="0"/>
              <a:t>的</a:t>
            </a:r>
            <a:r>
              <a:rPr lang="en-US" altLang="zh-CN" dirty="0"/>
              <a:t>6</a:t>
            </a:r>
            <a:r>
              <a:rPr lang="zh-CN" altLang="en-US" dirty="0"/>
              <a:t>个约束</a:t>
            </a:r>
            <a:br>
              <a:rPr lang="en-US" dirty="0"/>
            </a:br>
            <a:r>
              <a:rPr lang="zh-CN" altLang="en-US" sz="2800" dirty="0"/>
              <a:t>每一个约束对</a:t>
            </a:r>
            <a:r>
              <a:rPr lang="en-US" altLang="zh-CN" sz="2800" dirty="0"/>
              <a:t>API</a:t>
            </a:r>
            <a:r>
              <a:rPr lang="zh-CN" altLang="en-US" sz="2800" dirty="0"/>
              <a:t>都有正面或负面的影响</a:t>
            </a:r>
            <a:endParaRPr lang="en-US" dirty="0"/>
          </a:p>
        </p:txBody>
      </p:sp>
    </p:spTree>
    <p:extLst>
      <p:ext uri="{BB962C8B-B14F-4D97-AF65-F5344CB8AC3E}">
        <p14:creationId xmlns:p14="http://schemas.microsoft.com/office/powerpoint/2010/main" val="78488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485293" cy="4095173"/>
          </a:xfrm>
        </p:spPr>
        <p:txBody>
          <a:bodyPr>
            <a:normAutofit/>
          </a:bodyPr>
          <a:lstStyle/>
          <a:p>
            <a:r>
              <a:rPr lang="en-US" altLang="zh-CN" b="1" dirty="0"/>
              <a:t>0</a:t>
            </a:r>
            <a:r>
              <a:rPr lang="zh-CN" altLang="en-US" b="1" dirty="0"/>
              <a:t>级</a:t>
            </a:r>
            <a:r>
              <a:rPr lang="en-US" altLang="zh-CN" b="1" dirty="0"/>
              <a:t>, </a:t>
            </a:r>
            <a:r>
              <a:rPr lang="en-US" b="1" dirty="0"/>
              <a:t>Plain Old XML</a:t>
            </a:r>
            <a:r>
              <a:rPr lang="zh-CN" altLang="en-US" b="1" dirty="0"/>
              <a:t>沼泽</a:t>
            </a:r>
            <a:r>
              <a:rPr lang="en-US" altLang="zh-CN" dirty="0"/>
              <a:t>: </a:t>
            </a:r>
            <a:r>
              <a:rPr lang="zh-CN" altLang="en-US" dirty="0"/>
              <a:t>这里</a:t>
            </a:r>
            <a:r>
              <a:rPr lang="en-US" altLang="zh-CN" dirty="0"/>
              <a:t>HTTP</a:t>
            </a:r>
            <a:r>
              <a:rPr lang="zh-CN" altLang="en-US" dirty="0"/>
              <a:t>协议只是被用来进行远程交互</a:t>
            </a:r>
            <a:r>
              <a:rPr lang="en-US" altLang="zh-CN" dirty="0"/>
              <a:t>, </a:t>
            </a:r>
            <a:r>
              <a:rPr lang="zh-CN" altLang="en-US" dirty="0"/>
              <a:t>协议的其余部分都用错了</a:t>
            </a:r>
            <a:r>
              <a:rPr lang="en-US" altLang="zh-CN" dirty="0"/>
              <a:t>, </a:t>
            </a:r>
            <a:r>
              <a:rPr lang="zh-CN" altLang="en-US" dirty="0"/>
              <a:t>都是</a:t>
            </a:r>
            <a:r>
              <a:rPr lang="en-US" altLang="zh-CN" dirty="0"/>
              <a:t>RPC</a:t>
            </a:r>
            <a:r>
              <a:rPr lang="zh-CN" altLang="en-US" dirty="0"/>
              <a:t>风格的实现</a:t>
            </a:r>
            <a:r>
              <a:rPr lang="en-US" altLang="zh-CN" dirty="0"/>
              <a:t>(</a:t>
            </a:r>
            <a:r>
              <a:rPr lang="zh-CN" altLang="en-US" dirty="0"/>
              <a:t>例如</a:t>
            </a:r>
            <a:r>
              <a:rPr lang="en-US" altLang="zh-CN" dirty="0"/>
              <a:t>SOAP, </a:t>
            </a:r>
            <a:r>
              <a:rPr lang="zh-CN" altLang="en-US" dirty="0"/>
              <a:t>尤其是使用</a:t>
            </a:r>
            <a:r>
              <a:rPr lang="en-US" altLang="zh-CN" dirty="0"/>
              <a:t>WCF</a:t>
            </a:r>
            <a:r>
              <a:rPr lang="zh-CN" altLang="en-US" dirty="0"/>
              <a:t>的时候</a:t>
            </a:r>
            <a:r>
              <a:rPr lang="en-US" altLang="zh-CN" dirty="0"/>
              <a:t>).</a:t>
            </a:r>
            <a:endParaRPr lang="en-US" dirty="0"/>
          </a:p>
          <a:p>
            <a:r>
              <a:rPr lang="en-US" altLang="zh-CN" b="1" dirty="0"/>
              <a:t>1</a:t>
            </a:r>
            <a:r>
              <a:rPr lang="zh-CN" altLang="en-US" b="1" dirty="0"/>
              <a:t>级</a:t>
            </a:r>
            <a:r>
              <a:rPr lang="en-US" altLang="zh-CN" b="1" dirty="0"/>
              <a:t>, </a:t>
            </a:r>
            <a:r>
              <a:rPr lang="zh-CN" altLang="en-US" b="1" dirty="0"/>
              <a:t>资源</a:t>
            </a:r>
            <a:r>
              <a:rPr lang="en-US" altLang="zh-CN" dirty="0"/>
              <a:t>: </a:t>
            </a:r>
            <a:r>
              <a:rPr lang="zh-CN" altLang="en-US" dirty="0"/>
              <a:t>每个资源都映射到一个</a:t>
            </a:r>
            <a:r>
              <a:rPr lang="en-US" altLang="zh-CN" dirty="0"/>
              <a:t>URI</a:t>
            </a:r>
            <a:r>
              <a:rPr lang="zh-CN" altLang="en-US" dirty="0"/>
              <a:t>上了</a:t>
            </a:r>
            <a:r>
              <a:rPr lang="en-US" altLang="zh-CN" dirty="0"/>
              <a:t>, </a:t>
            </a:r>
            <a:r>
              <a:rPr lang="zh-CN" altLang="en-US" dirty="0"/>
              <a:t>但是</a:t>
            </a:r>
            <a:r>
              <a:rPr lang="en-US" altLang="zh-CN" dirty="0"/>
              <a:t>HTTP</a:t>
            </a:r>
            <a:r>
              <a:rPr lang="zh-CN" altLang="en-US" dirty="0"/>
              <a:t>方法并没有正确的使用</a:t>
            </a:r>
            <a:r>
              <a:rPr lang="en-US" altLang="zh-CN" dirty="0"/>
              <a:t>, </a:t>
            </a:r>
            <a:r>
              <a:rPr lang="zh-CN" altLang="en-US" dirty="0"/>
              <a:t>结果的复杂度不算太高</a:t>
            </a:r>
            <a:r>
              <a:rPr lang="en-US" altLang="zh-CN" dirty="0"/>
              <a:t>.</a:t>
            </a:r>
          </a:p>
          <a:p>
            <a:r>
              <a:rPr lang="en-US" altLang="zh-CN" b="1" dirty="0"/>
              <a:t>2</a:t>
            </a:r>
            <a:r>
              <a:rPr lang="zh-CN" altLang="en-US" b="1" dirty="0"/>
              <a:t>级</a:t>
            </a:r>
            <a:r>
              <a:rPr lang="en-US" altLang="zh-CN" b="1" dirty="0"/>
              <a:t>, </a:t>
            </a:r>
            <a:r>
              <a:rPr lang="zh-CN" altLang="en-US" b="1" dirty="0"/>
              <a:t>动词</a:t>
            </a:r>
            <a:r>
              <a:rPr lang="en-US" altLang="zh-CN" dirty="0"/>
              <a:t>: </a:t>
            </a:r>
            <a:r>
              <a:rPr lang="zh-CN" altLang="en-US" dirty="0"/>
              <a:t>正确使用了</a:t>
            </a:r>
            <a:r>
              <a:rPr lang="en-US" altLang="zh-CN" dirty="0"/>
              <a:t>HTTP</a:t>
            </a:r>
            <a:r>
              <a:rPr lang="zh-CN" altLang="en-US" dirty="0"/>
              <a:t>动词</a:t>
            </a:r>
            <a:r>
              <a:rPr lang="en-US" altLang="zh-CN" dirty="0"/>
              <a:t>, </a:t>
            </a:r>
            <a:r>
              <a:rPr lang="zh-CN" altLang="en-US" dirty="0"/>
              <a:t>状态码也正确的使用了</a:t>
            </a:r>
            <a:r>
              <a:rPr lang="en-US" altLang="zh-CN" dirty="0"/>
              <a:t>, </a:t>
            </a:r>
            <a:r>
              <a:rPr lang="zh-CN" altLang="en-US" dirty="0"/>
              <a:t>同时也去掉了不必要的变种</a:t>
            </a:r>
            <a:r>
              <a:rPr lang="en-US" altLang="zh-CN" dirty="0"/>
              <a:t>.</a:t>
            </a:r>
          </a:p>
          <a:p>
            <a:r>
              <a:rPr lang="en-US" altLang="zh-CN" b="1" dirty="0"/>
              <a:t>3</a:t>
            </a:r>
            <a:r>
              <a:rPr lang="zh-CN" altLang="en-US" b="1" dirty="0"/>
              <a:t>级</a:t>
            </a:r>
            <a:r>
              <a:rPr lang="en-US" altLang="zh-CN" b="1" dirty="0"/>
              <a:t>, </a:t>
            </a:r>
            <a:r>
              <a:rPr lang="zh-CN" altLang="en-US" b="1" dirty="0"/>
              <a:t>超媒体</a:t>
            </a:r>
            <a:r>
              <a:rPr lang="en-US" altLang="zh-CN" dirty="0"/>
              <a:t>: </a:t>
            </a:r>
            <a:r>
              <a:rPr lang="en-US" dirty="0"/>
              <a:t>API</a:t>
            </a:r>
            <a:r>
              <a:rPr lang="zh-CN" altLang="en-US" dirty="0"/>
              <a:t>支持</a:t>
            </a:r>
            <a:r>
              <a:rPr lang="zh-CN" altLang="en-US" b="1" dirty="0"/>
              <a:t>超媒体作为应用状态的引擎 </a:t>
            </a:r>
            <a:r>
              <a:rPr lang="en-US" b="1" dirty="0"/>
              <a:t>HATEOAS</a:t>
            </a:r>
            <a:r>
              <a:rPr lang="en-US" dirty="0"/>
              <a:t>, Hypermedia as the Engine of Application State, </a:t>
            </a:r>
            <a:r>
              <a:rPr lang="zh-CN" altLang="en-US" dirty="0"/>
              <a:t>引入了可发现性</a:t>
            </a:r>
            <a:r>
              <a:rPr lang="en-US"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REST – Richardson</a:t>
            </a:r>
            <a:r>
              <a:rPr lang="zh-CN" altLang="en-US" dirty="0"/>
              <a:t>成熟度模型</a:t>
            </a:r>
            <a:br>
              <a:rPr lang="en-US" dirty="0"/>
            </a:br>
            <a:r>
              <a:rPr lang="zh-CN" altLang="en-US" sz="2800" dirty="0"/>
              <a:t>代表</a:t>
            </a:r>
            <a:r>
              <a:rPr lang="en-US" altLang="zh-CN" sz="2800" dirty="0"/>
              <a:t>API</a:t>
            </a:r>
            <a:r>
              <a:rPr lang="zh-CN" altLang="en-US" sz="2800" dirty="0"/>
              <a:t>的成熟度</a:t>
            </a:r>
            <a:r>
              <a:rPr lang="en-US" altLang="zh-CN" sz="2800" dirty="0"/>
              <a:t>, </a:t>
            </a:r>
            <a:r>
              <a:rPr lang="zh-CN" altLang="en-US" sz="2800" dirty="0"/>
              <a:t>分</a:t>
            </a:r>
            <a:r>
              <a:rPr lang="en-US" altLang="zh-CN" sz="2800" dirty="0"/>
              <a:t>4</a:t>
            </a:r>
            <a:r>
              <a:rPr lang="zh-CN" altLang="en-US" sz="2800" dirty="0"/>
              <a:t>级</a:t>
            </a:r>
            <a:r>
              <a:rPr lang="en-US" altLang="zh-CN" sz="2800" dirty="0"/>
              <a:t>, 0</a:t>
            </a:r>
            <a:r>
              <a:rPr lang="zh-CN" altLang="en-US" sz="2800" dirty="0"/>
              <a:t>最差</a:t>
            </a:r>
            <a:r>
              <a:rPr lang="en-US" altLang="zh-CN" sz="2800" dirty="0"/>
              <a:t>, 3</a:t>
            </a:r>
            <a:r>
              <a:rPr lang="zh-CN" altLang="en-US" sz="2800" dirty="0"/>
              <a:t>最好</a:t>
            </a:r>
            <a:r>
              <a:rPr lang="en-US" altLang="zh-CN" sz="2800" dirty="0"/>
              <a:t>.</a:t>
            </a:r>
            <a:endParaRPr lang="en-US" dirty="0"/>
          </a:p>
        </p:txBody>
      </p:sp>
    </p:spTree>
    <p:extLst>
      <p:ext uri="{BB962C8B-B14F-4D97-AF65-F5344CB8AC3E}">
        <p14:creationId xmlns:p14="http://schemas.microsoft.com/office/powerpoint/2010/main" val="147726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altLang="zh-CN" sz="4000" dirty="0"/>
              <a:t>HTTP GET Action</a:t>
            </a:r>
            <a:endParaRPr lang="en-US" sz="4000" dirty="0"/>
          </a:p>
        </p:txBody>
      </p:sp>
    </p:spTree>
    <p:extLst>
      <p:ext uri="{BB962C8B-B14F-4D97-AF65-F5344CB8AC3E}">
        <p14:creationId xmlns:p14="http://schemas.microsoft.com/office/powerpoint/2010/main" val="386909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zh-CN" altLang="en-US" dirty="0"/>
              <a:t>资源应该使用</a:t>
            </a:r>
            <a:r>
              <a:rPr lang="zh-CN" altLang="en-US" b="1" dirty="0">
                <a:solidFill>
                  <a:srgbClr val="FF0000"/>
                </a:solidFill>
              </a:rPr>
              <a:t>名词</a:t>
            </a:r>
            <a:r>
              <a:rPr lang="en-US" altLang="zh-CN" dirty="0"/>
              <a:t>, </a:t>
            </a:r>
            <a:r>
              <a:rPr lang="zh-CN" altLang="en-US" dirty="0"/>
              <a:t>例</a:t>
            </a:r>
            <a:r>
              <a:rPr lang="en-US" altLang="zh-CN" dirty="0"/>
              <a:t>:</a:t>
            </a:r>
          </a:p>
          <a:p>
            <a:r>
              <a:rPr lang="en-US" strike="sngStrike" dirty="0" err="1"/>
              <a:t>api</a:t>
            </a:r>
            <a:r>
              <a:rPr lang="en-US" strike="sngStrike" dirty="0"/>
              <a:t>/</a:t>
            </a:r>
            <a:r>
              <a:rPr lang="en-US" strike="sngStrike" dirty="0" err="1"/>
              <a:t>getusers</a:t>
            </a:r>
            <a:r>
              <a:rPr lang="en-US" dirty="0"/>
              <a:t> </a:t>
            </a:r>
            <a:r>
              <a:rPr lang="zh-CN" altLang="en-US" dirty="0"/>
              <a:t>就是不正确的</a:t>
            </a:r>
            <a:r>
              <a:rPr lang="en-US" altLang="zh-CN" dirty="0"/>
              <a:t>.</a:t>
            </a:r>
          </a:p>
          <a:p>
            <a:r>
              <a:rPr lang="en-US" b="1" dirty="0"/>
              <a:t>GET </a:t>
            </a:r>
            <a:r>
              <a:rPr lang="en-US" b="1" dirty="0" err="1"/>
              <a:t>api</a:t>
            </a:r>
            <a:r>
              <a:rPr lang="en-US" b="1" dirty="0"/>
              <a:t>/users</a:t>
            </a:r>
            <a:r>
              <a:rPr lang="en-US" dirty="0"/>
              <a:t> </a:t>
            </a:r>
            <a:r>
              <a:rPr lang="zh-CN" altLang="en-US" dirty="0"/>
              <a:t>就是正确的</a:t>
            </a:r>
          </a:p>
          <a:p>
            <a:r>
              <a:rPr lang="en-US" dirty="0"/>
              <a:t>GET </a:t>
            </a:r>
            <a:r>
              <a:rPr lang="en-US" dirty="0" err="1"/>
              <a:t>api</a:t>
            </a:r>
            <a:r>
              <a:rPr lang="en-US" dirty="0"/>
              <a:t>/users/{</a:t>
            </a:r>
            <a:r>
              <a:rPr lang="en-US" dirty="0" err="1"/>
              <a:t>userId</a:t>
            </a:r>
            <a:r>
              <a:rPr lang="en-US" dirty="0"/>
              <a:t>}.</a:t>
            </a:r>
          </a:p>
          <a:p>
            <a:pPr marL="0" indent="0">
              <a:buNone/>
            </a:pPr>
            <a:endParaRPr lang="en-US" dirty="0"/>
          </a:p>
          <a:p>
            <a:r>
              <a:rPr lang="zh-CN" altLang="en-US" dirty="0"/>
              <a:t>其中资源名的单词我喜欢使用复数的形式</a:t>
            </a:r>
            <a:r>
              <a:rPr lang="en-US" altLang="zh-CN" dirty="0"/>
              <a:t>.</a:t>
            </a:r>
            <a:endParaRPr lang="en-US" dirty="0"/>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API </a:t>
            </a:r>
            <a:r>
              <a:rPr lang="zh-CN" altLang="en-US" dirty="0"/>
              <a:t>资源命名</a:t>
            </a:r>
            <a:br>
              <a:rPr lang="en-US" dirty="0"/>
            </a:br>
            <a:r>
              <a:rPr lang="zh-CN" altLang="en-US" sz="2800" dirty="0"/>
              <a:t>资源应该使用名词</a:t>
            </a:r>
            <a:r>
              <a:rPr lang="en-US" altLang="zh-CN" sz="2800" dirty="0"/>
              <a:t>, </a:t>
            </a:r>
            <a:r>
              <a:rPr lang="zh-CN" altLang="en-US" sz="2800" dirty="0"/>
              <a:t>它是个东西</a:t>
            </a:r>
            <a:r>
              <a:rPr lang="en-US" altLang="zh-CN" sz="2800" dirty="0"/>
              <a:t>, </a:t>
            </a:r>
            <a:r>
              <a:rPr lang="zh-CN" altLang="en-US" sz="2800" dirty="0"/>
              <a:t>不是动作</a:t>
            </a:r>
            <a:endParaRPr lang="en-US" dirty="0"/>
          </a:p>
        </p:txBody>
      </p:sp>
    </p:spTree>
    <p:extLst>
      <p:ext uri="{BB962C8B-B14F-4D97-AF65-F5344CB8AC3E}">
        <p14:creationId xmlns:p14="http://schemas.microsoft.com/office/powerpoint/2010/main" val="1570051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10277475" cy="3638550"/>
          </a:xfrm>
        </p:spPr>
        <p:txBody>
          <a:bodyPr/>
          <a:lstStyle/>
          <a:p>
            <a:r>
              <a:rPr lang="zh-CN" altLang="en-US" dirty="0"/>
              <a:t>例如 </a:t>
            </a:r>
            <a:r>
              <a:rPr lang="en-US" b="1" dirty="0" err="1"/>
              <a:t>api</a:t>
            </a:r>
            <a:r>
              <a:rPr lang="en-US" b="1" dirty="0"/>
              <a:t>/department/{</a:t>
            </a:r>
            <a:r>
              <a:rPr lang="en-US" b="1" dirty="0" err="1"/>
              <a:t>departmentId</a:t>
            </a:r>
            <a:r>
              <a:rPr lang="en-US" b="1" dirty="0"/>
              <a:t>}/</a:t>
            </a:r>
            <a:r>
              <a:rPr lang="en-US" b="1" dirty="0" err="1"/>
              <a:t>emoloyees</a:t>
            </a:r>
            <a:r>
              <a:rPr lang="en-US" dirty="0"/>
              <a:t>, </a:t>
            </a:r>
            <a:r>
              <a:rPr lang="zh-CN" altLang="en-US" dirty="0"/>
              <a:t>这就表示了</a:t>
            </a:r>
            <a:r>
              <a:rPr lang="en-US" dirty="0"/>
              <a:t>department (</a:t>
            </a:r>
            <a:r>
              <a:rPr lang="zh-CN" altLang="en-US" dirty="0"/>
              <a:t>部门</a:t>
            </a:r>
            <a:r>
              <a:rPr lang="en-US" altLang="zh-CN" dirty="0"/>
              <a:t>)</a:t>
            </a:r>
            <a:r>
              <a:rPr lang="zh-CN" altLang="en-US" dirty="0"/>
              <a:t>和 员工</a:t>
            </a:r>
            <a:r>
              <a:rPr lang="en-US" altLang="zh-CN" dirty="0"/>
              <a:t>(</a:t>
            </a:r>
            <a:r>
              <a:rPr lang="en-US" dirty="0"/>
              <a:t>employee)</a:t>
            </a:r>
            <a:r>
              <a:rPr lang="zh-CN" altLang="en-US" dirty="0"/>
              <a:t>之前是主从关系</a:t>
            </a:r>
            <a:r>
              <a:rPr lang="en-US" altLang="zh-CN" dirty="0"/>
              <a:t>.</a:t>
            </a:r>
          </a:p>
          <a:p>
            <a:r>
              <a:rPr lang="zh-CN" altLang="en-US" dirty="0"/>
              <a:t>而 </a:t>
            </a:r>
            <a:r>
              <a:rPr lang="en-US" b="1" dirty="0" err="1"/>
              <a:t>api</a:t>
            </a:r>
            <a:r>
              <a:rPr lang="en-US" b="1" dirty="0"/>
              <a:t>/department/{</a:t>
            </a:r>
            <a:r>
              <a:rPr lang="en-US" b="1" dirty="0" err="1"/>
              <a:t>departmentId</a:t>
            </a:r>
            <a:r>
              <a:rPr lang="en-US" b="1" dirty="0"/>
              <a:t>}/</a:t>
            </a:r>
            <a:r>
              <a:rPr lang="en-US" b="1" dirty="0" err="1"/>
              <a:t>emoloyees</a:t>
            </a:r>
            <a:r>
              <a:rPr lang="en-US" b="1" dirty="0"/>
              <a:t>/{</a:t>
            </a:r>
            <a:r>
              <a:rPr lang="en-US" b="1" dirty="0" err="1"/>
              <a:t>employeeId</a:t>
            </a:r>
            <a:r>
              <a:rPr lang="en-US" b="1" dirty="0"/>
              <a:t>}</a:t>
            </a:r>
            <a:r>
              <a:rPr lang="en-US" dirty="0"/>
              <a:t>, </a:t>
            </a:r>
            <a:r>
              <a:rPr lang="zh-CN" altLang="en-US" dirty="0"/>
              <a:t>就表示了该部门下的某个员工</a:t>
            </a:r>
            <a:r>
              <a:rPr lang="en-US" altLang="zh-CN" dirty="0"/>
              <a:t>.</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ltLang="zh-CN" dirty="0"/>
              <a:t>API </a:t>
            </a:r>
            <a:r>
              <a:rPr lang="zh-CN" altLang="en-US" dirty="0"/>
              <a:t>资源命名 </a:t>
            </a:r>
            <a:r>
              <a:rPr lang="en-US" altLang="zh-CN" dirty="0"/>
              <a:t>– </a:t>
            </a:r>
            <a:r>
              <a:rPr lang="zh-CN" altLang="en-US" dirty="0"/>
              <a:t>层次结构</a:t>
            </a:r>
            <a:endParaRPr lang="en-US" dirty="0"/>
          </a:p>
        </p:txBody>
      </p:sp>
    </p:spTree>
    <p:extLst>
      <p:ext uri="{BB962C8B-B14F-4D97-AF65-F5344CB8AC3E}">
        <p14:creationId xmlns:p14="http://schemas.microsoft.com/office/powerpoint/2010/main" val="3682628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1DE3E1-BE43-4468-8986-14BA0CF36A3F}">
  <ds:schemaRefs>
    <ds:schemaRef ds:uri="http://schemas.microsoft.com/office/infopath/2007/PartnerControls"/>
    <ds:schemaRef ds:uri="http://purl.org/dc/terms/"/>
    <ds:schemaRef ds:uri="http://purl.org/dc/dcmitype/"/>
    <ds:schemaRef ds:uri="http://www.w3.org/XML/1998/namespace"/>
    <ds:schemaRef ds:uri="6dc4bcd6-49db-4c07-9060-8acfc67cef9f"/>
    <ds:schemaRef ds:uri="http://schemas.openxmlformats.org/package/2006/metadata/core-properties"/>
    <ds:schemaRef ds:uri="http://schemas.microsoft.com/office/2006/metadata/properties"/>
    <ds:schemaRef ds:uri="http://schemas.microsoft.com/office/2006/documentManagement/types"/>
    <ds:schemaRef ds:uri="fb0879af-3eba-417a-a55a-ffe6dcd6ca77"/>
    <ds:schemaRef ds:uri="http://schemas.microsoft.com/sharepoint/v3"/>
    <ds:schemaRef ds:uri="http://purl.org/dc/elements/1.1/"/>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3579</Words>
  <Application>Microsoft Office PowerPoint</Application>
  <PresentationFormat>Widescreen</PresentationFormat>
  <Paragraphs>218</Paragraphs>
  <Slides>30</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SimSun</vt:lpstr>
      <vt:lpstr>Arial</vt:lpstr>
      <vt:lpstr>Calibri</vt:lpstr>
      <vt:lpstr>Century Gothic</vt:lpstr>
      <vt:lpstr>Tahoma</vt:lpstr>
      <vt:lpstr>Wingdings 2</vt:lpstr>
      <vt:lpstr>Quotable</vt:lpstr>
      <vt:lpstr>05. REST &amp; HTTP GET</vt:lpstr>
      <vt:lpstr>今天的内容</vt:lpstr>
      <vt:lpstr>REST</vt:lpstr>
      <vt:lpstr>REST Representational State Transfer</vt:lpstr>
      <vt:lpstr>REST的6个约束 每一个约束对API都有正面或负面的影响</vt:lpstr>
      <vt:lpstr>REST – Richardson成熟度模型 代表API的成熟度, 分4级, 0最差, 3最好.</vt:lpstr>
      <vt:lpstr>HTTP GET Action</vt:lpstr>
      <vt:lpstr>API 资源命名 资源应该使用名词, 它是个东西, 不是动作</vt:lpstr>
      <vt:lpstr>API 资源命名 – 层次结构</vt:lpstr>
      <vt:lpstr>API 资源命名 – 过滤排序</vt:lpstr>
      <vt:lpstr>API 资源的ID</vt:lpstr>
      <vt:lpstr>HTTP方法与资源交互</vt:lpstr>
      <vt:lpstr>状态码</vt:lpstr>
      <vt:lpstr>2XX状态码</vt:lpstr>
      <vt:lpstr>4XX状态码</vt:lpstr>
      <vt:lpstr>5XX状态码</vt:lpstr>
      <vt:lpstr>HTTP GET</vt:lpstr>
      <vt:lpstr>内容协商</vt:lpstr>
      <vt:lpstr>ASP.NET Core 里的内容协商</vt:lpstr>
      <vt:lpstr>支持xml输出格式</vt:lpstr>
      <vt:lpstr>翻页, 过滤, 排序等等</vt:lpstr>
      <vt:lpstr>翻页, 过滤, 排序等 – 如何传递参数?</vt:lpstr>
      <vt:lpstr>返回翻页元数据</vt:lpstr>
      <vt:lpstr>生成前后页的URI</vt:lpstr>
      <vt:lpstr>过滤和搜索</vt:lpstr>
      <vt:lpstr>排序</vt:lpstr>
      <vt:lpstr>排序</vt:lpstr>
      <vt:lpstr>排序的异常</vt:lpstr>
      <vt:lpstr>排序思路</vt:lpstr>
      <vt:lpstr>Day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2018-08-22T06:33:28Z</dcterms:created>
  <dcterms:modified xsi:type="dcterms:W3CDTF">2018-08-22T10:20:09Z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