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20"/>
  </p:notesMasterIdLst>
  <p:handoutMasterIdLst>
    <p:handoutMasterId r:id="rId21"/>
  </p:handoutMasterIdLst>
  <p:sldIdLst>
    <p:sldId id="256" r:id="rId5"/>
    <p:sldId id="267" r:id="rId6"/>
    <p:sldId id="259" r:id="rId7"/>
    <p:sldId id="257" r:id="rId8"/>
    <p:sldId id="270" r:id="rId9"/>
    <p:sldId id="271" r:id="rId10"/>
    <p:sldId id="272" r:id="rId11"/>
    <p:sldId id="274" r:id="rId12"/>
    <p:sldId id="275" r:id="rId13"/>
    <p:sldId id="276" r:id="rId14"/>
    <p:sldId id="277" r:id="rId15"/>
    <p:sldId id="278" r:id="rId16"/>
    <p:sldId id="273" r:id="rId17"/>
    <p:sldId id="279"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28" autoAdjust="0"/>
  </p:normalViewPr>
  <p:slideViewPr>
    <p:cSldViewPr snapToGrid="0">
      <p:cViewPr varScale="1">
        <p:scale>
          <a:sx n="92" d="100"/>
          <a:sy n="92" d="100"/>
        </p:scale>
        <p:origin x="84" y="588"/>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8/23/2018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8/23/2018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722319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4037158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2784895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77987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78382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48605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863086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427579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195963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15464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8/23/2018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8/23/2018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8/23/2018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06. </a:t>
            </a:r>
            <a:r>
              <a:rPr lang="zh-CN" altLang="en-US" b="0" dirty="0"/>
              <a:t>资源塑形</a:t>
            </a:r>
            <a:r>
              <a:rPr lang="en-US" altLang="zh-CN" b="0" dirty="0"/>
              <a:t>, </a:t>
            </a:r>
            <a:br>
              <a:rPr lang="en-US" altLang="zh-CN" b="0" dirty="0"/>
            </a:br>
            <a:r>
              <a:rPr lang="en-US" altLang="zh-CN" b="0" dirty="0"/>
              <a:t>HATEOAS, Media Type</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zh-CN" altLang="en-US" dirty="0"/>
              <a:t>杨旭</a:t>
            </a:r>
            <a:r>
              <a:rPr lang="en-US" altLang="zh-CN" dirty="0"/>
              <a:t>, 331335713@qq.com</a:t>
            </a:r>
            <a:endParaRPr lang="en-US" sz="2400" dirty="0"/>
          </a:p>
        </p:txBody>
      </p:sp>
      <p:sp>
        <p:nvSpPr>
          <p:cNvPr id="5" name="Subtitle 2">
            <a:extLst>
              <a:ext uri="{FF2B5EF4-FFF2-40B4-BE49-F238E27FC236}">
                <a16:creationId xmlns:a16="http://schemas.microsoft.com/office/drawing/2014/main" id="{1F735FC9-AEE9-4AFA-8329-C6C105FE7985}"/>
              </a:ext>
            </a:extLst>
          </p:cNvPr>
          <p:cNvSpPr txBox="1">
            <a:spLocks/>
          </p:cNvSpPr>
          <p:nvPr/>
        </p:nvSpPr>
        <p:spPr>
          <a:xfrm>
            <a:off x="810001" y="5715821"/>
            <a:ext cx="10572000" cy="434974"/>
          </a:xfrm>
          <a:prstGeom prst="rect">
            <a:avLst/>
          </a:prstGeom>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zh-CN" altLang="en-US" dirty="0"/>
              <a:t>公众号</a:t>
            </a:r>
            <a:r>
              <a:rPr lang="en-US" altLang="zh-CN" dirty="0"/>
              <a:t>: </a:t>
            </a:r>
            <a:r>
              <a:rPr lang="zh-CN" altLang="en-US" dirty="0"/>
              <a:t>草根专栏</a:t>
            </a:r>
            <a:endParaRPr lang="en-US" dirty="0"/>
          </a:p>
        </p:txBody>
      </p:sp>
      <p:pic>
        <p:nvPicPr>
          <p:cNvPr id="7" name="Picture 6">
            <a:extLst>
              <a:ext uri="{FF2B5EF4-FFF2-40B4-BE49-F238E27FC236}">
                <a16:creationId xmlns:a16="http://schemas.microsoft.com/office/drawing/2014/main" id="{235FBE38-211B-4BA6-BE4E-D28ECB50C600}"/>
              </a:ext>
            </a:extLst>
          </p:cNvPr>
          <p:cNvPicPr>
            <a:picLocks noChangeAspect="1"/>
          </p:cNvPicPr>
          <p:nvPr/>
        </p:nvPicPr>
        <p:blipFill>
          <a:blip r:embed="rId3"/>
          <a:stretch>
            <a:fillRect/>
          </a:stretch>
        </p:blipFill>
        <p:spPr>
          <a:xfrm>
            <a:off x="9239250" y="5096741"/>
            <a:ext cx="1428750" cy="1428750"/>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54826"/>
            <a:ext cx="9550111" cy="3606223"/>
          </a:xfrm>
        </p:spPr>
        <p:txBody>
          <a:bodyPr>
            <a:normAutofit/>
          </a:bodyPr>
          <a:lstStyle/>
          <a:p>
            <a:r>
              <a:rPr lang="zh-CN" altLang="en-US" dirty="0"/>
              <a:t>静态基类</a:t>
            </a:r>
            <a:endParaRPr lang="en-US" altLang="zh-CN" dirty="0"/>
          </a:p>
          <a:p>
            <a:pPr lvl="1"/>
            <a:r>
              <a:rPr lang="zh-CN" altLang="en-US" dirty="0"/>
              <a:t>需要基类</a:t>
            </a:r>
            <a:r>
              <a:rPr lang="en-US" altLang="zh-CN" dirty="0"/>
              <a:t>(</a:t>
            </a:r>
            <a:r>
              <a:rPr lang="zh-CN" altLang="en-US" dirty="0"/>
              <a:t>包含</a:t>
            </a:r>
            <a:r>
              <a:rPr lang="en-US" altLang="zh-CN" dirty="0"/>
              <a:t>link)</a:t>
            </a:r>
            <a:r>
              <a:rPr lang="zh-CN" altLang="en-US" dirty="0"/>
              <a:t>和包装类</a:t>
            </a:r>
            <a:r>
              <a:rPr lang="en-US" altLang="zh-CN" dirty="0"/>
              <a:t>, </a:t>
            </a:r>
            <a:r>
              <a:rPr lang="zh-CN" altLang="en-US" dirty="0"/>
              <a:t>也就是返回的资源里面都含有</a:t>
            </a:r>
            <a:r>
              <a:rPr lang="en-US" altLang="zh-CN" dirty="0"/>
              <a:t>link, </a:t>
            </a:r>
            <a:r>
              <a:rPr lang="zh-CN" altLang="en-US" dirty="0"/>
              <a:t>通过继承于同一个基类来实现</a:t>
            </a:r>
            <a:endParaRPr lang="en-US" altLang="zh-CN" dirty="0"/>
          </a:p>
          <a:p>
            <a:r>
              <a:rPr lang="zh-CN" altLang="en-US" dirty="0"/>
              <a:t>动态类型</a:t>
            </a:r>
            <a:r>
              <a:rPr lang="en-US" altLang="zh-CN" dirty="0"/>
              <a:t>, </a:t>
            </a:r>
            <a:r>
              <a:rPr lang="zh-CN" altLang="en-US" dirty="0"/>
              <a:t>需要使用例如匿名类或</a:t>
            </a:r>
            <a:r>
              <a:rPr lang="en-US" dirty="0" err="1"/>
              <a:t>ExpandoObject</a:t>
            </a:r>
            <a:r>
              <a:rPr lang="zh-CN" altLang="en-US" dirty="0"/>
              <a:t>等</a:t>
            </a:r>
            <a:endParaRPr lang="en-US" altLang="zh-CN" dirty="0"/>
          </a:p>
          <a:p>
            <a:pPr lvl="1"/>
            <a:r>
              <a:rPr lang="zh-CN" altLang="en-US" dirty="0"/>
              <a:t>对于单个资源可以使用</a:t>
            </a:r>
            <a:r>
              <a:rPr lang="en-US" dirty="0" err="1"/>
              <a:t>ExpandoObject</a:t>
            </a:r>
            <a:endParaRPr lang="en-US" dirty="0"/>
          </a:p>
          <a:p>
            <a:pPr lvl="1"/>
            <a:r>
              <a:rPr lang="zh-CN" altLang="en-US" dirty="0"/>
              <a:t>对于集合类资源则使用匿名类</a:t>
            </a:r>
            <a:r>
              <a:rPr lang="en-US" altLang="zh-CN" dirty="0"/>
              <a:t>.</a:t>
            </a:r>
            <a:endParaRPr lang="zh-CN" altLang="en-US" dirty="0"/>
          </a:p>
          <a:p>
            <a:pPr marL="0" indent="0">
              <a:buNone/>
            </a:pP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如何实现</a:t>
            </a:r>
            <a:r>
              <a:rPr lang="en-US" altLang="zh-CN" dirty="0"/>
              <a:t>HATEOAS</a:t>
            </a:r>
            <a:endParaRPr lang="en-US" dirty="0"/>
          </a:p>
        </p:txBody>
      </p:sp>
    </p:spTree>
    <p:extLst>
      <p:ext uri="{BB962C8B-B14F-4D97-AF65-F5344CB8AC3E}">
        <p14:creationId xmlns:p14="http://schemas.microsoft.com/office/powerpoint/2010/main" val="301892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54826"/>
            <a:ext cx="9550111" cy="3606223"/>
          </a:xfrm>
        </p:spPr>
        <p:txBody>
          <a:bodyPr>
            <a:normAutofit/>
          </a:bodyPr>
          <a:lstStyle/>
          <a:p>
            <a:r>
              <a:rPr lang="en-US" altLang="zh-CN" dirty="0" err="1"/>
              <a:t>ExpandoObject</a:t>
            </a:r>
            <a:r>
              <a:rPr lang="zh-CN" altLang="en-US" dirty="0"/>
              <a:t>或匿名类</a:t>
            </a:r>
            <a:endParaRPr lang="en-US" altLang="zh-CN" dirty="0"/>
          </a:p>
          <a:p>
            <a:pPr lvl="1"/>
            <a:r>
              <a:rPr lang="zh-CN" altLang="en-US" dirty="0"/>
              <a:t>单个对象</a:t>
            </a:r>
            <a:endParaRPr lang="en-US" altLang="zh-CN" dirty="0"/>
          </a:p>
          <a:p>
            <a:pPr lvl="1"/>
            <a:r>
              <a:rPr lang="zh-CN" altLang="en-US" dirty="0"/>
              <a:t>集合</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HATEOAS – </a:t>
            </a:r>
            <a:r>
              <a:rPr lang="zh-CN" altLang="en-US" dirty="0"/>
              <a:t>动态类型方案</a:t>
            </a:r>
            <a:endParaRPr lang="en-US" dirty="0"/>
          </a:p>
        </p:txBody>
      </p:sp>
    </p:spTree>
    <p:extLst>
      <p:ext uri="{BB962C8B-B14F-4D97-AF65-F5344CB8AC3E}">
        <p14:creationId xmlns:p14="http://schemas.microsoft.com/office/powerpoint/2010/main" val="193745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自定义</a:t>
            </a:r>
            <a:r>
              <a:rPr lang="en-US" altLang="zh-CN" sz="4000" dirty="0"/>
              <a:t>Media Type</a:t>
            </a:r>
            <a:endParaRPr lang="en-US" sz="4000" dirty="0"/>
          </a:p>
        </p:txBody>
      </p:sp>
    </p:spTree>
    <p:extLst>
      <p:ext uri="{BB962C8B-B14F-4D97-AF65-F5344CB8AC3E}">
        <p14:creationId xmlns:p14="http://schemas.microsoft.com/office/powerpoint/2010/main" val="49977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64511" cy="3638550"/>
          </a:xfrm>
        </p:spPr>
        <p:txBody>
          <a:bodyPr>
            <a:normAutofit/>
          </a:bodyPr>
          <a:lstStyle/>
          <a:p>
            <a:pPr marL="0" indent="0">
              <a:buNone/>
            </a:pPr>
            <a:r>
              <a:rPr lang="zh-CN" altLang="en-US" dirty="0"/>
              <a:t>上例中使用</a:t>
            </a:r>
            <a:r>
              <a:rPr lang="en-US" altLang="zh-CN" dirty="0"/>
              <a:t>application/json</a:t>
            </a:r>
            <a:r>
              <a:rPr lang="zh-CN" altLang="en-US" dirty="0"/>
              <a:t>会破坏了资源的自我描述性这条约束</a:t>
            </a:r>
            <a:r>
              <a:rPr lang="en-US" altLang="zh-CN" dirty="0"/>
              <a:t>, API</a:t>
            </a:r>
            <a:r>
              <a:rPr lang="zh-CN" altLang="en-US" dirty="0"/>
              <a:t>消费者无法从</a:t>
            </a:r>
            <a:r>
              <a:rPr lang="en-US" altLang="zh-CN" dirty="0"/>
              <a:t>content-type</a:t>
            </a:r>
            <a:r>
              <a:rPr lang="zh-CN" altLang="en-US" dirty="0"/>
              <a:t>的类型来正确的解析响应</a:t>
            </a:r>
            <a:r>
              <a:rPr lang="en-US" altLang="zh-CN" dirty="0"/>
              <a:t>.</a:t>
            </a:r>
          </a:p>
          <a:p>
            <a:pPr marL="0" indent="0">
              <a:buNone/>
            </a:pPr>
            <a:endParaRPr lang="en-US" altLang="zh-CN" dirty="0"/>
          </a:p>
          <a:p>
            <a:r>
              <a:rPr lang="en-US" dirty="0"/>
              <a:t>application/</a:t>
            </a:r>
            <a:r>
              <a:rPr lang="en-US" dirty="0" err="1"/>
              <a:t>vnd.mycompany.hateoas+json</a:t>
            </a:r>
            <a:endParaRPr lang="en-US" dirty="0"/>
          </a:p>
          <a:p>
            <a:pPr lvl="1"/>
            <a:r>
              <a:rPr lang="en-US" altLang="zh-CN" b="1" dirty="0" err="1"/>
              <a:t>vnd</a:t>
            </a:r>
            <a:r>
              <a:rPr lang="zh-CN" altLang="en-US" dirty="0"/>
              <a:t>是</a:t>
            </a:r>
            <a:r>
              <a:rPr lang="en-US" altLang="zh-CN" dirty="0"/>
              <a:t>vendor</a:t>
            </a:r>
            <a:r>
              <a:rPr lang="zh-CN" altLang="en-US" dirty="0"/>
              <a:t>的缩写，这一条是</a:t>
            </a:r>
            <a:r>
              <a:rPr lang="en-US" altLang="zh-CN" dirty="0"/>
              <a:t>mime type</a:t>
            </a:r>
            <a:r>
              <a:rPr lang="zh-CN" altLang="en-US" dirty="0"/>
              <a:t>的原则，表示这个媒体类型是供应商特定的</a:t>
            </a:r>
            <a:endParaRPr lang="en-US" altLang="zh-CN" dirty="0"/>
          </a:p>
          <a:p>
            <a:pPr lvl="1"/>
            <a:r>
              <a:rPr lang="zh-CN" altLang="en-US" b="1" dirty="0"/>
              <a:t>自定义的标识</a:t>
            </a:r>
            <a:r>
              <a:rPr lang="zh-CN" altLang="en-US" dirty="0"/>
              <a:t>，也可能还包括额外的值，这里我是用的是公司名，随后是</a:t>
            </a:r>
            <a:r>
              <a:rPr lang="en-US" altLang="zh-CN" dirty="0" err="1"/>
              <a:t>hateoas</a:t>
            </a:r>
            <a:r>
              <a:rPr lang="zh-CN" altLang="en-US" dirty="0"/>
              <a:t>表示返回的响应里面要包含链接</a:t>
            </a:r>
            <a:endParaRPr lang="en-US" altLang="zh-CN" dirty="0"/>
          </a:p>
          <a:p>
            <a:pPr lvl="1"/>
            <a:r>
              <a:rPr lang="en-US" dirty="0"/>
              <a:t>“</a:t>
            </a:r>
            <a:r>
              <a:rPr lang="en-US" b="1" dirty="0"/>
              <a:t>+json</a:t>
            </a:r>
            <a:r>
              <a:rPr lang="en-US" dirty="0"/>
              <a:t>”</a:t>
            </a:r>
          </a:p>
          <a:p>
            <a:r>
              <a:rPr lang="zh-CN" altLang="en-US" dirty="0"/>
              <a:t>在</a:t>
            </a:r>
            <a:r>
              <a:rPr lang="en-US" altLang="zh-CN" dirty="0"/>
              <a:t>Startup</a:t>
            </a:r>
            <a:r>
              <a:rPr lang="zh-CN" altLang="en-US" dirty="0"/>
              <a:t>里注册</a:t>
            </a:r>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创建供应商特定媒体类型</a:t>
            </a:r>
            <a:br>
              <a:rPr lang="en-US" dirty="0"/>
            </a:br>
            <a:r>
              <a:rPr lang="en-US" sz="2800" dirty="0"/>
              <a:t>Vendor-specific media type</a:t>
            </a:r>
            <a:endParaRPr lang="en-US" dirty="0"/>
          </a:p>
        </p:txBody>
      </p:sp>
    </p:spTree>
    <p:extLst>
      <p:ext uri="{BB962C8B-B14F-4D97-AF65-F5344CB8AC3E}">
        <p14:creationId xmlns:p14="http://schemas.microsoft.com/office/powerpoint/2010/main" val="207689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64511" cy="3638550"/>
          </a:xfrm>
        </p:spPr>
        <p:txBody>
          <a:bodyPr>
            <a:normAutofit/>
          </a:bodyPr>
          <a:lstStyle/>
          <a:p>
            <a:r>
              <a:rPr lang="en-US" dirty="0"/>
              <a:t>[</a:t>
            </a:r>
            <a:r>
              <a:rPr lang="en-US" dirty="0" err="1"/>
              <a:t>FromHeader</a:t>
            </a:r>
            <a:r>
              <a:rPr lang="en-US" dirty="0"/>
              <a:t>(Name = "Accept")] string </a:t>
            </a:r>
            <a:r>
              <a:rPr lang="en-US" dirty="0" err="1"/>
              <a:t>mediaType</a:t>
            </a:r>
            <a:endParaRPr lang="en-US" dirty="0"/>
          </a:p>
          <a:p>
            <a:r>
              <a:rPr lang="zh-CN" altLang="en-US" dirty="0"/>
              <a:t>自定义</a:t>
            </a:r>
            <a:r>
              <a:rPr lang="en-US" altLang="zh-CN" dirty="0"/>
              <a:t>Action</a:t>
            </a:r>
            <a:r>
              <a:rPr lang="zh-CN" altLang="en-US" dirty="0"/>
              <a:t>约束</a:t>
            </a:r>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判断</a:t>
            </a:r>
            <a:r>
              <a:rPr lang="en-US" altLang="zh-CN" dirty="0"/>
              <a:t>Media Type</a:t>
            </a:r>
            <a:r>
              <a:rPr lang="zh-CN" altLang="en-US" dirty="0"/>
              <a:t>类型</a:t>
            </a:r>
            <a:endParaRPr lang="en-US" dirty="0"/>
          </a:p>
        </p:txBody>
      </p:sp>
    </p:spTree>
    <p:extLst>
      <p:ext uri="{BB962C8B-B14F-4D97-AF65-F5344CB8AC3E}">
        <p14:creationId xmlns:p14="http://schemas.microsoft.com/office/powerpoint/2010/main" val="28741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ltLang="zh-CN" dirty="0"/>
              <a:t>Day 6</a:t>
            </a:r>
            <a:endParaRPr lang="en-US" dirty="0"/>
          </a:p>
        </p:txBody>
      </p:sp>
      <p:pic>
        <p:nvPicPr>
          <p:cNvPr id="3" name="Picture 2">
            <a:extLst>
              <a:ext uri="{FF2B5EF4-FFF2-40B4-BE49-F238E27FC236}">
                <a16:creationId xmlns:a16="http://schemas.microsoft.com/office/drawing/2014/main" id="{6E8C72AB-1C97-45F4-928A-A049AE05E132}"/>
              </a:ext>
            </a:extLst>
          </p:cNvPr>
          <p:cNvPicPr>
            <a:picLocks noChangeAspect="1"/>
          </p:cNvPicPr>
          <p:nvPr/>
        </p:nvPicPr>
        <p:blipFill>
          <a:blip r:embed="rId2"/>
          <a:stretch>
            <a:fillRect/>
          </a:stretch>
        </p:blipFill>
        <p:spPr>
          <a:xfrm>
            <a:off x="4867274" y="2730211"/>
            <a:ext cx="2457450" cy="2457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zh-CN" altLang="en-US" dirty="0"/>
              <a:t>今天的内容</a:t>
            </a:r>
            <a:endParaRPr lang="en-US"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altLang="zh-CN" dirty="0">
                <a:ea typeface="Tahoma" panose="020B0604030504040204" pitchFamily="34" charset="0"/>
                <a:cs typeface="Tahoma" panose="020B0604030504040204" pitchFamily="34" charset="0"/>
              </a:rPr>
              <a:t>GET </a:t>
            </a:r>
            <a:r>
              <a:rPr lang="zh-CN" altLang="en-US" dirty="0">
                <a:ea typeface="Tahoma" panose="020B0604030504040204" pitchFamily="34" charset="0"/>
                <a:cs typeface="Tahoma" panose="020B0604030504040204" pitchFamily="34" charset="0"/>
              </a:rPr>
              <a:t>返回资源的塑形</a:t>
            </a:r>
            <a:endParaRPr lang="en-US"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HATEOAS: Hypermedia as the</a:t>
            </a:r>
            <a:r>
              <a:rPr lang="zh-CN" altLang="en-US" dirty="0">
                <a:ea typeface="Tahoma" panose="020B0604030504040204" pitchFamily="34" charset="0"/>
                <a:cs typeface="Tahoma" panose="020B0604030504040204" pitchFamily="34" charset="0"/>
              </a:rPr>
              <a:t> </a:t>
            </a:r>
            <a:r>
              <a:rPr lang="en-US" altLang="zh-CN" dirty="0">
                <a:ea typeface="Tahoma" panose="020B0604030504040204" pitchFamily="34" charset="0"/>
                <a:cs typeface="Tahoma" panose="020B0604030504040204" pitchFamily="34" charset="0"/>
              </a:rPr>
              <a:t>Engine</a:t>
            </a:r>
            <a:r>
              <a:rPr lang="zh-CN" altLang="en-US" dirty="0">
                <a:ea typeface="Tahoma" panose="020B0604030504040204" pitchFamily="34" charset="0"/>
                <a:cs typeface="Tahoma" panose="020B0604030504040204" pitchFamily="34" charset="0"/>
              </a:rPr>
              <a:t> </a:t>
            </a:r>
            <a:r>
              <a:rPr lang="en-US" altLang="zh-CN" dirty="0">
                <a:ea typeface="Tahoma" panose="020B0604030504040204" pitchFamily="34" charset="0"/>
                <a:cs typeface="Tahoma" panose="020B0604030504040204" pitchFamily="34" charset="0"/>
              </a:rPr>
              <a:t>of</a:t>
            </a:r>
            <a:r>
              <a:rPr lang="zh-CN" altLang="en-US" dirty="0">
                <a:ea typeface="Tahoma" panose="020B0604030504040204" pitchFamily="34" charset="0"/>
                <a:cs typeface="Tahoma" panose="020B0604030504040204" pitchFamily="34" charset="0"/>
              </a:rPr>
              <a:t> </a:t>
            </a:r>
            <a:r>
              <a:rPr lang="en-US" altLang="zh-CN" dirty="0">
                <a:ea typeface="Tahoma" panose="020B0604030504040204" pitchFamily="34" charset="0"/>
                <a:cs typeface="Tahoma" panose="020B0604030504040204" pitchFamily="34" charset="0"/>
              </a:rPr>
              <a:t>Application</a:t>
            </a:r>
            <a:r>
              <a:rPr lang="zh-CN" altLang="en-US" dirty="0">
                <a:ea typeface="Tahoma" panose="020B0604030504040204" pitchFamily="34" charset="0"/>
                <a:cs typeface="Tahoma" panose="020B0604030504040204" pitchFamily="34" charset="0"/>
              </a:rPr>
              <a:t> </a:t>
            </a:r>
            <a:r>
              <a:rPr lang="en-US" altLang="zh-CN" dirty="0">
                <a:ea typeface="Tahoma" panose="020B0604030504040204" pitchFamily="34" charset="0"/>
                <a:cs typeface="Tahoma" panose="020B0604030504040204" pitchFamily="34" charset="0"/>
              </a:rPr>
              <a:t>State</a:t>
            </a:r>
          </a:p>
          <a:p>
            <a:r>
              <a:rPr lang="zh-CN" altLang="en-US" dirty="0">
                <a:ea typeface="Tahoma" panose="020B0604030504040204" pitchFamily="34" charset="0"/>
                <a:cs typeface="Tahoma" panose="020B0604030504040204" pitchFamily="34" charset="0"/>
              </a:rPr>
              <a:t>自定义</a:t>
            </a:r>
            <a:r>
              <a:rPr lang="en-US" altLang="zh-CN" dirty="0">
                <a:ea typeface="Tahoma" panose="020B0604030504040204" pitchFamily="34" charset="0"/>
                <a:cs typeface="Tahoma" panose="020B0604030504040204" pitchFamily="34" charset="0"/>
              </a:rPr>
              <a:t>Media Type</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946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资源塑形</a:t>
            </a:r>
            <a:endParaRPr lang="en-US" sz="4000" dirty="0"/>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zh-CN" altLang="en-US" dirty="0"/>
              <a:t>如果资源的属性较多</a:t>
            </a:r>
            <a:r>
              <a:rPr lang="en-US" altLang="zh-CN" dirty="0"/>
              <a:t>, </a:t>
            </a:r>
            <a:r>
              <a:rPr lang="zh-CN" altLang="en-US" dirty="0"/>
              <a:t>而且</a:t>
            </a:r>
            <a:r>
              <a:rPr lang="en-US" altLang="zh-CN" dirty="0"/>
              <a:t>API</a:t>
            </a:r>
            <a:r>
              <a:rPr lang="zh-CN" altLang="en-US" dirty="0"/>
              <a:t>消费者只需要一分部属性</a:t>
            </a:r>
            <a:r>
              <a:rPr lang="en-US" altLang="zh-CN" dirty="0"/>
              <a:t>, </a:t>
            </a:r>
            <a:r>
              <a:rPr lang="zh-CN" altLang="en-US" dirty="0"/>
              <a:t>那么就应该考虑资源塑形</a:t>
            </a:r>
            <a:endParaRPr lang="en-US" dirty="0"/>
          </a:p>
          <a:p>
            <a:r>
              <a:rPr lang="zh-CN" altLang="en-US" dirty="0"/>
              <a:t>集合资源</a:t>
            </a:r>
            <a:endParaRPr lang="en-US" dirty="0"/>
          </a:p>
          <a:p>
            <a:r>
              <a:rPr lang="zh-CN" altLang="en-US" dirty="0"/>
              <a:t>单个资源</a:t>
            </a:r>
            <a:endParaRPr lang="en-US" altLang="zh-CN" dirty="0"/>
          </a:p>
          <a:p>
            <a:r>
              <a:rPr lang="zh-CN" altLang="en-US" dirty="0"/>
              <a:t>异常处理</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资源塑形</a:t>
            </a:r>
            <a:endParaRPr lang="en-US" dirty="0"/>
          </a:p>
        </p:txBody>
      </p:sp>
    </p:spTree>
    <p:extLst>
      <p:ext uri="{BB962C8B-B14F-4D97-AF65-F5344CB8AC3E}">
        <p14:creationId xmlns:p14="http://schemas.microsoft.com/office/powerpoint/2010/main" val="21310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HATEOAS</a:t>
            </a:r>
            <a:endParaRPr lang="en-US" sz="4000" dirty="0"/>
          </a:p>
        </p:txBody>
      </p:sp>
    </p:spTree>
    <p:extLst>
      <p:ext uri="{BB962C8B-B14F-4D97-AF65-F5344CB8AC3E}">
        <p14:creationId xmlns:p14="http://schemas.microsoft.com/office/powerpoint/2010/main" val="208516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en-US" altLang="zh-CN" dirty="0"/>
              <a:t>REST</a:t>
            </a:r>
            <a:r>
              <a:rPr lang="zh-CN" altLang="en-US" dirty="0"/>
              <a:t>里最复杂的约束</a:t>
            </a:r>
            <a:r>
              <a:rPr lang="en-US" altLang="zh-CN" dirty="0"/>
              <a:t>, </a:t>
            </a:r>
            <a:r>
              <a:rPr lang="zh-CN" altLang="en-US" dirty="0"/>
              <a:t>构建成熟</a:t>
            </a:r>
            <a:r>
              <a:rPr lang="en-US" altLang="zh-CN" dirty="0"/>
              <a:t>REST</a:t>
            </a:r>
            <a:r>
              <a:rPr lang="zh-CN" altLang="en-US" dirty="0"/>
              <a:t> </a:t>
            </a:r>
            <a:r>
              <a:rPr lang="en-US" altLang="zh-CN" dirty="0"/>
              <a:t>API</a:t>
            </a:r>
            <a:r>
              <a:rPr lang="zh-CN" altLang="en-US" dirty="0"/>
              <a:t>的核心</a:t>
            </a:r>
            <a:endParaRPr lang="en-US" dirty="0"/>
          </a:p>
          <a:p>
            <a:r>
              <a:rPr lang="zh-CN" altLang="en-US" dirty="0"/>
              <a:t>可进化性</a:t>
            </a:r>
            <a:r>
              <a:rPr lang="en-US" altLang="zh-CN" dirty="0"/>
              <a:t>, </a:t>
            </a:r>
            <a:r>
              <a:rPr lang="zh-CN" altLang="en-US" dirty="0"/>
              <a:t>自我描述</a:t>
            </a:r>
            <a:endParaRPr lang="en-US" dirty="0"/>
          </a:p>
          <a:p>
            <a:r>
              <a:rPr lang="zh-CN" altLang="en-US" dirty="0"/>
              <a:t>超媒体</a:t>
            </a:r>
            <a:r>
              <a:rPr lang="en-US" altLang="zh-CN" dirty="0"/>
              <a:t>(</a:t>
            </a:r>
            <a:r>
              <a:rPr lang="en-US" dirty="0"/>
              <a:t>Hypermedia, </a:t>
            </a:r>
            <a:r>
              <a:rPr lang="zh-CN" altLang="en-US" dirty="0"/>
              <a:t>例如超链接</a:t>
            </a:r>
            <a:r>
              <a:rPr lang="en-US" altLang="zh-CN" dirty="0"/>
              <a:t>)</a:t>
            </a:r>
            <a:r>
              <a:rPr lang="zh-CN" altLang="en-US" dirty="0"/>
              <a:t>驱动如何消费和使用</a:t>
            </a:r>
            <a:r>
              <a:rPr lang="en-US" dirty="0"/>
              <a:t>API</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HATEOAS</a:t>
            </a:r>
            <a:r>
              <a:rPr lang="en-US" dirty="0"/>
              <a:t> </a:t>
            </a:r>
            <a:br>
              <a:rPr lang="en-US" dirty="0"/>
            </a:br>
            <a:r>
              <a:rPr lang="en-US" altLang="zh-CN" sz="2800" dirty="0"/>
              <a:t>Hypermedia as the Engine of Application State</a:t>
            </a:r>
            <a:endParaRPr lang="en-US" dirty="0"/>
          </a:p>
        </p:txBody>
      </p:sp>
    </p:spTree>
    <p:extLst>
      <p:ext uri="{BB962C8B-B14F-4D97-AF65-F5344CB8AC3E}">
        <p14:creationId xmlns:p14="http://schemas.microsoft.com/office/powerpoint/2010/main" val="130966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zh-CN" altLang="en-US" dirty="0"/>
              <a:t>客户端更多的需要了解</a:t>
            </a:r>
            <a:r>
              <a:rPr lang="en-US" altLang="zh-CN" dirty="0"/>
              <a:t>API</a:t>
            </a:r>
            <a:r>
              <a:rPr lang="zh-CN" altLang="en-US" dirty="0"/>
              <a:t>内在逻辑</a:t>
            </a:r>
          </a:p>
          <a:p>
            <a:r>
              <a:rPr lang="zh-CN" altLang="en-US" dirty="0"/>
              <a:t>如果</a:t>
            </a:r>
            <a:r>
              <a:rPr lang="en-US" altLang="zh-CN" dirty="0"/>
              <a:t>API</a:t>
            </a:r>
            <a:r>
              <a:rPr lang="zh-CN" altLang="en-US" dirty="0"/>
              <a:t>发生了一点变化</a:t>
            </a:r>
            <a:r>
              <a:rPr lang="en-US" altLang="zh-CN" dirty="0"/>
              <a:t>(</a:t>
            </a:r>
            <a:r>
              <a:rPr lang="zh-CN" altLang="en-US" dirty="0"/>
              <a:t>添加了额外的规则</a:t>
            </a:r>
            <a:r>
              <a:rPr lang="en-US" altLang="zh-CN" dirty="0"/>
              <a:t>, </a:t>
            </a:r>
            <a:r>
              <a:rPr lang="zh-CN" altLang="en-US" dirty="0"/>
              <a:t>改变规则</a:t>
            </a:r>
            <a:r>
              <a:rPr lang="en-US" altLang="zh-CN" dirty="0"/>
              <a:t>)</a:t>
            </a:r>
            <a:r>
              <a:rPr lang="zh-CN" altLang="en-US" dirty="0"/>
              <a:t>都会破坏</a:t>
            </a:r>
            <a:r>
              <a:rPr lang="en-US" altLang="zh-CN" dirty="0"/>
              <a:t>API</a:t>
            </a:r>
            <a:r>
              <a:rPr lang="zh-CN" altLang="en-US" dirty="0"/>
              <a:t>的消费者</a:t>
            </a:r>
            <a:r>
              <a:rPr lang="en-US" altLang="zh-CN" dirty="0"/>
              <a:t>.</a:t>
            </a:r>
          </a:p>
          <a:p>
            <a:r>
              <a:rPr lang="en-US" altLang="zh-CN" dirty="0"/>
              <a:t>API</a:t>
            </a:r>
            <a:r>
              <a:rPr lang="zh-CN" altLang="en-US" dirty="0"/>
              <a:t>无法独立于消费它的应用进行进化</a:t>
            </a:r>
            <a:r>
              <a:rPr lang="en-US" altLang="zh-CN" dirty="0"/>
              <a:t>.</a:t>
            </a:r>
          </a:p>
          <a:p>
            <a:pPr marL="0" indent="0">
              <a:buNone/>
            </a:pP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不使用</a:t>
            </a:r>
            <a:r>
              <a:rPr lang="en-US" altLang="zh-CN" dirty="0"/>
              <a:t>HATEOAS</a:t>
            </a:r>
            <a:endParaRPr lang="en-US" dirty="0"/>
          </a:p>
        </p:txBody>
      </p:sp>
      <p:pic>
        <p:nvPicPr>
          <p:cNvPr id="6" name="Content Placeholder 5">
            <a:extLst>
              <a:ext uri="{FF2B5EF4-FFF2-40B4-BE49-F238E27FC236}">
                <a16:creationId xmlns:a16="http://schemas.microsoft.com/office/drawing/2014/main" id="{9740532B-1E15-47E4-BE5F-FB4159C55206}"/>
              </a:ext>
            </a:extLst>
          </p:cNvPr>
          <p:cNvPicPr>
            <a:picLocks noGrp="1" noChangeAspect="1"/>
          </p:cNvPicPr>
          <p:nvPr>
            <p:ph sz="half" idx="2"/>
          </p:nvPr>
        </p:nvPicPr>
        <p:blipFill>
          <a:blip r:embed="rId3"/>
          <a:stretch>
            <a:fillRect/>
          </a:stretch>
        </p:blipFill>
        <p:spPr>
          <a:xfrm>
            <a:off x="7223125" y="3503612"/>
            <a:ext cx="3124200" cy="1076325"/>
          </a:xfrm>
          <a:prstGeom prst="rect">
            <a:avLst/>
          </a:prstGeom>
        </p:spPr>
      </p:pic>
    </p:spTree>
    <p:extLst>
      <p:ext uri="{BB962C8B-B14F-4D97-AF65-F5344CB8AC3E}">
        <p14:creationId xmlns:p14="http://schemas.microsoft.com/office/powerpoint/2010/main" val="256481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zh-CN" altLang="en-US" dirty="0"/>
              <a:t>这个</a:t>
            </a:r>
            <a:r>
              <a:rPr lang="en-US" altLang="zh-CN" dirty="0"/>
              <a:t>response</a:t>
            </a:r>
            <a:r>
              <a:rPr lang="zh-CN" altLang="en-US" dirty="0"/>
              <a:t>里面包含了若干</a:t>
            </a:r>
            <a:r>
              <a:rPr lang="en-US" altLang="zh-CN" dirty="0"/>
              <a:t>link, </a:t>
            </a:r>
            <a:r>
              <a:rPr lang="zh-CN" altLang="en-US" dirty="0"/>
              <a:t>第一个</a:t>
            </a:r>
            <a:r>
              <a:rPr lang="en-US" altLang="zh-CN" dirty="0"/>
              <a:t>link</a:t>
            </a:r>
            <a:r>
              <a:rPr lang="zh-CN" altLang="en-US" dirty="0"/>
              <a:t>包含着获取当前响应的链接</a:t>
            </a:r>
            <a:r>
              <a:rPr lang="en-US" altLang="zh-CN" dirty="0"/>
              <a:t>, </a:t>
            </a:r>
            <a:r>
              <a:rPr lang="zh-CN" altLang="en-US" dirty="0"/>
              <a:t>第二个</a:t>
            </a:r>
            <a:r>
              <a:rPr lang="en-US" altLang="zh-CN" dirty="0"/>
              <a:t>link</a:t>
            </a:r>
            <a:r>
              <a:rPr lang="zh-CN" altLang="en-US" dirty="0"/>
              <a:t>则告诉客户端如何去更新该</a:t>
            </a:r>
            <a:r>
              <a:rPr lang="en-US" altLang="zh-CN" dirty="0"/>
              <a:t>post.</a:t>
            </a:r>
          </a:p>
          <a:p>
            <a:r>
              <a:rPr lang="zh-CN" altLang="en-US" dirty="0"/>
              <a:t>不改变响应主体结果的情况下添加另外一个删除的功能</a:t>
            </a:r>
            <a:r>
              <a:rPr lang="en-US" altLang="zh-CN" dirty="0"/>
              <a:t>(link), </a:t>
            </a:r>
            <a:r>
              <a:rPr lang="zh-CN" altLang="en-US" dirty="0"/>
              <a:t>客户端通过响应里的</a:t>
            </a:r>
            <a:r>
              <a:rPr lang="en-US" altLang="zh-CN" dirty="0"/>
              <a:t>links</a:t>
            </a:r>
            <a:r>
              <a:rPr lang="zh-CN" altLang="en-US" dirty="0"/>
              <a:t>就会发现这个删除功能</a:t>
            </a:r>
            <a:r>
              <a:rPr lang="en-US" altLang="zh-CN" dirty="0"/>
              <a:t>, </a:t>
            </a:r>
            <a:r>
              <a:rPr lang="zh-CN" altLang="en-US" dirty="0"/>
              <a:t>但是对其他部分都没有影响</a:t>
            </a:r>
            <a:r>
              <a:rPr lang="en-US" altLang="zh-CN" dirty="0"/>
              <a:t>.</a:t>
            </a:r>
            <a:endParaRPr lang="zh-CN" altLang="en-US" dirty="0"/>
          </a:p>
          <a:p>
            <a:pPr marL="0" indent="0">
              <a:buNone/>
            </a:pP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使用</a:t>
            </a:r>
            <a:r>
              <a:rPr lang="en-US" altLang="zh-CN" dirty="0"/>
              <a:t>HATEOAS</a:t>
            </a:r>
            <a:endParaRPr lang="en-US" dirty="0"/>
          </a:p>
        </p:txBody>
      </p:sp>
      <p:pic>
        <p:nvPicPr>
          <p:cNvPr id="7" name="Content Placeholder 6">
            <a:extLst>
              <a:ext uri="{FF2B5EF4-FFF2-40B4-BE49-F238E27FC236}">
                <a16:creationId xmlns:a16="http://schemas.microsoft.com/office/drawing/2014/main" id="{CF3C0BF6-1A0E-46BF-948A-EB17AEAF5D01}"/>
              </a:ext>
            </a:extLst>
          </p:cNvPr>
          <p:cNvPicPr>
            <a:picLocks noGrp="1" noChangeAspect="1"/>
          </p:cNvPicPr>
          <p:nvPr>
            <p:ph sz="half" idx="2"/>
          </p:nvPr>
        </p:nvPicPr>
        <p:blipFill>
          <a:blip r:embed="rId3"/>
          <a:stretch>
            <a:fillRect/>
          </a:stretch>
        </p:blipFill>
        <p:spPr>
          <a:xfrm>
            <a:off x="6794948" y="2222500"/>
            <a:ext cx="3980554" cy="3638550"/>
          </a:xfrm>
          <a:prstGeom prst="rect">
            <a:avLst/>
          </a:prstGeom>
        </p:spPr>
      </p:pic>
    </p:spTree>
    <p:extLst>
      <p:ext uri="{BB962C8B-B14F-4D97-AF65-F5344CB8AC3E}">
        <p14:creationId xmlns:p14="http://schemas.microsoft.com/office/powerpoint/2010/main" val="51059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54826"/>
            <a:ext cx="5186363" cy="3606223"/>
          </a:xfrm>
        </p:spPr>
        <p:txBody>
          <a:bodyPr>
            <a:normAutofit lnSpcReduction="10000"/>
          </a:bodyPr>
          <a:lstStyle/>
          <a:p>
            <a:r>
              <a:rPr lang="en-US" dirty="0"/>
              <a:t>JSON</a:t>
            </a:r>
            <a:r>
              <a:rPr lang="zh-CN" altLang="en-US" dirty="0"/>
              <a:t>和</a:t>
            </a:r>
            <a:r>
              <a:rPr lang="en-US" dirty="0"/>
              <a:t>XML</a:t>
            </a:r>
            <a:r>
              <a:rPr lang="zh-CN" altLang="en-US" dirty="0"/>
              <a:t>并没有如何展示</a:t>
            </a:r>
            <a:r>
              <a:rPr lang="en-US" dirty="0"/>
              <a:t>link</a:t>
            </a:r>
            <a:r>
              <a:rPr lang="zh-CN" altLang="en-US" dirty="0"/>
              <a:t>的概念</a:t>
            </a:r>
            <a:r>
              <a:rPr lang="en-US" altLang="zh-CN" dirty="0"/>
              <a:t>. </a:t>
            </a:r>
            <a:r>
              <a:rPr lang="zh-CN" altLang="en-US" dirty="0"/>
              <a:t>但是</a:t>
            </a:r>
            <a:r>
              <a:rPr lang="en-US" dirty="0"/>
              <a:t>HTML</a:t>
            </a:r>
            <a:r>
              <a:rPr lang="zh-CN" altLang="en-US" dirty="0"/>
              <a:t>的</a:t>
            </a:r>
            <a:r>
              <a:rPr lang="en-US" dirty="0"/>
              <a:t>anchor</a:t>
            </a:r>
            <a:r>
              <a:rPr lang="zh-CN" altLang="en-US" dirty="0"/>
              <a:t>元素却知道</a:t>
            </a:r>
            <a:r>
              <a:rPr lang="en-US" altLang="zh-CN" dirty="0"/>
              <a:t>: &lt;a </a:t>
            </a:r>
            <a:r>
              <a:rPr lang="en-US" altLang="zh-CN" dirty="0" err="1"/>
              <a:t>href</a:t>
            </a:r>
            <a:r>
              <a:rPr lang="en-US" altLang="zh-CN" dirty="0"/>
              <a:t>="</a:t>
            </a:r>
            <a:r>
              <a:rPr lang="en-US" altLang="zh-CN" dirty="0" err="1"/>
              <a:t>uri</a:t>
            </a:r>
            <a:r>
              <a:rPr lang="en-US" altLang="zh-CN" dirty="0"/>
              <a:t>" </a:t>
            </a:r>
            <a:r>
              <a:rPr lang="en-US" altLang="zh-CN" dirty="0" err="1"/>
              <a:t>rel</a:t>
            </a:r>
            <a:r>
              <a:rPr lang="en-US" altLang="zh-CN" dirty="0"/>
              <a:t>="type" type="media type"&gt;.</a:t>
            </a:r>
          </a:p>
          <a:p>
            <a:pPr lvl="1"/>
            <a:r>
              <a:rPr lang="en-US" altLang="zh-CN" b="1" dirty="0" err="1"/>
              <a:t>href</a:t>
            </a:r>
            <a:r>
              <a:rPr lang="zh-CN" altLang="en-US" dirty="0"/>
              <a:t>包含了</a:t>
            </a:r>
            <a:r>
              <a:rPr lang="en-US" altLang="zh-CN" dirty="0"/>
              <a:t>URI</a:t>
            </a:r>
          </a:p>
          <a:p>
            <a:pPr lvl="1"/>
            <a:r>
              <a:rPr lang="en-US" altLang="zh-CN" b="1" dirty="0" err="1"/>
              <a:t>rel</a:t>
            </a:r>
            <a:r>
              <a:rPr lang="zh-CN" altLang="en-US" dirty="0"/>
              <a:t>则描述了</a:t>
            </a:r>
            <a:r>
              <a:rPr lang="en-US" altLang="zh-CN" dirty="0"/>
              <a:t>link</a:t>
            </a:r>
            <a:r>
              <a:rPr lang="zh-CN" altLang="en-US" dirty="0"/>
              <a:t>如何和资源的关系</a:t>
            </a:r>
          </a:p>
          <a:p>
            <a:pPr lvl="1"/>
            <a:r>
              <a:rPr lang="en-US" altLang="zh-CN" b="1" dirty="0"/>
              <a:t>type</a:t>
            </a:r>
            <a:r>
              <a:rPr lang="zh-CN" altLang="en-US" dirty="0"/>
              <a:t>是可选的</a:t>
            </a:r>
            <a:r>
              <a:rPr lang="en-US" altLang="zh-CN" dirty="0"/>
              <a:t>, </a:t>
            </a:r>
            <a:r>
              <a:rPr lang="zh-CN" altLang="en-US" dirty="0"/>
              <a:t>它表示了媒体的类型</a:t>
            </a:r>
            <a:endParaRPr lang="en-US" altLang="zh-CN" dirty="0"/>
          </a:p>
          <a:p>
            <a:r>
              <a:rPr lang="zh-CN" altLang="en-US" dirty="0"/>
              <a:t>我们的例子</a:t>
            </a:r>
            <a:r>
              <a:rPr lang="en-US" altLang="zh-CN" dirty="0"/>
              <a:t>:</a:t>
            </a:r>
          </a:p>
          <a:p>
            <a:pPr lvl="1"/>
            <a:r>
              <a:rPr lang="en-US" altLang="zh-CN" b="1" dirty="0"/>
              <a:t>method</a:t>
            </a:r>
            <a:r>
              <a:rPr lang="en-US" altLang="zh-CN" dirty="0"/>
              <a:t>: </a:t>
            </a:r>
            <a:r>
              <a:rPr lang="zh-CN" altLang="en-US" dirty="0"/>
              <a:t>定义了需要使用的方法</a:t>
            </a:r>
          </a:p>
          <a:p>
            <a:pPr lvl="1"/>
            <a:r>
              <a:rPr lang="en-US" altLang="zh-CN" b="1" dirty="0" err="1"/>
              <a:t>rel</a:t>
            </a:r>
            <a:r>
              <a:rPr lang="en-US" altLang="zh-CN" dirty="0"/>
              <a:t>: </a:t>
            </a:r>
            <a:r>
              <a:rPr lang="zh-CN" altLang="en-US" dirty="0"/>
              <a:t>表明了动作的类型</a:t>
            </a:r>
          </a:p>
          <a:p>
            <a:pPr lvl="1"/>
            <a:r>
              <a:rPr lang="en-US" altLang="zh-CN" b="1" dirty="0" err="1"/>
              <a:t>href</a:t>
            </a:r>
            <a:r>
              <a:rPr lang="en-US" altLang="zh-CN" dirty="0"/>
              <a:t>: </a:t>
            </a:r>
            <a:r>
              <a:rPr lang="zh-CN" altLang="en-US" dirty="0"/>
              <a:t>包含了执行这个动作所包含的</a:t>
            </a:r>
            <a:r>
              <a:rPr lang="en-US" altLang="zh-CN" dirty="0"/>
              <a:t>URI.</a:t>
            </a:r>
            <a:endParaRPr lang="zh-CN" altLang="en-US" dirty="0"/>
          </a:p>
          <a:p>
            <a:pPr marL="0" indent="0">
              <a:buNone/>
            </a:pP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HATEOAS – </a:t>
            </a:r>
            <a:r>
              <a:rPr lang="zh-CN" altLang="en-US" dirty="0"/>
              <a:t>展示链接</a:t>
            </a:r>
            <a:endParaRPr lang="en-US" dirty="0"/>
          </a:p>
        </p:txBody>
      </p:sp>
      <p:pic>
        <p:nvPicPr>
          <p:cNvPr id="8" name="Content Placeholder 7">
            <a:extLst>
              <a:ext uri="{FF2B5EF4-FFF2-40B4-BE49-F238E27FC236}">
                <a16:creationId xmlns:a16="http://schemas.microsoft.com/office/drawing/2014/main" id="{39D3E44D-207F-4185-8C34-227093D671E8}"/>
              </a:ext>
            </a:extLst>
          </p:cNvPr>
          <p:cNvPicPr>
            <a:picLocks noGrp="1" noChangeAspect="1"/>
          </p:cNvPicPr>
          <p:nvPr>
            <p:ph sz="half" idx="2"/>
          </p:nvPr>
        </p:nvPicPr>
        <p:blipFill>
          <a:blip r:embed="rId3"/>
          <a:stretch>
            <a:fillRect/>
          </a:stretch>
        </p:blipFill>
        <p:spPr>
          <a:xfrm>
            <a:off x="6837362" y="2913062"/>
            <a:ext cx="3895725" cy="2257425"/>
          </a:xfrm>
          <a:prstGeom prst="rect">
            <a:avLst/>
          </a:prstGeom>
        </p:spPr>
      </p:pic>
    </p:spTree>
    <p:extLst>
      <p:ext uri="{BB962C8B-B14F-4D97-AF65-F5344CB8AC3E}">
        <p14:creationId xmlns:p14="http://schemas.microsoft.com/office/powerpoint/2010/main" val="1767959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1578</Words>
  <Application>Microsoft Office PowerPoint</Application>
  <PresentationFormat>Widescreen</PresentationFormat>
  <Paragraphs>107</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SimSun</vt:lpstr>
      <vt:lpstr>Arial</vt:lpstr>
      <vt:lpstr>Calibri</vt:lpstr>
      <vt:lpstr>Century Gothic</vt:lpstr>
      <vt:lpstr>Tahoma</vt:lpstr>
      <vt:lpstr>Wingdings 2</vt:lpstr>
      <vt:lpstr>Quotable</vt:lpstr>
      <vt:lpstr>06. 资源塑形,  HATEOAS, Media Type</vt:lpstr>
      <vt:lpstr>今天的内容</vt:lpstr>
      <vt:lpstr>资源塑形</vt:lpstr>
      <vt:lpstr>资源塑形</vt:lpstr>
      <vt:lpstr>HATEOAS</vt:lpstr>
      <vt:lpstr>HATEOAS  Hypermedia as the Engine of Application State</vt:lpstr>
      <vt:lpstr>不使用HATEOAS</vt:lpstr>
      <vt:lpstr>使用HATEOAS</vt:lpstr>
      <vt:lpstr>HATEOAS – 展示链接</vt:lpstr>
      <vt:lpstr>如何实现HATEOAS</vt:lpstr>
      <vt:lpstr>HATEOAS – 动态类型方案</vt:lpstr>
      <vt:lpstr>自定义Media Type</vt:lpstr>
      <vt:lpstr>创建供应商特定媒体类型 Vendor-specific media type</vt:lpstr>
      <vt:lpstr>判断Media Type类型</vt:lpstr>
      <vt:lpstr>Day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2018-08-23T06:22:55Z</dcterms:created>
  <dcterms:modified xsi:type="dcterms:W3CDTF">2018-08-23T09:34:11Z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