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31"/>
  </p:notesMasterIdLst>
  <p:handoutMasterIdLst>
    <p:handoutMasterId r:id="rId32"/>
  </p:handoutMasterIdLst>
  <p:sldIdLst>
    <p:sldId id="256" r:id="rId5"/>
    <p:sldId id="270" r:id="rId6"/>
    <p:sldId id="271" r:id="rId7"/>
    <p:sldId id="272" r:id="rId8"/>
    <p:sldId id="257" r:id="rId9"/>
    <p:sldId id="274" r:id="rId10"/>
    <p:sldId id="275" r:id="rId11"/>
    <p:sldId id="276" r:id="rId12"/>
    <p:sldId id="288" r:id="rId13"/>
    <p:sldId id="278" r:id="rId14"/>
    <p:sldId id="277" r:id="rId15"/>
    <p:sldId id="289" r:id="rId16"/>
    <p:sldId id="279" r:id="rId17"/>
    <p:sldId id="280" r:id="rId18"/>
    <p:sldId id="281" r:id="rId19"/>
    <p:sldId id="273" r:id="rId20"/>
    <p:sldId id="283" r:id="rId21"/>
    <p:sldId id="284" r:id="rId22"/>
    <p:sldId id="282" r:id="rId23"/>
    <p:sldId id="285" r:id="rId24"/>
    <p:sldId id="286" r:id="rId25"/>
    <p:sldId id="287" r:id="rId26"/>
    <p:sldId id="291" r:id="rId27"/>
    <p:sldId id="292" r:id="rId28"/>
    <p:sldId id="293"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8/24/2018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8/24/2018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2195334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1290123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2140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222741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58214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113659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941848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2275483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245482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236567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033838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dirty="0"/>
          </a:p>
        </p:txBody>
      </p:sp>
    </p:spTree>
    <p:extLst>
      <p:ext uri="{BB962C8B-B14F-4D97-AF65-F5344CB8AC3E}">
        <p14:creationId xmlns:p14="http://schemas.microsoft.com/office/powerpoint/2010/main" val="2143604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21</a:t>
            </a:fld>
            <a:endParaRPr lang="en-US" dirty="0"/>
          </a:p>
        </p:txBody>
      </p:sp>
    </p:spTree>
    <p:extLst>
      <p:ext uri="{BB962C8B-B14F-4D97-AF65-F5344CB8AC3E}">
        <p14:creationId xmlns:p14="http://schemas.microsoft.com/office/powerpoint/2010/main" val="1198701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22</a:t>
            </a:fld>
            <a:endParaRPr lang="en-US" dirty="0"/>
          </a:p>
        </p:txBody>
      </p:sp>
    </p:spTree>
    <p:extLst>
      <p:ext uri="{BB962C8B-B14F-4D97-AF65-F5344CB8AC3E}">
        <p14:creationId xmlns:p14="http://schemas.microsoft.com/office/powerpoint/2010/main" val="2086557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23</a:t>
            </a:fld>
            <a:endParaRPr lang="en-US" dirty="0"/>
          </a:p>
        </p:txBody>
      </p:sp>
    </p:spTree>
    <p:extLst>
      <p:ext uri="{BB962C8B-B14F-4D97-AF65-F5344CB8AC3E}">
        <p14:creationId xmlns:p14="http://schemas.microsoft.com/office/powerpoint/2010/main" val="3460274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24</a:t>
            </a:fld>
            <a:endParaRPr lang="en-US" dirty="0"/>
          </a:p>
        </p:txBody>
      </p:sp>
    </p:spTree>
    <p:extLst>
      <p:ext uri="{BB962C8B-B14F-4D97-AF65-F5344CB8AC3E}">
        <p14:creationId xmlns:p14="http://schemas.microsoft.com/office/powerpoint/2010/main" val="3572803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25</a:t>
            </a:fld>
            <a:endParaRPr lang="en-US" dirty="0"/>
          </a:p>
        </p:txBody>
      </p:sp>
    </p:spTree>
    <p:extLst>
      <p:ext uri="{BB962C8B-B14F-4D97-AF65-F5344CB8AC3E}">
        <p14:creationId xmlns:p14="http://schemas.microsoft.com/office/powerpoint/2010/main" val="230708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20423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25487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150816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84408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61103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272620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8/24/2018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8/24/2018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07. POST, PUT, PATCH, DELETE</a:t>
            </a:r>
            <a:r>
              <a:rPr lang="en-US" altLang="zh-CN" b="0" dirty="0"/>
              <a:t>,</a:t>
            </a:r>
            <a:br>
              <a:rPr lang="en-US" b="0" dirty="0"/>
            </a:br>
            <a:r>
              <a:rPr lang="en-US" b="0" dirty="0"/>
              <a:t>Model </a:t>
            </a:r>
            <a:r>
              <a:rPr lang="zh-CN" altLang="en-US" b="0" dirty="0"/>
              <a:t>验证</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zh-CN" altLang="en-US" dirty="0"/>
              <a:t>杨旭</a:t>
            </a:r>
            <a:r>
              <a:rPr lang="en-US" altLang="zh-CN" dirty="0"/>
              <a:t>, 331335713@qq.com</a:t>
            </a:r>
            <a:endParaRPr lang="en-US" sz="2400" dirty="0"/>
          </a:p>
        </p:txBody>
      </p:sp>
      <p:sp>
        <p:nvSpPr>
          <p:cNvPr id="5" name="Subtitle 2">
            <a:extLst>
              <a:ext uri="{FF2B5EF4-FFF2-40B4-BE49-F238E27FC236}">
                <a16:creationId xmlns:a16="http://schemas.microsoft.com/office/drawing/2014/main" id="{AB948513-4105-47C6-A3EE-4F71215971D3}"/>
              </a:ext>
            </a:extLst>
          </p:cNvPr>
          <p:cNvSpPr txBox="1">
            <a:spLocks/>
          </p:cNvSpPr>
          <p:nvPr/>
        </p:nvSpPr>
        <p:spPr>
          <a:xfrm>
            <a:off x="810000" y="5828101"/>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zh-CN" altLang="en-US" dirty="0"/>
              <a:t>公众号</a:t>
            </a:r>
            <a:r>
              <a:rPr lang="en-US" altLang="zh-CN" dirty="0"/>
              <a:t>: </a:t>
            </a:r>
            <a:r>
              <a:rPr lang="zh-CN" altLang="en-US" dirty="0"/>
              <a:t>草根专栏</a:t>
            </a:r>
            <a:endParaRPr lang="en-US" dirty="0"/>
          </a:p>
        </p:txBody>
      </p:sp>
      <p:pic>
        <p:nvPicPr>
          <p:cNvPr id="7" name="Picture 6">
            <a:extLst>
              <a:ext uri="{FF2B5EF4-FFF2-40B4-BE49-F238E27FC236}">
                <a16:creationId xmlns:a16="http://schemas.microsoft.com/office/drawing/2014/main" id="{71856C26-75CF-4904-9B56-EBC4F4B94B88}"/>
              </a:ext>
            </a:extLst>
          </p:cNvPr>
          <p:cNvPicPr>
            <a:picLocks noChangeAspect="1"/>
          </p:cNvPicPr>
          <p:nvPr/>
        </p:nvPicPr>
        <p:blipFill>
          <a:blip r:embed="rId3"/>
          <a:stretch>
            <a:fillRect/>
          </a:stretch>
        </p:blipFill>
        <p:spPr>
          <a:xfrm>
            <a:off x="9135341" y="5082553"/>
            <a:ext cx="1491095" cy="1491095"/>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lnSpcReduction="10000"/>
          </a:bodyPr>
          <a:lstStyle/>
          <a:p>
            <a:r>
              <a:rPr lang="zh-CN" altLang="en-US" dirty="0"/>
              <a:t>关注点分离</a:t>
            </a:r>
            <a:r>
              <a:rPr lang="en-US" altLang="zh-CN" dirty="0"/>
              <a:t>(</a:t>
            </a:r>
            <a:r>
              <a:rPr lang="en-US" dirty="0" err="1"/>
              <a:t>Soc，Seperation</a:t>
            </a:r>
            <a:r>
              <a:rPr lang="en-US" dirty="0"/>
              <a:t> of Concerns</a:t>
            </a:r>
            <a:r>
              <a:rPr lang="en-US" altLang="zh-CN" dirty="0"/>
              <a:t>)</a:t>
            </a:r>
          </a:p>
          <a:p>
            <a:r>
              <a:rPr lang="zh-CN" altLang="en-US" dirty="0"/>
              <a:t>安装</a:t>
            </a:r>
            <a:r>
              <a:rPr lang="en-US" altLang="zh-CN" dirty="0"/>
              <a:t>:</a:t>
            </a:r>
          </a:p>
          <a:p>
            <a:pPr lvl="1"/>
            <a:r>
              <a:rPr lang="en-US" altLang="zh-CN" dirty="0" err="1"/>
              <a:t>FluentValidation</a:t>
            </a:r>
            <a:r>
              <a:rPr lang="en-US" altLang="zh-CN" dirty="0"/>
              <a:t> </a:t>
            </a:r>
          </a:p>
          <a:p>
            <a:pPr lvl="1"/>
            <a:r>
              <a:rPr lang="en-US" altLang="zh-CN" dirty="0" err="1"/>
              <a:t>FluentValidation.AspNetCore</a:t>
            </a:r>
            <a:endParaRPr lang="en-US" altLang="zh-CN" dirty="0"/>
          </a:p>
          <a:p>
            <a:r>
              <a:rPr lang="zh-CN" altLang="en-US" dirty="0"/>
              <a:t>为每一个</a:t>
            </a:r>
            <a:r>
              <a:rPr lang="en-US" altLang="zh-CN" dirty="0"/>
              <a:t>Resource</a:t>
            </a:r>
            <a:r>
              <a:rPr lang="zh-CN" altLang="en-US" dirty="0"/>
              <a:t>建立验证器</a:t>
            </a:r>
            <a:r>
              <a:rPr lang="en-US" altLang="zh-CN" dirty="0"/>
              <a:t>:</a:t>
            </a:r>
          </a:p>
          <a:p>
            <a:pPr lvl="1"/>
            <a:r>
              <a:rPr lang="zh-CN" altLang="en-US" dirty="0"/>
              <a:t>继承</a:t>
            </a:r>
            <a:r>
              <a:rPr lang="en-US" altLang="zh-CN" dirty="0" err="1"/>
              <a:t>AbstractValidator</a:t>
            </a:r>
            <a:r>
              <a:rPr lang="en-US" altLang="zh-CN" dirty="0"/>
              <a:t>&lt;T&gt;</a:t>
            </a:r>
          </a:p>
          <a:p>
            <a:r>
              <a:rPr lang="zh-CN" altLang="en-US" dirty="0"/>
              <a:t>配置</a:t>
            </a:r>
            <a:r>
              <a:rPr lang="en-US" altLang="zh-CN" dirty="0"/>
              <a:t>:</a:t>
            </a:r>
          </a:p>
          <a:p>
            <a:pPr lvl="1"/>
            <a:r>
              <a:rPr lang="en-US" altLang="zh-CN" dirty="0" err="1"/>
              <a:t>services.AddMvc</a:t>
            </a:r>
            <a:r>
              <a:rPr lang="en-US" altLang="zh-CN" dirty="0"/>
              <a:t>(……).</a:t>
            </a:r>
            <a:r>
              <a:rPr lang="en-US" altLang="zh-CN" dirty="0" err="1"/>
              <a:t>AddFluentValidation</a:t>
            </a:r>
            <a:r>
              <a:rPr lang="en-US" altLang="zh-CN" dirty="0"/>
              <a:t>();</a:t>
            </a:r>
          </a:p>
          <a:p>
            <a:pPr lvl="1"/>
            <a:r>
              <a:rPr lang="en-US" altLang="zh-CN" dirty="0" err="1"/>
              <a:t>services.AddTransient</a:t>
            </a:r>
            <a:r>
              <a:rPr lang="en-US" altLang="zh-CN" dirty="0"/>
              <a:t>&lt;</a:t>
            </a:r>
            <a:r>
              <a:rPr lang="en-US" altLang="zh-CN" dirty="0" err="1"/>
              <a:t>IValidator</a:t>
            </a:r>
            <a:r>
              <a:rPr lang="en-US" altLang="zh-CN" dirty="0"/>
              <a:t>&lt;Person&gt;, </a:t>
            </a:r>
            <a:r>
              <a:rPr lang="en-US" altLang="zh-CN" dirty="0" err="1"/>
              <a:t>PersonValidator</a:t>
            </a:r>
            <a:r>
              <a:rPr lang="en-US" altLang="zh-CN" dirty="0"/>
              <a:t>&gt;();</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为什么使用</a:t>
            </a:r>
            <a:r>
              <a:rPr lang="en-US" altLang="zh-CN" dirty="0" err="1"/>
              <a:t>FluentValidation</a:t>
            </a:r>
            <a:endParaRPr lang="en-US" dirty="0"/>
          </a:p>
        </p:txBody>
      </p:sp>
      <p:pic>
        <p:nvPicPr>
          <p:cNvPr id="8" name="Content Placeholder 7">
            <a:extLst>
              <a:ext uri="{FF2B5EF4-FFF2-40B4-BE49-F238E27FC236}">
                <a16:creationId xmlns:a16="http://schemas.microsoft.com/office/drawing/2014/main" id="{542E470F-346A-4410-B1BE-FCEF53286245}"/>
              </a:ext>
            </a:extLst>
          </p:cNvPr>
          <p:cNvPicPr>
            <a:picLocks noGrp="1" noChangeAspect="1"/>
          </p:cNvPicPr>
          <p:nvPr>
            <p:ph sz="half" idx="2"/>
          </p:nvPr>
        </p:nvPicPr>
        <p:blipFill>
          <a:blip r:embed="rId3"/>
          <a:stretch>
            <a:fillRect/>
          </a:stretch>
        </p:blipFill>
        <p:spPr>
          <a:xfrm>
            <a:off x="6188075" y="2830744"/>
            <a:ext cx="5194300" cy="2422061"/>
          </a:xfrm>
        </p:spPr>
      </p:pic>
    </p:spTree>
    <p:extLst>
      <p:ext uri="{BB962C8B-B14F-4D97-AF65-F5344CB8AC3E}">
        <p14:creationId xmlns:p14="http://schemas.microsoft.com/office/powerpoint/2010/main" val="57339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en-US" altLang="zh-CN" dirty="0" err="1"/>
              <a:t>ModelState.IsValid</a:t>
            </a:r>
            <a:endParaRPr lang="en-US" altLang="zh-CN" dirty="0"/>
          </a:p>
          <a:p>
            <a:r>
              <a:rPr lang="en-US" altLang="zh-CN" dirty="0" err="1"/>
              <a:t>ModelState</a:t>
            </a:r>
            <a:endParaRPr lang="en-US" altLang="zh-CN" dirty="0"/>
          </a:p>
          <a:p>
            <a:pPr lvl="1"/>
            <a:r>
              <a:rPr lang="zh-CN" altLang="en-US" dirty="0"/>
              <a:t>它是一个字典，包含了</a:t>
            </a:r>
            <a:r>
              <a:rPr lang="en-US" altLang="zh-CN" dirty="0"/>
              <a:t>Model</a:t>
            </a:r>
            <a:r>
              <a:rPr lang="zh-CN" altLang="en-US" dirty="0"/>
              <a:t>的状态以及</a:t>
            </a:r>
            <a:r>
              <a:rPr lang="en-US" altLang="zh-CN" dirty="0"/>
              <a:t>Model</a:t>
            </a:r>
            <a:r>
              <a:rPr lang="zh-CN" altLang="en-US" dirty="0"/>
              <a:t>所绑定的验证</a:t>
            </a:r>
          </a:p>
          <a:p>
            <a:pPr lvl="1"/>
            <a:r>
              <a:rPr lang="zh-CN" altLang="en-US" dirty="0"/>
              <a:t>对于提交的每个属性，它都包含了一个错误信息的集合</a:t>
            </a:r>
          </a:p>
          <a:p>
            <a:r>
              <a:rPr lang="zh-CN" altLang="en-US" dirty="0"/>
              <a:t>返回</a:t>
            </a:r>
            <a:r>
              <a:rPr lang="en-US" altLang="zh-CN" dirty="0"/>
              <a:t>:</a:t>
            </a:r>
            <a:r>
              <a:rPr lang="zh-CN" altLang="en-US" dirty="0"/>
              <a:t> </a:t>
            </a:r>
            <a:r>
              <a:rPr lang="en-US" dirty="0"/>
              <a:t>422 </a:t>
            </a:r>
            <a:r>
              <a:rPr lang="en-US" dirty="0" err="1"/>
              <a:t>Unprocessable</a:t>
            </a:r>
            <a:r>
              <a:rPr lang="en-US" dirty="0"/>
              <a:t> Entity</a:t>
            </a:r>
          </a:p>
          <a:p>
            <a:pPr lvl="1"/>
            <a:r>
              <a:rPr lang="zh-CN" altLang="en-US" dirty="0"/>
              <a:t>验证错误信息在响应的</a:t>
            </a:r>
            <a:r>
              <a:rPr lang="en-US" altLang="zh-CN" dirty="0"/>
              <a:t>body</a:t>
            </a:r>
            <a:r>
              <a:rPr lang="zh-CN" altLang="en-US" dirty="0"/>
              <a:t>里面带回去</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如何验证</a:t>
            </a:r>
            <a:endParaRPr lang="en-US" dirty="0"/>
          </a:p>
        </p:txBody>
      </p:sp>
      <p:pic>
        <p:nvPicPr>
          <p:cNvPr id="8" name="Content Placeholder 7">
            <a:extLst>
              <a:ext uri="{FF2B5EF4-FFF2-40B4-BE49-F238E27FC236}">
                <a16:creationId xmlns:a16="http://schemas.microsoft.com/office/drawing/2014/main" id="{4223CBED-BCE8-4C48-A55E-C6B4BAD2E884}"/>
              </a:ext>
            </a:extLst>
          </p:cNvPr>
          <p:cNvPicPr>
            <a:picLocks noGrp="1" noChangeAspect="1"/>
          </p:cNvPicPr>
          <p:nvPr>
            <p:ph sz="half" idx="2"/>
          </p:nvPr>
        </p:nvPicPr>
        <p:blipFill>
          <a:blip r:embed="rId3"/>
          <a:stretch>
            <a:fillRect/>
          </a:stretch>
        </p:blipFill>
        <p:spPr>
          <a:xfrm>
            <a:off x="6799262" y="3184525"/>
            <a:ext cx="3971925" cy="1714500"/>
          </a:xfrm>
        </p:spPr>
      </p:pic>
    </p:spTree>
    <p:extLst>
      <p:ext uri="{BB962C8B-B14F-4D97-AF65-F5344CB8AC3E}">
        <p14:creationId xmlns:p14="http://schemas.microsoft.com/office/powerpoint/2010/main" val="233459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194348" cy="3638550"/>
          </a:xfrm>
        </p:spPr>
        <p:txBody>
          <a:bodyPr/>
          <a:lstStyle/>
          <a:p>
            <a:r>
              <a:rPr lang="zh-CN" altLang="en-US" dirty="0"/>
              <a:t>满足</a:t>
            </a:r>
            <a:r>
              <a:rPr lang="en-US" altLang="zh-CN" dirty="0"/>
              <a:t>Angular</a:t>
            </a:r>
            <a:r>
              <a:rPr lang="zh-CN" altLang="en-US" dirty="0"/>
              <a:t>客户端表单验证要求</a:t>
            </a:r>
            <a:r>
              <a:rPr lang="en-US" altLang="zh-CN" dirty="0"/>
              <a:t>:</a:t>
            </a:r>
          </a:p>
          <a:p>
            <a:pPr lvl="1"/>
            <a:r>
              <a:rPr lang="zh-CN" altLang="en-US" dirty="0"/>
              <a:t>错误的类型</a:t>
            </a:r>
            <a:r>
              <a:rPr lang="en-US" altLang="zh-CN" dirty="0"/>
              <a:t>: required, </a:t>
            </a:r>
            <a:r>
              <a:rPr lang="en-US" altLang="zh-CN" dirty="0" err="1"/>
              <a:t>maxLength</a:t>
            </a:r>
            <a:r>
              <a:rPr lang="en-US" altLang="zh-CN" dirty="0"/>
              <a:t>….</a:t>
            </a:r>
          </a:p>
          <a:p>
            <a:r>
              <a:rPr lang="en-US" dirty="0" err="1"/>
              <a:t>MyUnprocessableEntityObjectResult</a:t>
            </a:r>
            <a:endParaRPr lang="en-US" dirty="0"/>
          </a:p>
          <a:p>
            <a:pPr lvl="1"/>
            <a:r>
              <a:rPr lang="zh-CN" altLang="en-US" dirty="0"/>
              <a:t>继承</a:t>
            </a:r>
            <a:r>
              <a:rPr lang="en-US" altLang="zh-CN" dirty="0"/>
              <a:t>: </a:t>
            </a:r>
            <a:r>
              <a:rPr lang="en-US" dirty="0" err="1"/>
              <a:t>ObjectResult</a:t>
            </a:r>
            <a:endParaRPr lang="en-US" altLang="zh-CN" dirty="0"/>
          </a:p>
          <a:p>
            <a:pPr lvl="1"/>
            <a:r>
              <a:rPr lang="en-US" dirty="0" err="1"/>
              <a:t>ResourceValidationResult</a:t>
            </a:r>
            <a:r>
              <a:rPr lang="en-US" dirty="0"/>
              <a:t>: Dictionary&lt;string, </a:t>
            </a:r>
            <a:r>
              <a:rPr lang="en-US" dirty="0" err="1"/>
              <a:t>IEnumerable</a:t>
            </a:r>
            <a:r>
              <a:rPr lang="en-US" dirty="0"/>
              <a:t>&lt;</a:t>
            </a:r>
            <a:r>
              <a:rPr lang="en-US" dirty="0" err="1"/>
              <a:t>ResourceValidationError</a:t>
            </a:r>
            <a:r>
              <a:rPr lang="en-US" dirty="0"/>
              <a:t>&gt;&gt;</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自定义验证错误返回结果</a:t>
            </a:r>
            <a:endParaRPr lang="en-US" dirty="0"/>
          </a:p>
        </p:txBody>
      </p:sp>
    </p:spTree>
    <p:extLst>
      <p:ext uri="{BB962C8B-B14F-4D97-AF65-F5344CB8AC3E}">
        <p14:creationId xmlns:p14="http://schemas.microsoft.com/office/powerpoint/2010/main" val="347199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DELETE</a:t>
            </a:r>
            <a:endParaRPr lang="en-US" sz="4000" dirty="0"/>
          </a:p>
        </p:txBody>
      </p:sp>
    </p:spTree>
    <p:extLst>
      <p:ext uri="{BB962C8B-B14F-4D97-AF65-F5344CB8AC3E}">
        <p14:creationId xmlns:p14="http://schemas.microsoft.com/office/powerpoint/2010/main" val="200317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22948" cy="3638550"/>
          </a:xfrm>
        </p:spPr>
        <p:txBody>
          <a:bodyPr/>
          <a:lstStyle/>
          <a:p>
            <a:r>
              <a:rPr lang="zh-CN" altLang="en-US" dirty="0"/>
              <a:t>参数 </a:t>
            </a:r>
            <a:r>
              <a:rPr lang="en-US" altLang="zh-CN" dirty="0"/>
              <a:t>ID</a:t>
            </a:r>
          </a:p>
          <a:p>
            <a:r>
              <a:rPr lang="zh-CN" altLang="en-US" dirty="0"/>
              <a:t>返回</a:t>
            </a:r>
            <a:r>
              <a:rPr lang="en-US" altLang="zh-CN" dirty="0"/>
              <a:t>:</a:t>
            </a:r>
          </a:p>
          <a:p>
            <a:pPr lvl="1"/>
            <a:r>
              <a:rPr lang="en-US" altLang="zh-CN" dirty="0"/>
              <a:t>204 No Content</a:t>
            </a:r>
          </a:p>
          <a:p>
            <a:r>
              <a:rPr lang="zh-CN" altLang="en-US" dirty="0"/>
              <a:t>不安全</a:t>
            </a:r>
            <a:endParaRPr lang="en-US" altLang="zh-CN" dirty="0"/>
          </a:p>
          <a:p>
            <a:r>
              <a:rPr lang="zh-CN" altLang="en-US" b="1" dirty="0"/>
              <a:t>幂等的</a:t>
            </a:r>
            <a:endParaRPr lang="en-US" altLang="zh-CN" b="1" dirty="0"/>
          </a:p>
          <a:p>
            <a:pPr lvl="1"/>
            <a:r>
              <a:rPr lang="zh-CN" altLang="en-US" dirty="0"/>
              <a:t>多次请求的副作用和单次请求的副作用是一样的</a:t>
            </a:r>
            <a:r>
              <a:rPr lang="en-US" altLang="zh-CN" dirty="0"/>
              <a:t>. </a:t>
            </a:r>
            <a:r>
              <a:rPr lang="zh-CN" altLang="en-US" dirty="0"/>
              <a:t>每次发送了</a:t>
            </a:r>
            <a:r>
              <a:rPr lang="en-US" altLang="zh-CN" dirty="0"/>
              <a:t>DELETE</a:t>
            </a:r>
            <a:r>
              <a:rPr lang="zh-CN" altLang="en-US" dirty="0"/>
              <a:t>请求之后，服务器的状态都是一样的</a:t>
            </a:r>
            <a:r>
              <a:rPr lang="en-US" altLang="zh-CN" dirty="0"/>
              <a:t>.</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DELETE</a:t>
            </a:r>
            <a:endParaRPr lang="en-US" dirty="0"/>
          </a:p>
        </p:txBody>
      </p:sp>
    </p:spTree>
    <p:extLst>
      <p:ext uri="{BB962C8B-B14F-4D97-AF65-F5344CB8AC3E}">
        <p14:creationId xmlns:p14="http://schemas.microsoft.com/office/powerpoint/2010/main" val="168726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PUT</a:t>
            </a:r>
            <a:endParaRPr lang="en-US" sz="4000" dirty="0"/>
          </a:p>
        </p:txBody>
      </p:sp>
    </p:spTree>
    <p:extLst>
      <p:ext uri="{BB962C8B-B14F-4D97-AF65-F5344CB8AC3E}">
        <p14:creationId xmlns:p14="http://schemas.microsoft.com/office/powerpoint/2010/main" val="165654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参数</a:t>
            </a:r>
            <a:r>
              <a:rPr lang="en-US" altLang="zh-CN" dirty="0"/>
              <a:t>: ID, [</a:t>
            </a:r>
            <a:r>
              <a:rPr lang="en-US" altLang="zh-CN" dirty="0" err="1"/>
              <a:t>FromBody</a:t>
            </a:r>
            <a:r>
              <a:rPr lang="en-US" altLang="zh-CN" dirty="0"/>
              <a:t>](</a:t>
            </a:r>
            <a:r>
              <a:rPr lang="zh-CN" altLang="en-US" dirty="0"/>
              <a:t>不需要</a:t>
            </a:r>
            <a:r>
              <a:rPr lang="en-US" altLang="zh-CN" dirty="0"/>
              <a:t>ID</a:t>
            </a:r>
            <a:r>
              <a:rPr lang="zh-CN" altLang="en-US" dirty="0"/>
              <a:t>属性</a:t>
            </a:r>
            <a:r>
              <a:rPr lang="en-US" altLang="zh-CN" dirty="0"/>
              <a:t>).</a:t>
            </a:r>
          </a:p>
          <a:p>
            <a:pPr lvl="1"/>
            <a:r>
              <a:rPr lang="zh-CN" altLang="en-US" dirty="0"/>
              <a:t>单独的</a:t>
            </a:r>
            <a:r>
              <a:rPr lang="en-US" altLang="zh-CN" dirty="0"/>
              <a:t>Resource Model.</a:t>
            </a:r>
          </a:p>
          <a:p>
            <a:r>
              <a:rPr lang="zh-CN" altLang="en-US" dirty="0"/>
              <a:t>返回</a:t>
            </a:r>
            <a:r>
              <a:rPr lang="en-US" altLang="zh-CN" dirty="0"/>
              <a:t>:</a:t>
            </a:r>
          </a:p>
          <a:p>
            <a:pPr lvl="1"/>
            <a:r>
              <a:rPr lang="en-US" altLang="zh-CN" dirty="0"/>
              <a:t>204 No Content</a:t>
            </a:r>
          </a:p>
          <a:p>
            <a:pPr lvl="1"/>
            <a:r>
              <a:rPr lang="en-US" altLang="zh-CN" dirty="0"/>
              <a:t>200 OK</a:t>
            </a:r>
          </a:p>
          <a:p>
            <a:r>
              <a:rPr lang="zh-CN" altLang="en-US" dirty="0"/>
              <a:t>不安全</a:t>
            </a:r>
            <a:endParaRPr lang="en-US" altLang="zh-CN" dirty="0"/>
          </a:p>
          <a:p>
            <a:r>
              <a:rPr lang="zh-CN" altLang="en-US" dirty="0"/>
              <a:t>幂等</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PUT</a:t>
            </a:r>
            <a:br>
              <a:rPr lang="en-US" dirty="0"/>
            </a:br>
            <a:r>
              <a:rPr lang="zh-CN" altLang="en-US" sz="2800" dirty="0"/>
              <a:t>整体更新</a:t>
            </a:r>
            <a:endParaRPr lang="en-US" dirty="0"/>
          </a:p>
        </p:txBody>
      </p:sp>
    </p:spTree>
    <p:extLst>
      <p:ext uri="{BB962C8B-B14F-4D97-AF65-F5344CB8AC3E}">
        <p14:creationId xmlns:p14="http://schemas.microsoft.com/office/powerpoint/2010/main" val="57099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整体更新容易引起问题</a:t>
            </a:r>
            <a:r>
              <a:rPr lang="en-US" altLang="zh-CN" dirty="0"/>
              <a:t>.</a:t>
            </a:r>
          </a:p>
          <a:p>
            <a:r>
              <a:rPr lang="zh-CN" altLang="en-US" dirty="0"/>
              <a:t>集合资源整体更新</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PUT</a:t>
            </a:r>
            <a:br>
              <a:rPr lang="en-US" dirty="0"/>
            </a:br>
            <a:r>
              <a:rPr lang="zh-CN" altLang="en-US" sz="2800" dirty="0"/>
              <a:t>其它</a:t>
            </a:r>
            <a:endParaRPr lang="en-US" dirty="0"/>
          </a:p>
        </p:txBody>
      </p:sp>
    </p:spTree>
    <p:extLst>
      <p:ext uri="{BB962C8B-B14F-4D97-AF65-F5344CB8AC3E}">
        <p14:creationId xmlns:p14="http://schemas.microsoft.com/office/powerpoint/2010/main" val="293793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PATCH</a:t>
            </a:r>
            <a:endParaRPr lang="en-US" sz="4000" dirty="0"/>
          </a:p>
        </p:txBody>
      </p:sp>
    </p:spTree>
    <p:extLst>
      <p:ext uri="{BB962C8B-B14F-4D97-AF65-F5344CB8AC3E}">
        <p14:creationId xmlns:p14="http://schemas.microsoft.com/office/powerpoint/2010/main" val="3198238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en-US" dirty="0"/>
              <a:t>RFC 6902 (</a:t>
            </a:r>
            <a:r>
              <a:rPr lang="en-US" dirty="0" err="1"/>
              <a:t>JSOn</a:t>
            </a:r>
            <a:r>
              <a:rPr lang="en-US" dirty="0"/>
              <a:t> Patch)</a:t>
            </a:r>
          </a:p>
          <a:p>
            <a:r>
              <a:rPr lang="en-US" dirty="0"/>
              <a:t>application/</a:t>
            </a:r>
            <a:r>
              <a:rPr lang="en-US" dirty="0" err="1"/>
              <a:t>json-patch+json</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PATCH</a:t>
            </a:r>
            <a:r>
              <a:rPr lang="zh-CN" altLang="en-US" dirty="0"/>
              <a:t> </a:t>
            </a:r>
            <a:br>
              <a:rPr lang="en-US" altLang="zh-CN" dirty="0"/>
            </a:br>
            <a:r>
              <a:rPr lang="zh-CN" altLang="en-US" sz="2800" dirty="0"/>
              <a:t>局部更新</a:t>
            </a:r>
            <a:endParaRPr lang="en-US" dirty="0"/>
          </a:p>
        </p:txBody>
      </p:sp>
      <p:pic>
        <p:nvPicPr>
          <p:cNvPr id="8" name="Content Placeholder 7">
            <a:extLst>
              <a:ext uri="{FF2B5EF4-FFF2-40B4-BE49-F238E27FC236}">
                <a16:creationId xmlns:a16="http://schemas.microsoft.com/office/drawing/2014/main" id="{52E988A6-65EE-46D2-87AB-FE2879272A3F}"/>
              </a:ext>
            </a:extLst>
          </p:cNvPr>
          <p:cNvPicPr>
            <a:picLocks noGrp="1" noChangeAspect="1"/>
          </p:cNvPicPr>
          <p:nvPr>
            <p:ph sz="half" idx="2"/>
          </p:nvPr>
        </p:nvPicPr>
        <p:blipFill>
          <a:blip r:embed="rId3"/>
          <a:stretch>
            <a:fillRect/>
          </a:stretch>
        </p:blipFill>
        <p:spPr>
          <a:xfrm>
            <a:off x="7704137" y="3246437"/>
            <a:ext cx="2162175" cy="1590675"/>
          </a:xfrm>
        </p:spPr>
      </p:pic>
    </p:spTree>
    <p:extLst>
      <p:ext uri="{BB962C8B-B14F-4D97-AF65-F5344CB8AC3E}">
        <p14:creationId xmlns:p14="http://schemas.microsoft.com/office/powerpoint/2010/main" val="118900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zh-CN" altLang="en-US" dirty="0"/>
              <a:t>今天的内容</a:t>
            </a: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altLang="zh-CN" dirty="0">
                <a:ea typeface="Tahoma" panose="020B0604030504040204" pitchFamily="34" charset="0"/>
                <a:cs typeface="Tahoma" panose="020B0604030504040204" pitchFamily="34" charset="0"/>
              </a:rPr>
              <a:t>POST</a:t>
            </a:r>
          </a:p>
          <a:p>
            <a:r>
              <a:rPr lang="en-US" altLang="zh-CN" dirty="0">
                <a:ea typeface="Tahoma" panose="020B0604030504040204" pitchFamily="34" charset="0"/>
                <a:cs typeface="Tahoma" panose="020B0604030504040204" pitchFamily="34" charset="0"/>
              </a:rPr>
              <a:t>Model </a:t>
            </a:r>
            <a:r>
              <a:rPr lang="zh-CN" altLang="en-US" dirty="0">
                <a:ea typeface="Tahoma" panose="020B0604030504040204" pitchFamily="34" charset="0"/>
                <a:cs typeface="Tahoma" panose="020B0604030504040204" pitchFamily="34" charset="0"/>
              </a:rPr>
              <a:t>验证</a:t>
            </a:r>
            <a:endParaRPr lang="en-US" altLang="zh-CN"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PUT</a:t>
            </a:r>
          </a:p>
          <a:p>
            <a:r>
              <a:rPr lang="en-US" altLang="zh-CN" dirty="0">
                <a:ea typeface="Tahoma" panose="020B0604030504040204" pitchFamily="34" charset="0"/>
                <a:cs typeface="Tahoma" panose="020B0604030504040204" pitchFamily="34" charset="0"/>
              </a:rPr>
              <a:t>PATCH</a:t>
            </a:r>
          </a:p>
          <a:p>
            <a:r>
              <a:rPr lang="en-US" altLang="zh-CN" dirty="0">
                <a:ea typeface="Tahoma" panose="020B0604030504040204" pitchFamily="34" charset="0"/>
                <a:cs typeface="Tahoma" panose="020B0604030504040204" pitchFamily="34" charset="0"/>
              </a:rPr>
              <a:t>DELETE</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17547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499"/>
            <a:ext cx="8272030" cy="4012045"/>
          </a:xfrm>
        </p:spPr>
        <p:txBody>
          <a:bodyPr>
            <a:normAutofit fontScale="85000" lnSpcReduction="10000"/>
          </a:bodyPr>
          <a:lstStyle/>
          <a:p>
            <a:r>
              <a:rPr lang="en-US" altLang="zh-CN" b="1" dirty="0"/>
              <a:t>op, </a:t>
            </a:r>
            <a:r>
              <a:rPr lang="zh-CN" altLang="en-US" b="1" dirty="0"/>
              <a:t>操作的类型</a:t>
            </a:r>
            <a:endParaRPr lang="en-US" altLang="zh-CN" b="1" dirty="0"/>
          </a:p>
          <a:p>
            <a:pPr lvl="1"/>
            <a:r>
              <a:rPr lang="zh-CN" altLang="en-US" dirty="0"/>
              <a:t>添加：</a:t>
            </a:r>
            <a:r>
              <a:rPr lang="en-US" altLang="zh-CN" dirty="0"/>
              <a:t>{“</a:t>
            </a:r>
            <a:r>
              <a:rPr lang="en-US" dirty="0"/>
              <a:t>op”: "</a:t>
            </a:r>
            <a:r>
              <a:rPr lang="en-US" b="1" dirty="0"/>
              <a:t>add</a:t>
            </a:r>
            <a:r>
              <a:rPr lang="en-US" dirty="0"/>
              <a:t>", "path": "/xxx", "value": "xxx"}，</a:t>
            </a:r>
            <a:r>
              <a:rPr lang="zh-CN" altLang="en-US" dirty="0"/>
              <a:t>如果该属性不存，那么就添加该属性，如果属性存在，就改变属性的值。这个对静态类型不适用。</a:t>
            </a:r>
          </a:p>
          <a:p>
            <a:pPr lvl="1"/>
            <a:r>
              <a:rPr lang="zh-CN" altLang="en-US" dirty="0"/>
              <a:t>删除：</a:t>
            </a:r>
            <a:r>
              <a:rPr lang="en-US" altLang="zh-CN" dirty="0"/>
              <a:t>{“</a:t>
            </a:r>
            <a:r>
              <a:rPr lang="en-US" dirty="0"/>
              <a:t>op”: "</a:t>
            </a:r>
            <a:r>
              <a:rPr lang="en-US" b="1" dirty="0"/>
              <a:t>remove</a:t>
            </a:r>
            <a:r>
              <a:rPr lang="en-US" dirty="0"/>
              <a:t>", "path": "/xxx"}，</a:t>
            </a:r>
            <a:r>
              <a:rPr lang="zh-CN" altLang="en-US" dirty="0"/>
              <a:t>删除某个属性，或把它设为默认值（例如空值）。</a:t>
            </a:r>
          </a:p>
          <a:p>
            <a:pPr lvl="1"/>
            <a:r>
              <a:rPr lang="zh-CN" altLang="en-US" dirty="0"/>
              <a:t>替换：</a:t>
            </a:r>
            <a:r>
              <a:rPr lang="en-US" altLang="zh-CN" dirty="0"/>
              <a:t>{“</a:t>
            </a:r>
            <a:r>
              <a:rPr lang="en-US" dirty="0"/>
              <a:t>op”: "</a:t>
            </a:r>
            <a:r>
              <a:rPr lang="en-US" b="1" dirty="0"/>
              <a:t>replace</a:t>
            </a:r>
            <a:r>
              <a:rPr lang="en-US" dirty="0"/>
              <a:t>", "path": "/xxx", "value": "xxx"}，</a:t>
            </a:r>
            <a:r>
              <a:rPr lang="zh-CN" altLang="en-US" dirty="0"/>
              <a:t>改变属性的值，也可以理解为先执行了删除，然后进行添加。</a:t>
            </a:r>
          </a:p>
          <a:p>
            <a:pPr lvl="1"/>
            <a:r>
              <a:rPr lang="zh-CN" altLang="en-US" dirty="0"/>
              <a:t>复制：</a:t>
            </a:r>
            <a:r>
              <a:rPr lang="en-US" altLang="zh-CN" dirty="0"/>
              <a:t>{“</a:t>
            </a:r>
            <a:r>
              <a:rPr lang="en-US" dirty="0"/>
              <a:t>op”: "</a:t>
            </a:r>
            <a:r>
              <a:rPr lang="en-US" b="1" dirty="0"/>
              <a:t>copy</a:t>
            </a:r>
            <a:r>
              <a:rPr lang="en-US" dirty="0"/>
              <a:t>", "</a:t>
            </a:r>
            <a:r>
              <a:rPr lang="en-US" b="1" dirty="0"/>
              <a:t>from</a:t>
            </a:r>
            <a:r>
              <a:rPr lang="en-US" dirty="0"/>
              <a:t>": "/xxx", "</a:t>
            </a:r>
            <a:r>
              <a:rPr lang="en-US" b="1" dirty="0"/>
              <a:t>path</a:t>
            </a:r>
            <a:r>
              <a:rPr lang="en-US" dirty="0"/>
              <a:t>": "/</a:t>
            </a:r>
            <a:r>
              <a:rPr lang="en-US" dirty="0" err="1"/>
              <a:t>yyy</a:t>
            </a:r>
            <a:r>
              <a:rPr lang="en-US" dirty="0"/>
              <a:t>"}，</a:t>
            </a:r>
            <a:r>
              <a:rPr lang="zh-CN" altLang="en-US" dirty="0"/>
              <a:t>把某个属性的值赋给目标属性。</a:t>
            </a:r>
          </a:p>
          <a:p>
            <a:pPr lvl="1"/>
            <a:r>
              <a:rPr lang="zh-CN" altLang="en-US" dirty="0"/>
              <a:t>移动：</a:t>
            </a:r>
            <a:r>
              <a:rPr lang="en-US" altLang="zh-CN" dirty="0"/>
              <a:t>{“</a:t>
            </a:r>
            <a:r>
              <a:rPr lang="en-US" dirty="0"/>
              <a:t>op”: "</a:t>
            </a:r>
            <a:r>
              <a:rPr lang="en-US" b="1" dirty="0"/>
              <a:t>move</a:t>
            </a:r>
            <a:r>
              <a:rPr lang="en-US" dirty="0"/>
              <a:t>", "</a:t>
            </a:r>
            <a:r>
              <a:rPr lang="en-US" b="1" dirty="0"/>
              <a:t>from</a:t>
            </a:r>
            <a:r>
              <a:rPr lang="en-US" dirty="0"/>
              <a:t>": "/xxx", "</a:t>
            </a:r>
            <a:r>
              <a:rPr lang="en-US" b="1" dirty="0"/>
              <a:t>path</a:t>
            </a:r>
            <a:r>
              <a:rPr lang="en-US" dirty="0"/>
              <a:t>": "/</a:t>
            </a:r>
            <a:r>
              <a:rPr lang="en-US" dirty="0" err="1"/>
              <a:t>yyy</a:t>
            </a:r>
            <a:r>
              <a:rPr lang="en-US" dirty="0"/>
              <a:t>"}，</a:t>
            </a:r>
            <a:r>
              <a:rPr lang="zh-CN" altLang="en-US" dirty="0"/>
              <a:t>把源属性的值赋值给目标属性，并把源属性删除或设成默认值。</a:t>
            </a:r>
          </a:p>
          <a:p>
            <a:pPr lvl="1"/>
            <a:r>
              <a:rPr lang="zh-CN" altLang="en-US" dirty="0"/>
              <a:t>测试：</a:t>
            </a:r>
            <a:r>
              <a:rPr lang="en-US" altLang="zh-CN" dirty="0"/>
              <a:t>{“</a:t>
            </a:r>
            <a:r>
              <a:rPr lang="en-US" dirty="0"/>
              <a:t>op”: "</a:t>
            </a:r>
            <a:r>
              <a:rPr lang="en-US" b="1" dirty="0"/>
              <a:t>test</a:t>
            </a:r>
            <a:r>
              <a:rPr lang="en-US" dirty="0"/>
              <a:t>", "path": "/xxx", "value": "xxx"}，</a:t>
            </a:r>
            <a:r>
              <a:rPr lang="zh-CN" altLang="en-US" dirty="0"/>
              <a:t>测试目标属性的值和指定的值是一样的。</a:t>
            </a:r>
            <a:endParaRPr lang="en-US" altLang="zh-CN" b="1" dirty="0"/>
          </a:p>
          <a:p>
            <a:r>
              <a:rPr lang="en-US" altLang="zh-CN" b="1" dirty="0"/>
              <a:t>path, </a:t>
            </a:r>
            <a:r>
              <a:rPr lang="zh-CN" altLang="en-US" b="1" dirty="0"/>
              <a:t>资源的属性名</a:t>
            </a:r>
            <a:endParaRPr lang="en-US" altLang="zh-CN" b="1" dirty="0"/>
          </a:p>
          <a:p>
            <a:pPr lvl="1"/>
            <a:r>
              <a:rPr lang="zh-CN" altLang="en-US" dirty="0"/>
              <a:t>可以有层级结构</a:t>
            </a:r>
            <a:endParaRPr lang="en-US" altLang="zh-CN" dirty="0"/>
          </a:p>
          <a:p>
            <a:r>
              <a:rPr lang="en-US" b="1" dirty="0"/>
              <a:t>value</a:t>
            </a:r>
            <a:r>
              <a:rPr lang="en-US" altLang="zh-CN" b="1" dirty="0"/>
              <a:t>, </a:t>
            </a:r>
            <a:r>
              <a:rPr lang="zh-CN" altLang="en-US" b="1" dirty="0"/>
              <a:t>更新的值</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PATCH</a:t>
            </a:r>
            <a:endParaRPr lang="en-US" dirty="0"/>
          </a:p>
        </p:txBody>
      </p:sp>
      <p:pic>
        <p:nvPicPr>
          <p:cNvPr id="8" name="Content Placeholder 7">
            <a:extLst>
              <a:ext uri="{FF2B5EF4-FFF2-40B4-BE49-F238E27FC236}">
                <a16:creationId xmlns:a16="http://schemas.microsoft.com/office/drawing/2014/main" id="{B9D28865-2130-49E9-BC43-0C4F86B52C3B}"/>
              </a:ext>
            </a:extLst>
          </p:cNvPr>
          <p:cNvPicPr>
            <a:picLocks noGrp="1" noChangeAspect="1"/>
          </p:cNvPicPr>
          <p:nvPr>
            <p:ph sz="half" idx="2"/>
          </p:nvPr>
        </p:nvPicPr>
        <p:blipFill>
          <a:blip r:embed="rId3"/>
          <a:stretch>
            <a:fillRect/>
          </a:stretch>
        </p:blipFill>
        <p:spPr>
          <a:xfrm>
            <a:off x="9219823" y="3407929"/>
            <a:ext cx="2162175" cy="1590675"/>
          </a:xfrm>
        </p:spPr>
      </p:pic>
    </p:spTree>
    <p:extLst>
      <p:ext uri="{BB962C8B-B14F-4D97-AF65-F5344CB8AC3E}">
        <p14:creationId xmlns:p14="http://schemas.microsoft.com/office/powerpoint/2010/main" val="4011176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476875" cy="3638550"/>
          </a:xfrm>
        </p:spPr>
        <p:txBody>
          <a:bodyPr/>
          <a:lstStyle/>
          <a:p>
            <a:r>
              <a:rPr lang="zh-CN" altLang="en-US" dirty="0"/>
              <a:t>参数 </a:t>
            </a:r>
            <a:r>
              <a:rPr lang="en-US" altLang="zh-CN" dirty="0"/>
              <a:t>ID, [</a:t>
            </a:r>
            <a:r>
              <a:rPr lang="en-US" altLang="zh-CN" dirty="0" err="1"/>
              <a:t>FromBody</a:t>
            </a:r>
            <a:r>
              <a:rPr lang="en-US" altLang="zh-CN" dirty="0"/>
              <a:t>] </a:t>
            </a:r>
            <a:r>
              <a:rPr lang="en-US" altLang="zh-CN" dirty="0" err="1"/>
              <a:t>JsonPatchDocument</a:t>
            </a:r>
            <a:r>
              <a:rPr lang="en-US" altLang="zh-CN" dirty="0"/>
              <a:t>&lt;T&gt;</a:t>
            </a:r>
          </a:p>
          <a:p>
            <a:r>
              <a:rPr lang="en-US" dirty="0" err="1"/>
              <a:t>patchDoc.ApplyTo</a:t>
            </a:r>
            <a:r>
              <a:rPr lang="en-US" dirty="0"/>
              <a:t>()</a:t>
            </a:r>
          </a:p>
          <a:p>
            <a:r>
              <a:rPr lang="zh-CN" altLang="en-US" dirty="0"/>
              <a:t>返回 </a:t>
            </a:r>
            <a:endParaRPr lang="en-US" altLang="zh-CN" dirty="0"/>
          </a:p>
          <a:p>
            <a:pPr lvl="1"/>
            <a:r>
              <a:rPr lang="en-US" altLang="zh-CN" dirty="0"/>
              <a:t>204 No Content</a:t>
            </a:r>
          </a:p>
          <a:p>
            <a:pPr lvl="1"/>
            <a:r>
              <a:rPr lang="en-US" altLang="zh-CN" dirty="0"/>
              <a:t>200 OK</a:t>
            </a:r>
          </a:p>
          <a:p>
            <a:r>
              <a:rPr lang="zh-CN" altLang="en-US" dirty="0"/>
              <a:t>不安全</a:t>
            </a:r>
            <a:endParaRPr lang="en-US" altLang="zh-CN" dirty="0"/>
          </a:p>
          <a:p>
            <a:r>
              <a:rPr lang="zh-CN" altLang="en-US" dirty="0"/>
              <a:t>不幂等</a:t>
            </a:r>
          </a:p>
          <a:p>
            <a:pPr lvl="1"/>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PATCH</a:t>
            </a:r>
            <a:endParaRPr lang="en-US" dirty="0"/>
          </a:p>
        </p:txBody>
      </p:sp>
    </p:spTree>
    <p:extLst>
      <p:ext uri="{BB962C8B-B14F-4D97-AF65-F5344CB8AC3E}">
        <p14:creationId xmlns:p14="http://schemas.microsoft.com/office/powerpoint/2010/main" val="4187114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571998" cy="4188312"/>
          </a:xfrm>
        </p:spPr>
        <p:txBody>
          <a:bodyPr>
            <a:normAutofit fontScale="70000" lnSpcReduction="20000"/>
          </a:bodyPr>
          <a:lstStyle/>
          <a:p>
            <a:r>
              <a:rPr lang="en-US" dirty="0"/>
              <a:t>GET(</a:t>
            </a:r>
            <a:r>
              <a:rPr lang="zh-CN" altLang="en-US" dirty="0"/>
              <a:t>获取资源</a:t>
            </a:r>
            <a:r>
              <a:rPr lang="en-US" altLang="zh-CN" dirty="0"/>
              <a:t>)</a:t>
            </a:r>
            <a:r>
              <a:rPr lang="zh-CN" altLang="en-US" dirty="0"/>
              <a:t>：</a:t>
            </a:r>
          </a:p>
          <a:p>
            <a:pPr lvl="1"/>
            <a:r>
              <a:rPr lang="en-US" dirty="0"/>
              <a:t>GET </a:t>
            </a:r>
            <a:r>
              <a:rPr lang="en-US" dirty="0" err="1"/>
              <a:t>api</a:t>
            </a:r>
            <a:r>
              <a:rPr lang="en-US" dirty="0"/>
              <a:t>/countries，</a:t>
            </a:r>
            <a:r>
              <a:rPr lang="zh-CN" altLang="en-US" dirty="0"/>
              <a:t>返回</a:t>
            </a:r>
            <a:r>
              <a:rPr lang="en-US" altLang="zh-CN" dirty="0"/>
              <a:t>200</a:t>
            </a:r>
            <a:r>
              <a:rPr lang="zh-CN" altLang="en-US" dirty="0"/>
              <a:t>，集合数据；找不到数据返回 </a:t>
            </a:r>
            <a:r>
              <a:rPr lang="en-US" altLang="zh-CN" dirty="0"/>
              <a:t>404</a:t>
            </a:r>
            <a:r>
              <a:rPr lang="zh-CN" altLang="en-US" dirty="0"/>
              <a:t>。</a:t>
            </a:r>
          </a:p>
          <a:p>
            <a:pPr lvl="1"/>
            <a:r>
              <a:rPr lang="en-US" dirty="0"/>
              <a:t>GET </a:t>
            </a:r>
            <a:r>
              <a:rPr lang="en-US" dirty="0" err="1"/>
              <a:t>api</a:t>
            </a:r>
            <a:r>
              <a:rPr lang="en-US" dirty="0"/>
              <a:t>/countries/{id}, </a:t>
            </a:r>
            <a:r>
              <a:rPr lang="zh-CN" altLang="en-US" dirty="0"/>
              <a:t>返回</a:t>
            </a:r>
            <a:r>
              <a:rPr lang="en-US" altLang="zh-CN" dirty="0"/>
              <a:t>200</a:t>
            </a:r>
            <a:r>
              <a:rPr lang="zh-CN" altLang="en-US" dirty="0"/>
              <a:t>，单个数据；找不到返回 </a:t>
            </a:r>
            <a:r>
              <a:rPr lang="en-US" altLang="zh-CN" dirty="0"/>
              <a:t>404.</a:t>
            </a:r>
          </a:p>
          <a:p>
            <a:r>
              <a:rPr lang="en-US" dirty="0"/>
              <a:t>DELETE(</a:t>
            </a:r>
            <a:r>
              <a:rPr lang="zh-CN" altLang="en-US" dirty="0"/>
              <a:t>删除资源</a:t>
            </a:r>
            <a:r>
              <a:rPr lang="en-US" altLang="zh-CN" dirty="0"/>
              <a:t>)</a:t>
            </a:r>
          </a:p>
          <a:p>
            <a:pPr lvl="1"/>
            <a:r>
              <a:rPr lang="en-US" dirty="0"/>
              <a:t>DELETE </a:t>
            </a:r>
            <a:r>
              <a:rPr lang="en-US" dirty="0" err="1"/>
              <a:t>api</a:t>
            </a:r>
            <a:r>
              <a:rPr lang="en-US" dirty="0"/>
              <a:t>/countries/{id}，</a:t>
            </a:r>
            <a:r>
              <a:rPr lang="zh-CN" altLang="en-US" dirty="0"/>
              <a:t>成功</a:t>
            </a:r>
            <a:r>
              <a:rPr lang="en-US" altLang="zh-CN" dirty="0"/>
              <a:t>204</a:t>
            </a:r>
            <a:r>
              <a:rPr lang="zh-CN" altLang="en-US" dirty="0"/>
              <a:t>；没找到资源 </a:t>
            </a:r>
            <a:r>
              <a:rPr lang="en-US" altLang="zh-CN" dirty="0"/>
              <a:t>404</a:t>
            </a:r>
            <a:r>
              <a:rPr lang="zh-CN" altLang="en-US" dirty="0"/>
              <a:t>。</a:t>
            </a:r>
          </a:p>
          <a:p>
            <a:pPr lvl="1"/>
            <a:r>
              <a:rPr lang="en-US" dirty="0"/>
              <a:t>DELETE </a:t>
            </a:r>
            <a:r>
              <a:rPr lang="en-US" dirty="0" err="1"/>
              <a:t>api</a:t>
            </a:r>
            <a:r>
              <a:rPr lang="en-US" dirty="0"/>
              <a:t>/countries，</a:t>
            </a:r>
            <a:r>
              <a:rPr lang="zh-CN" altLang="en-US" dirty="0"/>
              <a:t>很少用，也是</a:t>
            </a:r>
            <a:r>
              <a:rPr lang="en-US" altLang="zh-CN" dirty="0"/>
              <a:t>204</a:t>
            </a:r>
            <a:r>
              <a:rPr lang="zh-CN" altLang="en-US" dirty="0"/>
              <a:t>或者</a:t>
            </a:r>
            <a:r>
              <a:rPr lang="en-US" altLang="zh-CN" dirty="0"/>
              <a:t>404.</a:t>
            </a:r>
          </a:p>
          <a:p>
            <a:r>
              <a:rPr lang="en-US" dirty="0"/>
              <a:t>POST (</a:t>
            </a:r>
            <a:r>
              <a:rPr lang="zh-CN" altLang="en-US" dirty="0"/>
              <a:t>创建资源</a:t>
            </a:r>
            <a:r>
              <a:rPr lang="en-US" altLang="zh-CN" dirty="0"/>
              <a:t>)</a:t>
            </a:r>
            <a:r>
              <a:rPr lang="zh-CN" altLang="en-US" dirty="0"/>
              <a:t>：</a:t>
            </a:r>
          </a:p>
          <a:p>
            <a:pPr lvl="1"/>
            <a:r>
              <a:rPr lang="en-US" dirty="0"/>
              <a:t>POST </a:t>
            </a:r>
            <a:r>
              <a:rPr lang="en-US" dirty="0" err="1"/>
              <a:t>api</a:t>
            </a:r>
            <a:r>
              <a:rPr lang="en-US" dirty="0"/>
              <a:t>/countries, </a:t>
            </a:r>
            <a:r>
              <a:rPr lang="zh-CN" altLang="en-US" dirty="0"/>
              <a:t>成功返回 </a:t>
            </a:r>
            <a:r>
              <a:rPr lang="en-US" altLang="zh-CN" dirty="0"/>
              <a:t>201 </a:t>
            </a:r>
            <a:r>
              <a:rPr lang="zh-CN" altLang="en-US" dirty="0"/>
              <a:t>和单个数据；如果资源没有创建则返回 </a:t>
            </a:r>
            <a:r>
              <a:rPr lang="en-US" altLang="zh-CN" dirty="0"/>
              <a:t>404</a:t>
            </a:r>
          </a:p>
          <a:p>
            <a:pPr lvl="1"/>
            <a:r>
              <a:rPr lang="en-US" dirty="0"/>
              <a:t>POST </a:t>
            </a:r>
            <a:r>
              <a:rPr lang="en-US" dirty="0" err="1"/>
              <a:t>api</a:t>
            </a:r>
            <a:r>
              <a:rPr lang="en-US" dirty="0"/>
              <a:t>/countries/{id}，</a:t>
            </a:r>
            <a:r>
              <a:rPr lang="zh-CN" altLang="en-US" dirty="0"/>
              <a:t>肯定不会成功，返回 </a:t>
            </a:r>
            <a:r>
              <a:rPr lang="en-US" altLang="zh-CN" dirty="0"/>
              <a:t>404</a:t>
            </a:r>
            <a:r>
              <a:rPr lang="zh-CN" altLang="en-US" dirty="0"/>
              <a:t>或</a:t>
            </a:r>
            <a:r>
              <a:rPr lang="en-US" altLang="zh-CN" dirty="0"/>
              <a:t>409.</a:t>
            </a:r>
          </a:p>
          <a:p>
            <a:pPr lvl="1"/>
            <a:r>
              <a:rPr lang="en-US" dirty="0"/>
              <a:t>POST </a:t>
            </a:r>
            <a:r>
              <a:rPr lang="en-US" dirty="0" err="1"/>
              <a:t>api</a:t>
            </a:r>
            <a:r>
              <a:rPr lang="en-US" dirty="0"/>
              <a:t>/</a:t>
            </a:r>
            <a:r>
              <a:rPr lang="en-US" dirty="0" err="1"/>
              <a:t>countrycollections</a:t>
            </a:r>
            <a:r>
              <a:rPr lang="en-US" dirty="0"/>
              <a:t>，</a:t>
            </a:r>
            <a:r>
              <a:rPr lang="zh-CN" altLang="en-US" dirty="0"/>
              <a:t>成功返回 </a:t>
            </a:r>
            <a:r>
              <a:rPr lang="en-US" altLang="zh-CN" dirty="0"/>
              <a:t>201 </a:t>
            </a:r>
            <a:r>
              <a:rPr lang="zh-CN" altLang="en-US" dirty="0"/>
              <a:t>和集合；没创建资源则返回 </a:t>
            </a:r>
            <a:r>
              <a:rPr lang="en-US" altLang="zh-CN" dirty="0"/>
              <a:t>404</a:t>
            </a:r>
          </a:p>
          <a:p>
            <a:r>
              <a:rPr lang="en-US" dirty="0"/>
              <a:t>PUT (</a:t>
            </a:r>
            <a:r>
              <a:rPr lang="zh-CN" altLang="en-US" dirty="0"/>
              <a:t>整体更新</a:t>
            </a:r>
            <a:r>
              <a:rPr lang="en-US" altLang="zh-CN" dirty="0"/>
              <a:t>)</a:t>
            </a:r>
            <a:r>
              <a:rPr lang="zh-CN" altLang="en-US" dirty="0"/>
              <a:t>：</a:t>
            </a:r>
          </a:p>
          <a:p>
            <a:pPr lvl="1"/>
            <a:r>
              <a:rPr lang="en-US" dirty="0"/>
              <a:t>PUT </a:t>
            </a:r>
            <a:r>
              <a:rPr lang="en-US" dirty="0" err="1"/>
              <a:t>api</a:t>
            </a:r>
            <a:r>
              <a:rPr lang="en-US" dirty="0"/>
              <a:t>/countries/{id}, </a:t>
            </a:r>
            <a:r>
              <a:rPr lang="zh-CN" altLang="en-US" dirty="0"/>
              <a:t>成功可以返回</a:t>
            </a:r>
            <a:r>
              <a:rPr lang="en-US" altLang="zh-CN" dirty="0"/>
              <a:t>200</a:t>
            </a:r>
            <a:r>
              <a:rPr lang="zh-CN" altLang="en-US" dirty="0"/>
              <a:t>，</a:t>
            </a:r>
            <a:r>
              <a:rPr lang="en-US" altLang="zh-CN" dirty="0"/>
              <a:t>204</a:t>
            </a:r>
            <a:r>
              <a:rPr lang="zh-CN" altLang="en-US" dirty="0"/>
              <a:t>；没找到资源则返回 </a:t>
            </a:r>
            <a:r>
              <a:rPr lang="en-US" altLang="zh-CN" dirty="0"/>
              <a:t>404</a:t>
            </a:r>
          </a:p>
          <a:p>
            <a:pPr lvl="1"/>
            <a:r>
              <a:rPr lang="en-US" dirty="0"/>
              <a:t>PUT </a:t>
            </a:r>
            <a:r>
              <a:rPr lang="en-US" dirty="0" err="1"/>
              <a:t>api</a:t>
            </a:r>
            <a:r>
              <a:rPr lang="en-US" dirty="0"/>
              <a:t>/countries，</a:t>
            </a:r>
            <a:r>
              <a:rPr lang="zh-CN" altLang="en-US" dirty="0"/>
              <a:t>集合操作很少见，返回 </a:t>
            </a:r>
            <a:r>
              <a:rPr lang="en-US" altLang="zh-CN" dirty="0"/>
              <a:t>200</a:t>
            </a:r>
            <a:r>
              <a:rPr lang="zh-CN" altLang="en-US" dirty="0"/>
              <a:t>，</a:t>
            </a:r>
            <a:r>
              <a:rPr lang="en-US" altLang="zh-CN" dirty="0"/>
              <a:t>204</a:t>
            </a:r>
            <a:r>
              <a:rPr lang="zh-CN" altLang="en-US" dirty="0"/>
              <a:t>或</a:t>
            </a:r>
            <a:r>
              <a:rPr lang="en-US" altLang="zh-CN" dirty="0"/>
              <a:t>404</a:t>
            </a:r>
          </a:p>
          <a:p>
            <a:r>
              <a:rPr lang="en-US" dirty="0"/>
              <a:t>PATCH(</a:t>
            </a:r>
            <a:r>
              <a:rPr lang="zh-CN" altLang="en-US" dirty="0"/>
              <a:t>局部更新</a:t>
            </a:r>
            <a:r>
              <a:rPr lang="en-US" altLang="zh-CN" dirty="0"/>
              <a:t>):</a:t>
            </a:r>
          </a:p>
          <a:p>
            <a:pPr lvl="1"/>
            <a:r>
              <a:rPr lang="en-US" dirty="0"/>
              <a:t>PATCH </a:t>
            </a:r>
            <a:r>
              <a:rPr lang="en-US" dirty="0" err="1"/>
              <a:t>api</a:t>
            </a:r>
            <a:r>
              <a:rPr lang="en-US" dirty="0"/>
              <a:t>/countries/{id}，200</a:t>
            </a:r>
            <a:r>
              <a:rPr lang="zh-CN" altLang="en-US" dirty="0"/>
              <a:t>单个数据，</a:t>
            </a:r>
            <a:r>
              <a:rPr lang="en-US" altLang="zh-CN" dirty="0"/>
              <a:t>204</a:t>
            </a:r>
            <a:r>
              <a:rPr lang="zh-CN" altLang="en-US" dirty="0"/>
              <a:t>或者</a:t>
            </a:r>
            <a:r>
              <a:rPr lang="en-US" altLang="zh-CN" dirty="0"/>
              <a:t>404</a:t>
            </a:r>
          </a:p>
          <a:p>
            <a:pPr lvl="1"/>
            <a:r>
              <a:rPr lang="en-US" dirty="0"/>
              <a:t>PATCH </a:t>
            </a:r>
            <a:r>
              <a:rPr lang="en-US" dirty="0" err="1"/>
              <a:t>api</a:t>
            </a:r>
            <a:r>
              <a:rPr lang="en-US" dirty="0"/>
              <a:t>/countries, </a:t>
            </a:r>
            <a:r>
              <a:rPr lang="zh-CN" altLang="en-US" dirty="0"/>
              <a:t>集合操作很少见，返回 </a:t>
            </a:r>
            <a:r>
              <a:rPr lang="en-US" altLang="zh-CN" dirty="0"/>
              <a:t>200</a:t>
            </a:r>
            <a:r>
              <a:rPr lang="zh-CN" altLang="en-US" dirty="0"/>
              <a:t>集合，</a:t>
            </a:r>
            <a:r>
              <a:rPr lang="en-US" altLang="zh-CN" dirty="0"/>
              <a:t>204</a:t>
            </a:r>
            <a:r>
              <a:rPr lang="zh-CN" altLang="en-US" dirty="0"/>
              <a:t>或</a:t>
            </a:r>
            <a:r>
              <a:rPr lang="en-US" altLang="zh-CN" dirty="0"/>
              <a:t>404.</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a:t>
            </a:r>
            <a:r>
              <a:rPr lang="zh-CN" altLang="en-US" dirty="0"/>
              <a:t>常用方法总结</a:t>
            </a:r>
            <a:endParaRPr lang="en-US" dirty="0"/>
          </a:p>
        </p:txBody>
      </p:sp>
    </p:spTree>
    <p:extLst>
      <p:ext uri="{BB962C8B-B14F-4D97-AF65-F5344CB8AC3E}">
        <p14:creationId xmlns:p14="http://schemas.microsoft.com/office/powerpoint/2010/main" val="314341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err="1"/>
              <a:t>Swashbuckle</a:t>
            </a:r>
            <a:endParaRPr lang="en-US" sz="4000" dirty="0"/>
          </a:p>
        </p:txBody>
      </p:sp>
    </p:spTree>
    <p:extLst>
      <p:ext uri="{BB962C8B-B14F-4D97-AF65-F5344CB8AC3E}">
        <p14:creationId xmlns:p14="http://schemas.microsoft.com/office/powerpoint/2010/main" val="2909542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4550940" cy="4188312"/>
          </a:xfrm>
        </p:spPr>
        <p:txBody>
          <a:bodyPr>
            <a:normAutofit/>
          </a:bodyPr>
          <a:lstStyle/>
          <a:p>
            <a:r>
              <a:rPr lang="en-US" altLang="zh-CN" b="1" dirty="0"/>
              <a:t>REST </a:t>
            </a:r>
            <a:r>
              <a:rPr lang="zh-CN" altLang="en-US" b="1" dirty="0"/>
              <a:t>跟文档 </a:t>
            </a:r>
            <a:r>
              <a:rPr lang="en-US" altLang="zh-CN" b="1" dirty="0"/>
              <a:t>(HATEOAS)</a:t>
            </a:r>
          </a:p>
          <a:p>
            <a:r>
              <a:rPr lang="en-US" altLang="zh-CN" dirty="0"/>
              <a:t>API</a:t>
            </a:r>
            <a:r>
              <a:rPr lang="zh-CN" altLang="en-US" dirty="0"/>
              <a:t>版本</a:t>
            </a:r>
            <a:endParaRPr lang="en-US" altLang="zh-CN" dirty="0"/>
          </a:p>
          <a:p>
            <a:r>
              <a:rPr lang="zh-CN" altLang="en-US" b="1" dirty="0"/>
              <a:t>主从资源</a:t>
            </a:r>
            <a:endParaRPr lang="en-US" altLang="zh-CN" b="1" dirty="0"/>
          </a:p>
          <a:p>
            <a:r>
              <a:rPr lang="zh-CN" altLang="en-US" dirty="0"/>
              <a:t>缓存和并发</a:t>
            </a:r>
            <a:endParaRPr lang="en-US" altLang="zh-CN" dirty="0"/>
          </a:p>
          <a:p>
            <a:r>
              <a:rPr lang="en-US" altLang="zh-CN" dirty="0"/>
              <a:t>HTTS, HSTS</a:t>
            </a:r>
          </a:p>
          <a:p>
            <a:r>
              <a:rPr lang="zh-CN" altLang="en-US" dirty="0"/>
              <a:t>速率限制</a:t>
            </a:r>
          </a:p>
          <a:p>
            <a:r>
              <a:rPr lang="en-US" altLang="zh-CN" dirty="0" err="1"/>
              <a:t>Swashbuckle.AspNetCore</a:t>
            </a:r>
            <a:endParaRPr lang="en-US" altLang="zh-CN" dirty="0"/>
          </a:p>
          <a:p>
            <a:pPr lvl="1"/>
            <a:r>
              <a:rPr lang="en-US" dirty="0"/>
              <a:t>Swagger </a:t>
            </a:r>
            <a:r>
              <a:rPr lang="en-US" dirty="0" err="1"/>
              <a:t>OpenAPI</a:t>
            </a:r>
            <a:r>
              <a:rPr lang="en-US" dirty="0"/>
              <a:t> 3.0 </a:t>
            </a:r>
            <a:r>
              <a:rPr lang="zh-CN" altLang="en-US" dirty="0"/>
              <a:t>不支持</a:t>
            </a:r>
            <a:endParaRPr lang="en-US" altLang="zh-CN" dirty="0"/>
          </a:p>
          <a:p>
            <a:pPr lvl="1"/>
            <a:r>
              <a:rPr lang="en-US" altLang="zh-CN" dirty="0"/>
              <a:t>Action</a:t>
            </a:r>
            <a:r>
              <a:rPr lang="zh-CN" altLang="en-US" dirty="0"/>
              <a:t>重载</a:t>
            </a:r>
            <a:endParaRPr lang="en-US" altLang="zh-CN" dirty="0"/>
          </a:p>
          <a:p>
            <a:pPr lvl="1"/>
            <a:r>
              <a:rPr lang="zh-CN" altLang="en-US" dirty="0"/>
              <a:t>供应商特定媒体类型</a:t>
            </a:r>
            <a:r>
              <a:rPr lang="en-US" altLang="zh-CN" b="1"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ASP.NET Core </a:t>
            </a:r>
            <a:r>
              <a:rPr lang="zh-CN" altLang="en-US" dirty="0"/>
              <a:t>项目其它</a:t>
            </a:r>
            <a:endParaRPr lang="en-US" dirty="0"/>
          </a:p>
        </p:txBody>
      </p:sp>
      <p:sp>
        <p:nvSpPr>
          <p:cNvPr id="4" name="Content Placeholder 2">
            <a:extLst>
              <a:ext uri="{FF2B5EF4-FFF2-40B4-BE49-F238E27FC236}">
                <a16:creationId xmlns:a16="http://schemas.microsoft.com/office/drawing/2014/main" id="{C7476F1D-9B7C-4FB6-9FD4-2950F4108304}"/>
              </a:ext>
            </a:extLst>
          </p:cNvPr>
          <p:cNvSpPr txBox="1">
            <a:spLocks/>
          </p:cNvSpPr>
          <p:nvPr/>
        </p:nvSpPr>
        <p:spPr>
          <a:xfrm>
            <a:off x="6831058" y="2222500"/>
            <a:ext cx="4550940" cy="4188312"/>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dirty="0"/>
              <a:t>请参考</a:t>
            </a:r>
            <a:r>
              <a:rPr lang="en-US" altLang="zh-CN" dirty="0"/>
              <a:t>: https://www.cnblogs.com/cgzl/p/9178672.html</a:t>
            </a:r>
          </a:p>
        </p:txBody>
      </p:sp>
    </p:spTree>
    <p:extLst>
      <p:ext uri="{BB962C8B-B14F-4D97-AF65-F5344CB8AC3E}">
        <p14:creationId xmlns:p14="http://schemas.microsoft.com/office/powerpoint/2010/main" val="809009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4550940" cy="4188312"/>
          </a:xfrm>
        </p:spPr>
        <p:txBody>
          <a:bodyPr>
            <a:normAutofit/>
          </a:bodyPr>
          <a:lstStyle/>
          <a:p>
            <a:r>
              <a:rPr lang="en-US" altLang="zh-CN" dirty="0"/>
              <a:t>Identity Server 4</a:t>
            </a:r>
            <a:r>
              <a:rPr lang="zh-CN" altLang="en-US" dirty="0"/>
              <a:t>集成</a:t>
            </a:r>
            <a:endParaRPr lang="en-US" altLang="zh-CN" dirty="0"/>
          </a:p>
          <a:p>
            <a:pPr lvl="1"/>
            <a:r>
              <a:rPr lang="en-US" altLang="zh-CN" dirty="0" err="1"/>
              <a:t>OpenId</a:t>
            </a:r>
            <a:r>
              <a:rPr lang="en-US" altLang="zh-CN" dirty="0"/>
              <a:t> Connect - Hybrid Flow</a:t>
            </a:r>
          </a:p>
          <a:p>
            <a:r>
              <a:rPr lang="en-US" altLang="zh-CN" dirty="0" err="1"/>
              <a:t>Mvc</a:t>
            </a:r>
            <a:r>
              <a:rPr lang="en-US" altLang="zh-CN" dirty="0"/>
              <a:t> </a:t>
            </a:r>
            <a:r>
              <a:rPr lang="zh-CN" altLang="en-US" dirty="0"/>
              <a:t>客户端 </a:t>
            </a:r>
            <a:r>
              <a:rPr lang="en-US" altLang="zh-CN" dirty="0"/>
              <a:t>(</a:t>
            </a:r>
            <a:r>
              <a:rPr lang="zh-CN" altLang="en-US" dirty="0"/>
              <a:t>用于测试</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下一步</a:t>
            </a:r>
            <a:endParaRPr lang="en-US" dirty="0"/>
          </a:p>
        </p:txBody>
      </p:sp>
    </p:spTree>
    <p:extLst>
      <p:ext uri="{BB962C8B-B14F-4D97-AF65-F5344CB8AC3E}">
        <p14:creationId xmlns:p14="http://schemas.microsoft.com/office/powerpoint/2010/main" val="330203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ltLang="zh-CN" dirty="0"/>
              <a:t>Day 7</a:t>
            </a:r>
            <a:endParaRPr lang="en-US" dirty="0"/>
          </a:p>
        </p:txBody>
      </p:sp>
      <p:pic>
        <p:nvPicPr>
          <p:cNvPr id="3" name="Picture 2">
            <a:extLst>
              <a:ext uri="{FF2B5EF4-FFF2-40B4-BE49-F238E27FC236}">
                <a16:creationId xmlns:a16="http://schemas.microsoft.com/office/drawing/2014/main" id="{FE9DD445-3CDF-4C5B-AF38-4FBFA487F562}"/>
              </a:ext>
            </a:extLst>
          </p:cNvPr>
          <p:cNvPicPr>
            <a:picLocks noChangeAspect="1"/>
          </p:cNvPicPr>
          <p:nvPr/>
        </p:nvPicPr>
        <p:blipFill>
          <a:blip r:embed="rId2"/>
          <a:stretch>
            <a:fillRect/>
          </a:stretch>
        </p:blipFill>
        <p:spPr>
          <a:xfrm>
            <a:off x="4867274" y="2750993"/>
            <a:ext cx="2457450" cy="2457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POST</a:t>
            </a:r>
            <a:endParaRPr lang="en-US" sz="4000" dirty="0"/>
          </a:p>
        </p:txBody>
      </p:sp>
    </p:spTree>
    <p:extLst>
      <p:ext uri="{BB962C8B-B14F-4D97-AF65-F5344CB8AC3E}">
        <p14:creationId xmlns:p14="http://schemas.microsoft.com/office/powerpoint/2010/main" val="262086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b="1" dirty="0"/>
              <a:t>安全性</a:t>
            </a:r>
            <a:r>
              <a:rPr lang="zh-CN" altLang="en-US" dirty="0"/>
              <a:t>是指方法执行后并不会改变资源的表述</a:t>
            </a:r>
          </a:p>
          <a:p>
            <a:r>
              <a:rPr lang="zh-CN" altLang="en-US" b="1" dirty="0"/>
              <a:t>幂等性</a:t>
            </a:r>
            <a:r>
              <a:rPr lang="zh-CN" altLang="en-US" dirty="0"/>
              <a:t>是指方法无论执行多少次都会得到同样的结果</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安全性和幂等性</a:t>
            </a:r>
            <a:endParaRPr lang="en-US" dirty="0"/>
          </a:p>
        </p:txBody>
      </p:sp>
      <p:pic>
        <p:nvPicPr>
          <p:cNvPr id="9" name="Content Placeholder 8">
            <a:extLst>
              <a:ext uri="{FF2B5EF4-FFF2-40B4-BE49-F238E27FC236}">
                <a16:creationId xmlns:a16="http://schemas.microsoft.com/office/drawing/2014/main" id="{30F6D5AE-DFF5-4CD5-A392-2142196B8647}"/>
              </a:ext>
            </a:extLst>
          </p:cNvPr>
          <p:cNvPicPr>
            <a:picLocks noGrp="1" noChangeAspect="1"/>
          </p:cNvPicPr>
          <p:nvPr>
            <p:ph sz="half" idx="2"/>
          </p:nvPr>
        </p:nvPicPr>
        <p:blipFill>
          <a:blip r:embed="rId3"/>
          <a:stretch>
            <a:fillRect/>
          </a:stretch>
        </p:blipFill>
        <p:spPr>
          <a:xfrm>
            <a:off x="7494587" y="3008312"/>
            <a:ext cx="2581275" cy="2066925"/>
          </a:xfrm>
        </p:spPr>
      </p:pic>
    </p:spTree>
    <p:extLst>
      <p:ext uri="{BB962C8B-B14F-4D97-AF65-F5344CB8AC3E}">
        <p14:creationId xmlns:p14="http://schemas.microsoft.com/office/powerpoint/2010/main" val="269069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370993" cy="3638550"/>
          </a:xfrm>
        </p:spPr>
        <p:txBody>
          <a:bodyPr/>
          <a:lstStyle/>
          <a:p>
            <a:pPr marL="0" indent="0">
              <a:buNone/>
            </a:pPr>
            <a:r>
              <a:rPr lang="zh-CN" altLang="en-US" dirty="0"/>
              <a:t>不安全</a:t>
            </a:r>
            <a:r>
              <a:rPr lang="en-US" altLang="zh-CN" dirty="0"/>
              <a:t>, </a:t>
            </a:r>
            <a:r>
              <a:rPr lang="zh-CN" altLang="en-US" dirty="0"/>
              <a:t>不幂等</a:t>
            </a:r>
            <a:endParaRPr lang="en-US" altLang="zh-CN" dirty="0"/>
          </a:p>
          <a:p>
            <a:r>
              <a:rPr lang="zh-CN" altLang="en-US" dirty="0"/>
              <a:t>参数 </a:t>
            </a:r>
            <a:r>
              <a:rPr lang="en-US" altLang="zh-CN" dirty="0"/>
              <a:t>[</a:t>
            </a:r>
            <a:r>
              <a:rPr lang="en-US" altLang="zh-CN" dirty="0" err="1"/>
              <a:t>FromBody</a:t>
            </a:r>
            <a:r>
              <a:rPr lang="en-US" altLang="zh-CN" dirty="0"/>
              <a:t>]</a:t>
            </a:r>
            <a:endParaRPr lang="zh-CN" altLang="en-US" dirty="0"/>
          </a:p>
          <a:p>
            <a:r>
              <a:rPr lang="zh-CN" altLang="en-US" dirty="0"/>
              <a:t>返回 </a:t>
            </a:r>
            <a:r>
              <a:rPr lang="en-US" altLang="zh-CN" dirty="0"/>
              <a:t>201 Created</a:t>
            </a:r>
          </a:p>
          <a:p>
            <a:pPr lvl="1"/>
            <a:r>
              <a:rPr lang="en-US" dirty="0" err="1"/>
              <a:t>CreatedAtRoute</a:t>
            </a:r>
            <a:r>
              <a:rPr lang="en-US" dirty="0"/>
              <a:t>()</a:t>
            </a:r>
            <a:r>
              <a:rPr lang="en-US" altLang="zh-CN" dirty="0"/>
              <a:t>: </a:t>
            </a:r>
            <a:r>
              <a:rPr lang="zh-CN" altLang="en-US" dirty="0"/>
              <a:t>它允许响应里带着</a:t>
            </a:r>
            <a:r>
              <a:rPr lang="en-US" altLang="zh-CN" dirty="0"/>
              <a:t>Location Header</a:t>
            </a:r>
            <a:r>
              <a:rPr lang="zh-CN" altLang="en-US" dirty="0"/>
              <a:t>，在这个</a:t>
            </a:r>
            <a:r>
              <a:rPr lang="en-US" altLang="zh-CN" dirty="0"/>
              <a:t>Location Header</a:t>
            </a:r>
            <a:r>
              <a:rPr lang="zh-CN" altLang="en-US" dirty="0"/>
              <a:t>里包含着一个</a:t>
            </a:r>
            <a:r>
              <a:rPr lang="en-US" altLang="zh-CN" dirty="0" err="1"/>
              <a:t>uri</a:t>
            </a:r>
            <a:r>
              <a:rPr lang="zh-CN" altLang="en-US" dirty="0"/>
              <a:t>，通过这个</a:t>
            </a:r>
            <a:r>
              <a:rPr lang="en-US" altLang="zh-CN" dirty="0" err="1"/>
              <a:t>uri</a:t>
            </a:r>
            <a:r>
              <a:rPr lang="zh-CN" altLang="en-US" dirty="0"/>
              <a:t>就可以</a:t>
            </a:r>
            <a:r>
              <a:rPr lang="en-US" altLang="zh-CN" dirty="0"/>
              <a:t>GET</a:t>
            </a:r>
            <a:r>
              <a:rPr lang="zh-CN" altLang="en-US" dirty="0"/>
              <a:t>到我们刚刚创建好的资源</a:t>
            </a:r>
            <a:endParaRPr lang="en-US" altLang="zh-CN" dirty="0"/>
          </a:p>
          <a:p>
            <a:r>
              <a:rPr lang="en-US" altLang="zh-CN" dirty="0"/>
              <a:t>HATEOAS</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POST</a:t>
            </a:r>
            <a:br>
              <a:rPr lang="en-US" dirty="0"/>
            </a:br>
            <a:r>
              <a:rPr lang="zh-CN" altLang="en-US" sz="2800" dirty="0"/>
              <a:t>添加资源</a:t>
            </a:r>
            <a:endParaRPr lang="en-US" dirty="0"/>
          </a:p>
        </p:txBody>
      </p:sp>
    </p:spTree>
    <p:extLst>
      <p:ext uri="{BB962C8B-B14F-4D97-AF65-F5344CB8AC3E}">
        <p14:creationId xmlns:p14="http://schemas.microsoft.com/office/powerpoint/2010/main" val="213104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370993" cy="3638550"/>
          </a:xfrm>
        </p:spPr>
        <p:txBody>
          <a:bodyPr/>
          <a:lstStyle/>
          <a:p>
            <a:r>
              <a:rPr lang="zh-CN" altLang="en-US" dirty="0"/>
              <a:t>把整个集合看作一种资源</a:t>
            </a:r>
            <a:endParaRPr lang="en-US" altLang="zh-CN" dirty="0"/>
          </a:p>
          <a:p>
            <a:r>
              <a:rPr lang="zh-CN" altLang="en-US" dirty="0"/>
              <a:t>参数 </a:t>
            </a:r>
            <a:r>
              <a:rPr lang="en-US" altLang="zh-CN" dirty="0"/>
              <a:t>[</a:t>
            </a:r>
            <a:r>
              <a:rPr lang="en-US" altLang="zh-CN" dirty="0" err="1"/>
              <a:t>FromBody</a:t>
            </a:r>
            <a:r>
              <a:rPr lang="en-US" altLang="zh-CN" dirty="0"/>
              <a:t>]</a:t>
            </a:r>
            <a:r>
              <a:rPr lang="en-US" dirty="0" err="1"/>
              <a:t>IEnumerable</a:t>
            </a:r>
            <a:r>
              <a:rPr lang="en-US" altLang="zh-CN" dirty="0"/>
              <a:t>&lt;T&gt;</a:t>
            </a:r>
          </a:p>
          <a:p>
            <a:r>
              <a:rPr lang="zh-CN" altLang="en-US" dirty="0"/>
              <a:t>返回 </a:t>
            </a:r>
            <a:r>
              <a:rPr lang="en-US" altLang="zh-CN" dirty="0"/>
              <a:t>201, </a:t>
            </a:r>
            <a:r>
              <a:rPr lang="en-US" dirty="0" err="1"/>
              <a:t>CreatedAtRoute</a:t>
            </a:r>
            <a:r>
              <a:rPr lang="en-US" altLang="zh-CN" dirty="0"/>
              <a:t>(), </a:t>
            </a:r>
            <a:r>
              <a:rPr lang="zh-CN" altLang="en-US" dirty="0"/>
              <a:t>带着</a:t>
            </a:r>
            <a:r>
              <a:rPr lang="en-US" altLang="zh-CN" dirty="0"/>
              <a:t>ID</a:t>
            </a:r>
            <a:r>
              <a:rPr lang="zh-CN" altLang="en-US" dirty="0"/>
              <a:t>的集合</a:t>
            </a:r>
            <a:r>
              <a:rPr lang="en-US" altLang="zh-CN" dirty="0"/>
              <a:t>.</a:t>
            </a:r>
          </a:p>
          <a:p>
            <a:r>
              <a:rPr lang="en-US" altLang="zh-CN" dirty="0"/>
              <a:t>GET</a:t>
            </a:r>
            <a:r>
              <a:rPr lang="zh-CN" altLang="en-US" dirty="0"/>
              <a:t>方法参数为</a:t>
            </a:r>
            <a:r>
              <a:rPr lang="en-US" altLang="zh-CN" dirty="0"/>
              <a:t>ID</a:t>
            </a:r>
            <a:r>
              <a:rPr lang="zh-CN" altLang="en-US" dirty="0"/>
              <a:t>的集合</a:t>
            </a:r>
            <a:r>
              <a:rPr lang="en-US" altLang="zh-CN" dirty="0"/>
              <a:t>, </a:t>
            </a:r>
            <a:r>
              <a:rPr lang="zh-CN" altLang="en-US" dirty="0"/>
              <a:t>用于查询创建的集合资源</a:t>
            </a:r>
            <a:r>
              <a:rPr lang="en-US" altLang="zh-CN" dirty="0"/>
              <a:t>.</a:t>
            </a:r>
          </a:p>
          <a:p>
            <a:pPr lvl="1"/>
            <a:r>
              <a:rPr lang="en-US" altLang="zh-CN" dirty="0" err="1"/>
              <a:t>ArrayModelBinder</a:t>
            </a:r>
            <a:r>
              <a:rPr lang="en-US" altLang="zh-CN" dirty="0"/>
              <a:t> : </a:t>
            </a:r>
            <a:r>
              <a:rPr lang="en-US" altLang="zh-CN" dirty="0" err="1"/>
              <a:t>IModelBinder</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POST</a:t>
            </a:r>
            <a:br>
              <a:rPr lang="en-US" dirty="0"/>
            </a:br>
            <a:r>
              <a:rPr lang="zh-CN" altLang="en-US" sz="2800" dirty="0"/>
              <a:t>一次性添加集合资源</a:t>
            </a:r>
            <a:endParaRPr lang="en-US" dirty="0"/>
          </a:p>
        </p:txBody>
      </p:sp>
    </p:spTree>
    <p:extLst>
      <p:ext uri="{BB962C8B-B14F-4D97-AF65-F5344CB8AC3E}">
        <p14:creationId xmlns:p14="http://schemas.microsoft.com/office/powerpoint/2010/main" val="36087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Model </a:t>
            </a:r>
            <a:r>
              <a:rPr lang="zh-CN" altLang="en-US" sz="4000" dirty="0"/>
              <a:t>验证</a:t>
            </a:r>
            <a:endParaRPr lang="en-US" sz="4000" dirty="0"/>
          </a:p>
        </p:txBody>
      </p:sp>
    </p:spTree>
    <p:extLst>
      <p:ext uri="{BB962C8B-B14F-4D97-AF65-F5344CB8AC3E}">
        <p14:creationId xmlns:p14="http://schemas.microsoft.com/office/powerpoint/2010/main" val="95349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定义验证规则</a:t>
            </a:r>
          </a:p>
          <a:p>
            <a:r>
              <a:rPr lang="zh-CN" altLang="en-US" dirty="0"/>
              <a:t>检查验证规则</a:t>
            </a:r>
          </a:p>
          <a:p>
            <a:r>
              <a:rPr lang="zh-CN" altLang="en-US" dirty="0"/>
              <a:t>把验证错误信息发送给</a:t>
            </a:r>
            <a:r>
              <a:rPr lang="en-US" altLang="zh-CN" dirty="0"/>
              <a:t>API</a:t>
            </a:r>
            <a:r>
              <a:rPr lang="zh-CN" altLang="en-US" dirty="0"/>
              <a:t>的消费者</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Model </a:t>
            </a:r>
            <a:r>
              <a:rPr lang="zh-CN" altLang="en-US" dirty="0"/>
              <a:t>验证</a:t>
            </a:r>
            <a:endParaRPr lang="en-US" dirty="0"/>
          </a:p>
        </p:txBody>
      </p:sp>
    </p:spTree>
    <p:extLst>
      <p:ext uri="{BB962C8B-B14F-4D97-AF65-F5344CB8AC3E}">
        <p14:creationId xmlns:p14="http://schemas.microsoft.com/office/powerpoint/2010/main" val="21447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内置验证</a:t>
            </a:r>
            <a:r>
              <a:rPr lang="en-US" altLang="zh-CN" dirty="0"/>
              <a:t>:</a:t>
            </a:r>
          </a:p>
          <a:p>
            <a:pPr lvl="1"/>
            <a:r>
              <a:rPr lang="en-US" altLang="zh-CN" dirty="0" err="1"/>
              <a:t>DataAnnotation</a:t>
            </a:r>
            <a:endParaRPr lang="en-US" altLang="zh-CN" dirty="0"/>
          </a:p>
          <a:p>
            <a:pPr lvl="1"/>
            <a:r>
              <a:rPr lang="en-US" dirty="0" err="1"/>
              <a:t>ValidationAttribute</a:t>
            </a:r>
            <a:endParaRPr lang="en-US" dirty="0"/>
          </a:p>
          <a:p>
            <a:pPr lvl="1"/>
            <a:r>
              <a:rPr lang="en-US" dirty="0" err="1"/>
              <a:t>IValidatebleObject</a:t>
            </a:r>
            <a:endParaRPr lang="zh-CN" altLang="en-US" dirty="0"/>
          </a:p>
          <a:p>
            <a:r>
              <a:rPr lang="zh-CN" altLang="en-US" dirty="0"/>
              <a:t>第三方</a:t>
            </a:r>
            <a:r>
              <a:rPr lang="en-US" altLang="zh-CN" dirty="0"/>
              <a:t>: </a:t>
            </a:r>
            <a:r>
              <a:rPr lang="en-US" b="1" dirty="0" err="1"/>
              <a:t>FluentValidation</a:t>
            </a:r>
            <a:endParaRPr lang="zh-CN" altLang="en-US" b="1"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Model </a:t>
            </a:r>
            <a:r>
              <a:rPr lang="zh-CN" altLang="en-US" dirty="0"/>
              <a:t>验证</a:t>
            </a:r>
            <a:endParaRPr lang="en-US" dirty="0"/>
          </a:p>
        </p:txBody>
      </p:sp>
      <p:pic>
        <p:nvPicPr>
          <p:cNvPr id="7" name="Content Placeholder 6">
            <a:extLst>
              <a:ext uri="{FF2B5EF4-FFF2-40B4-BE49-F238E27FC236}">
                <a16:creationId xmlns:a16="http://schemas.microsoft.com/office/drawing/2014/main" id="{00112E2C-8B68-4F5B-B9DB-FEF15483D3C1}"/>
              </a:ext>
            </a:extLst>
          </p:cNvPr>
          <p:cNvPicPr>
            <a:picLocks noGrp="1" noChangeAspect="1"/>
          </p:cNvPicPr>
          <p:nvPr>
            <p:ph sz="half" idx="2"/>
          </p:nvPr>
        </p:nvPicPr>
        <p:blipFill>
          <a:blip r:embed="rId3"/>
          <a:stretch>
            <a:fillRect/>
          </a:stretch>
        </p:blipFill>
        <p:spPr>
          <a:xfrm>
            <a:off x="6188075" y="2738108"/>
            <a:ext cx="5194300" cy="2607334"/>
          </a:xfrm>
        </p:spPr>
      </p:pic>
    </p:spTree>
    <p:extLst>
      <p:ext uri="{BB962C8B-B14F-4D97-AF65-F5344CB8AC3E}">
        <p14:creationId xmlns:p14="http://schemas.microsoft.com/office/powerpoint/2010/main" val="5271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2753</Words>
  <Application>Microsoft Office PowerPoint</Application>
  <PresentationFormat>Widescreen</PresentationFormat>
  <Paragraphs>229</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Calibri</vt:lpstr>
      <vt:lpstr>Century Gothic</vt:lpstr>
      <vt:lpstr>Tahoma</vt:lpstr>
      <vt:lpstr>Wingdings 2</vt:lpstr>
      <vt:lpstr>Quotable</vt:lpstr>
      <vt:lpstr>07. POST, PUT, PATCH, DELETE, Model 验证</vt:lpstr>
      <vt:lpstr>今天的内容</vt:lpstr>
      <vt:lpstr>POST</vt:lpstr>
      <vt:lpstr>安全性和幂等性</vt:lpstr>
      <vt:lpstr>POST 添加资源</vt:lpstr>
      <vt:lpstr>POST 一次性添加集合资源</vt:lpstr>
      <vt:lpstr>Model 验证</vt:lpstr>
      <vt:lpstr>Model 验证</vt:lpstr>
      <vt:lpstr>Model 验证</vt:lpstr>
      <vt:lpstr>为什么使用FluentValidation</vt:lpstr>
      <vt:lpstr>如何验证</vt:lpstr>
      <vt:lpstr>自定义验证错误返回结果</vt:lpstr>
      <vt:lpstr>DELETE</vt:lpstr>
      <vt:lpstr>HTTP DELETE</vt:lpstr>
      <vt:lpstr>PUT</vt:lpstr>
      <vt:lpstr>HTTP PUT 整体更新</vt:lpstr>
      <vt:lpstr>HTTP PUT 其它</vt:lpstr>
      <vt:lpstr>PATCH</vt:lpstr>
      <vt:lpstr>HTTP PATCH  局部更新</vt:lpstr>
      <vt:lpstr>HTTP PATCH</vt:lpstr>
      <vt:lpstr>HTTP PATCH</vt:lpstr>
      <vt:lpstr>HTTP 常用方法总结</vt:lpstr>
      <vt:lpstr>Swashbuckle</vt:lpstr>
      <vt:lpstr>ASP.NET Core 项目其它</vt:lpstr>
      <vt:lpstr>下一步</vt:lpstr>
      <vt:lpstr>Day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2018-08-23T23:27:09Z</dcterms:created>
  <dcterms:modified xsi:type="dcterms:W3CDTF">2018-08-24T03:13:10Z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