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70" r:id="rId4"/>
    <p:sldId id="257" r:id="rId5"/>
    <p:sldId id="258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26" autoAdjust="0"/>
  </p:normalViewPr>
  <p:slideViewPr>
    <p:cSldViewPr snapToGrid="0">
      <p:cViewPr varScale="1">
        <p:scale>
          <a:sx n="80" d="100"/>
          <a:sy n="80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90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7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http://www.intuit.ru/studies/courses/3439/681/lecture/14017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10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https://ru.wikipedia.org/wiki/%D0%9C%D0%B0%D0%B3%D0%BD%D0%B8%D1%82%D0%BD%D0%B0%D1%8F_%D0%BB%D0%B5%D0%BD%D1%82%D0%B0</a:t>
            </a:r>
            <a:endParaRPr lang="ru-RU" dirty="0" smtClean="0"/>
          </a:p>
          <a:p>
            <a:r>
              <a:rPr lang="en-US" dirty="0" smtClean="0"/>
              <a:t>https://habrahabr.ru/company/ua-hosting/blog/253025/</a:t>
            </a:r>
            <a:endParaRPr lang="ru-RU" dirty="0" smtClean="0"/>
          </a:p>
          <a:p>
            <a:r>
              <a:rPr lang="en-US" dirty="0" smtClean="0"/>
              <a:t>https://ru.wikipedia.org/wiki/%D0%9C%D0%B0%D0%B3%D0%BD%D0%B8%D1%82%D0%BD%D1%8B%D0%B9_%D0%B1%D0%B0%D1%80%D0%B0%D0%B1%D0%B0%D0%BD</a:t>
            </a:r>
            <a:endParaRPr lang="ru-RU" dirty="0" smtClean="0"/>
          </a:p>
          <a:p>
            <a:r>
              <a:rPr lang="en-US" dirty="0" smtClean="0"/>
              <a:t>http://www.osp.ru/os/2007/04/4220220/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91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https://ru.wikipedia.org/wiki/%D0%91%D0%B0%D0%B7%D0%B0_%D0%B4%D0%B0%D0%BD%D0%BD%D1%8B%D1%85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88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cIAVb6" TargetMode="External"/><Relationship Id="rId2" Type="http://schemas.openxmlformats.org/officeDocument/2006/relationships/hyperlink" Target="mailto:rostislav.etc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Базы данных и СУБД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Данные</a:t>
            </a:r>
            <a:r>
              <a:rPr lang="ru-RU" dirty="0"/>
              <a:t>	- совокупность объективных </a:t>
            </a:r>
            <a:r>
              <a:rPr lang="ru-RU" dirty="0" smtClean="0"/>
              <a:t>сведений</a:t>
            </a:r>
          </a:p>
          <a:p>
            <a:r>
              <a:rPr lang="ru-RU" b="1" i="1" dirty="0" smtClean="0"/>
              <a:t>Алгоритм, Информация, Знания</a:t>
            </a:r>
          </a:p>
          <a:p>
            <a:r>
              <a:rPr lang="ru-RU" dirty="0"/>
              <a:t>Последовательность операций обработки данных называют </a:t>
            </a:r>
            <a:r>
              <a:rPr lang="ru-RU" b="1" i="1" dirty="0" smtClean="0"/>
              <a:t>информационной технологией (ИТ)</a:t>
            </a:r>
          </a:p>
          <a:p>
            <a:r>
              <a:rPr lang="ru-RU" dirty="0" smtClean="0"/>
              <a:t>Упорядочивание информации:</a:t>
            </a:r>
          </a:p>
          <a:p>
            <a:pPr lvl="1"/>
            <a:r>
              <a:rPr lang="ru-RU" dirty="0" smtClean="0"/>
              <a:t>По использованию</a:t>
            </a:r>
          </a:p>
          <a:p>
            <a:pPr lvl="1"/>
            <a:r>
              <a:rPr lang="ru-RU" dirty="0" smtClean="0"/>
              <a:t>По хранению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95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Кортеж </a:t>
            </a:r>
            <a:r>
              <a:rPr lang="ru-RU" dirty="0" smtClean="0"/>
              <a:t>- </a:t>
            </a:r>
            <a:r>
              <a:rPr lang="ru-RU" dirty="0"/>
              <a:t>совокупность полей или запись.</a:t>
            </a:r>
          </a:p>
          <a:p>
            <a:r>
              <a:rPr lang="ru-RU" b="1" i="1" dirty="0" smtClean="0"/>
              <a:t>Объект </a:t>
            </a:r>
            <a:r>
              <a:rPr lang="ru-RU" dirty="0" smtClean="0"/>
              <a:t>- </a:t>
            </a:r>
            <a:r>
              <a:rPr lang="ru-RU" dirty="0"/>
              <a:t>термин, обозначающий факт, лицо, событие, предмет, о котором могут быть собраны данные.</a:t>
            </a:r>
          </a:p>
          <a:p>
            <a:r>
              <a:rPr lang="ru-RU" b="1" i="1" dirty="0" smtClean="0"/>
              <a:t>Сущность </a:t>
            </a:r>
            <a:r>
              <a:rPr lang="ru-RU" dirty="0" smtClean="0"/>
              <a:t>- </a:t>
            </a:r>
            <a:r>
              <a:rPr lang="ru-RU" dirty="0"/>
              <a:t>примитивный объект данных, отображающий элемент предметной области (человек, место, вещь и т.д</a:t>
            </a:r>
            <a:r>
              <a:rPr lang="ru-RU" dirty="0" smtClean="0"/>
              <a:t>.).</a:t>
            </a:r>
          </a:p>
          <a:p>
            <a:r>
              <a:rPr lang="ru-RU" b="1" dirty="0" smtClean="0"/>
              <a:t>БД</a:t>
            </a:r>
            <a:r>
              <a:rPr lang="ru-RU" dirty="0"/>
              <a:t> </a:t>
            </a:r>
            <a:r>
              <a:rPr lang="ru-RU" dirty="0" smtClean="0"/>
              <a:t>- совокупность </a:t>
            </a:r>
            <a:r>
              <a:rPr lang="ru-RU" dirty="0"/>
              <a:t>хранящихся вместе данных при наличии такой минимальной избыточности, которая допускает их использование оптимальным образом для одного или нескольких приложений. 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17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960" y="1613536"/>
            <a:ext cx="11877040" cy="4429125"/>
          </a:xfrm>
        </p:spPr>
        <p:txBody>
          <a:bodyPr/>
          <a:lstStyle/>
          <a:p>
            <a:r>
              <a:rPr lang="ru-RU" b="1" i="1" dirty="0"/>
              <a:t>Целью создания </a:t>
            </a:r>
            <a:r>
              <a:rPr lang="ru-RU" i="1" dirty="0"/>
              <a:t>баз данных</a:t>
            </a:r>
            <a:r>
              <a:rPr lang="ru-RU" dirty="0"/>
              <a:t>, как разновидности информационной технологии и формы хранения данных, является построение системы данных, не зависящих от принятых алгоритмов (программного обеспечения), применяемых технических средств и физического расположения данных в ЭВМ; обеспечивающих непротиворечивую и целостную информацию при </a:t>
            </a:r>
            <a:r>
              <a:rPr lang="ru-RU" dirty="0" err="1" smtClean="0"/>
              <a:t>нерегламентируемых</a:t>
            </a:r>
            <a:r>
              <a:rPr lang="ru-RU" dirty="0"/>
              <a:t> </a:t>
            </a:r>
            <a:r>
              <a:rPr lang="ru-RU" dirty="0" smtClean="0"/>
              <a:t>запросах</a:t>
            </a:r>
            <a:r>
              <a:rPr lang="ru-RU" dirty="0"/>
              <a:t>. </a:t>
            </a:r>
            <a:r>
              <a:rPr lang="ru-RU" i="1" dirty="0"/>
              <a:t>БД</a:t>
            </a:r>
            <a:r>
              <a:rPr lang="ru-RU" dirty="0"/>
              <a:t> предполагает многоцелевое ее использование (несколько пользователей, множество форм документов и запросов одного пользователя).</a:t>
            </a:r>
          </a:p>
        </p:txBody>
      </p:sp>
    </p:spTree>
    <p:extLst>
      <p:ext uri="{BB962C8B-B14F-4D97-AF65-F5344CB8AC3E}">
        <p14:creationId xmlns:p14="http://schemas.microsoft.com/office/powerpoint/2010/main" val="90027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57377"/>
            <a:ext cx="10972800" cy="3476624"/>
          </a:xfrm>
        </p:spPr>
        <p:txBody>
          <a:bodyPr/>
          <a:lstStyle/>
          <a:p>
            <a:r>
              <a:rPr lang="ru-RU" dirty="0" smtClean="0"/>
              <a:t>1955 год - появление программируемого оборудования (перфокарты)</a:t>
            </a:r>
          </a:p>
          <a:p>
            <a:r>
              <a:rPr lang="ru-RU" dirty="0" smtClean="0"/>
              <a:t>196</a:t>
            </a:r>
            <a:r>
              <a:rPr lang="en-US" dirty="0" smtClean="0"/>
              <a:t>0</a:t>
            </a:r>
            <a:r>
              <a:rPr lang="ru-RU" dirty="0" smtClean="0"/>
              <a:t>е – </a:t>
            </a:r>
            <a:r>
              <a:rPr lang="en-US" dirty="0" smtClean="0"/>
              <a:t>CODASYL (</a:t>
            </a:r>
            <a:r>
              <a:rPr lang="en-US" i="1" dirty="0" err="1"/>
              <a:t>COnference</a:t>
            </a:r>
            <a:r>
              <a:rPr lang="en-US" i="1" dirty="0"/>
              <a:t> on </a:t>
            </a:r>
            <a:r>
              <a:rPr lang="en-US" i="1" dirty="0" err="1"/>
              <a:t>DAta</a:t>
            </a:r>
            <a:r>
              <a:rPr lang="en-US" i="1" dirty="0"/>
              <a:t> </a:t>
            </a:r>
            <a:r>
              <a:rPr lang="en-US" i="1" dirty="0" err="1"/>
              <a:t>SYstems</a:t>
            </a:r>
            <a:r>
              <a:rPr lang="en-US" i="1" dirty="0"/>
              <a:t> Language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Иерархический подход</a:t>
            </a:r>
            <a:r>
              <a:rPr lang="en-US" dirty="0" smtClean="0"/>
              <a:t> – IBM</a:t>
            </a:r>
            <a:endParaRPr lang="ru-RU" dirty="0" smtClean="0"/>
          </a:p>
          <a:p>
            <a:pPr lvl="1"/>
            <a:r>
              <a:rPr lang="ru-RU" dirty="0" smtClean="0"/>
              <a:t>Сетевой подход</a:t>
            </a:r>
            <a:r>
              <a:rPr lang="en-US" dirty="0" smtClean="0"/>
              <a:t> – </a:t>
            </a:r>
            <a:r>
              <a:rPr lang="ru-RU" dirty="0" smtClean="0"/>
              <a:t>Чарльз </a:t>
            </a:r>
            <a:r>
              <a:rPr lang="ru-RU" dirty="0" err="1" smtClean="0"/>
              <a:t>Бахман</a:t>
            </a:r>
            <a:endParaRPr lang="ru-RU" dirty="0" smtClean="0"/>
          </a:p>
          <a:p>
            <a:r>
              <a:rPr lang="ru-RU" dirty="0" smtClean="0"/>
              <a:t>1970е – Реляционная модель </a:t>
            </a:r>
            <a:r>
              <a:rPr lang="en-US" dirty="0" smtClean="0"/>
              <a:t>by </a:t>
            </a:r>
            <a:r>
              <a:rPr lang="ru-RU" dirty="0" smtClean="0"/>
              <a:t>Эдгар Ф. Кодд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12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знаний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База знаний (БЗ)</a:t>
            </a:r>
            <a:r>
              <a:rPr lang="ru-RU" dirty="0"/>
              <a:t> представляет собой совокупность </a:t>
            </a:r>
            <a:r>
              <a:rPr lang="ru-RU" i="1" dirty="0"/>
              <a:t>БД</a:t>
            </a:r>
            <a:r>
              <a:rPr lang="ru-RU" dirty="0"/>
              <a:t> и используемых правил, полученных от лиц, принимающих решения (</a:t>
            </a:r>
            <a:r>
              <a:rPr lang="ru-RU" i="1" dirty="0"/>
              <a:t>ЛПР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Банк данных: централизовано или СУБД.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97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Ростислав </a:t>
            </a:r>
            <a:r>
              <a:rPr lang="ru-RU" dirty="0" smtClean="0"/>
              <a:t>Косивец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rostislav.etc@gmail.com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Telegram/Viber/WhatsApp: 8 </a:t>
            </a:r>
            <a:r>
              <a:rPr lang="en-US" dirty="0"/>
              <a:t>(912) 226-05-95</a:t>
            </a:r>
            <a:endParaRPr lang="ru-RU" dirty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Посещаемость, выполнение практики и пр. -</a:t>
            </a:r>
            <a:r>
              <a:rPr lang="en-US" dirty="0" smtClean="0"/>
              <a:t>&gt;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bit.ly/2cIAVb6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581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__;</a:t>
            </a:r>
          </a:p>
          <a:p>
            <a:r>
              <a:rPr lang="en-US" dirty="0" smtClean="0"/>
              <a:t>USE __;</a:t>
            </a:r>
          </a:p>
          <a:p>
            <a:r>
              <a:rPr lang="en-US" dirty="0" smtClean="0"/>
              <a:t>CREATE TABLE %name% (</a:t>
            </a:r>
            <a:r>
              <a:rPr lang="en-US" dirty="0" err="1" smtClean="0"/>
              <a:t>snum</a:t>
            </a:r>
            <a:r>
              <a:rPr lang="en-US" dirty="0"/>
              <a:t> </a:t>
            </a:r>
            <a:r>
              <a:rPr lang="en-US" dirty="0" smtClean="0"/>
              <a:t>integer NOT NULL </a:t>
            </a:r>
            <a:r>
              <a:rPr lang="en-US" dirty="0"/>
              <a:t>PRIMARY </a:t>
            </a:r>
            <a:r>
              <a:rPr lang="en-US" dirty="0" smtClean="0"/>
              <a:t>KEY,</a:t>
            </a:r>
          </a:p>
          <a:p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,);</a:t>
            </a:r>
          </a:p>
          <a:p>
            <a:endParaRPr lang="en-US" dirty="0" smtClean="0"/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2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Примерный план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57376"/>
            <a:ext cx="10972800" cy="4776337"/>
          </a:xfrm>
        </p:spPr>
        <p:txBody>
          <a:bodyPr/>
          <a:lstStyle/>
          <a:p>
            <a:r>
              <a:rPr lang="ru-RU" dirty="0" smtClean="0"/>
              <a:t>Введение. История</a:t>
            </a:r>
          </a:p>
          <a:p>
            <a:r>
              <a:rPr lang="ru-RU" dirty="0" smtClean="0"/>
              <a:t>Основные понятия. Классификация БД и СУБД</a:t>
            </a:r>
          </a:p>
          <a:p>
            <a:r>
              <a:rPr lang="ru-RU" dirty="0" smtClean="0"/>
              <a:t>Модели организации баз данных</a:t>
            </a:r>
          </a:p>
          <a:p>
            <a:r>
              <a:rPr lang="ru-RU" dirty="0" smtClean="0"/>
              <a:t>Реляционная и </a:t>
            </a:r>
            <a:r>
              <a:rPr lang="ru-RU" dirty="0" err="1" smtClean="0"/>
              <a:t>нереляционные</a:t>
            </a:r>
            <a:r>
              <a:rPr lang="ru-RU" dirty="0" smtClean="0"/>
              <a:t> модели</a:t>
            </a:r>
          </a:p>
          <a:p>
            <a:r>
              <a:rPr lang="ru-RU" dirty="0" smtClean="0"/>
              <a:t>Проектирование </a:t>
            </a:r>
            <a:r>
              <a:rPr lang="ru-RU" dirty="0"/>
              <a:t>БД и </a:t>
            </a:r>
            <a:r>
              <a:rPr lang="ru-RU" dirty="0" smtClean="0"/>
              <a:t>СУБД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ORM</a:t>
            </a:r>
          </a:p>
          <a:p>
            <a:r>
              <a:rPr lang="ru-RU" dirty="0" smtClean="0"/>
              <a:t>Администрирование СУБД и оптимизация запросов</a:t>
            </a:r>
          </a:p>
          <a:p>
            <a:r>
              <a:rPr lang="ru-RU" smtClean="0"/>
              <a:t>Безопасность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46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57376"/>
            <a:ext cx="6653842" cy="3999959"/>
          </a:xfrm>
        </p:spPr>
        <p:txBody>
          <a:bodyPr/>
          <a:lstStyle/>
          <a:p>
            <a:r>
              <a:rPr lang="ru-RU" dirty="0" smtClean="0"/>
              <a:t>Знакомство с </a:t>
            </a:r>
            <a:r>
              <a:rPr lang="en-US" dirty="0" smtClean="0"/>
              <a:t>SQL</a:t>
            </a:r>
            <a:endParaRPr lang="ru-RU" dirty="0" smtClean="0"/>
          </a:p>
          <a:p>
            <a:r>
              <a:rPr lang="ru-RU" dirty="0" smtClean="0"/>
              <a:t>Основные операторы: </a:t>
            </a:r>
            <a:r>
              <a:rPr lang="en-US" dirty="0" smtClean="0"/>
              <a:t>SELECT, GROUP BY, ORDER BY, UNION,  conditions, etc.</a:t>
            </a:r>
          </a:p>
          <a:p>
            <a:r>
              <a:rPr lang="ru-RU" dirty="0" smtClean="0"/>
              <a:t>Работа с СУБД: </a:t>
            </a:r>
            <a:r>
              <a:rPr lang="en-US" dirty="0" smtClean="0"/>
              <a:t>MS SQL or MySQL</a:t>
            </a:r>
          </a:p>
          <a:p>
            <a:r>
              <a:rPr lang="en-US" dirty="0" smtClean="0"/>
              <a:t>C# or Python</a:t>
            </a:r>
          </a:p>
          <a:p>
            <a:r>
              <a:rPr lang="en-US" dirty="0" smtClean="0"/>
              <a:t>Project</a:t>
            </a:r>
            <a:endParaRPr lang="ru-RU" dirty="0" smtClean="0"/>
          </a:p>
        </p:txBody>
      </p:sp>
      <p:pic>
        <p:nvPicPr>
          <p:cNvPr id="1026" name="Picture 2" descr="Картинки по запросу .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29" y="2182484"/>
            <a:ext cx="1535203" cy="146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MS 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67" y="2182484"/>
            <a:ext cx="1801849" cy="146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67" y="4196281"/>
            <a:ext cx="2095919" cy="108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01" y="4348066"/>
            <a:ext cx="2633466" cy="78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ртинки по запросу djang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747" y="5335250"/>
            <a:ext cx="2309574" cy="7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Базы данных и СУБД</a:t>
            </a:r>
          </a:p>
        </p:txBody>
      </p:sp>
    </p:spTree>
    <p:extLst>
      <p:ext uri="{BB962C8B-B14F-4D97-AF65-F5344CB8AC3E}">
        <p14:creationId xmlns:p14="http://schemas.microsoft.com/office/powerpoint/2010/main" val="28426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57377"/>
            <a:ext cx="10972800" cy="3476624"/>
          </a:xfrm>
        </p:spPr>
        <p:txBody>
          <a:bodyPr/>
          <a:lstStyle/>
          <a:p>
            <a:r>
              <a:rPr lang="ru-RU" dirty="0" smtClean="0"/>
              <a:t>Два направления развития ЭВМ:</a:t>
            </a:r>
          </a:p>
          <a:p>
            <a:pPr lvl="1"/>
            <a:r>
              <a:rPr lang="ru-RU" dirty="0" smtClean="0"/>
              <a:t>Численные расчёты</a:t>
            </a:r>
          </a:p>
          <a:p>
            <a:pPr lvl="1"/>
            <a:r>
              <a:rPr lang="ru-RU" dirty="0" smtClean="0"/>
              <a:t>АИС</a:t>
            </a:r>
          </a:p>
          <a:p>
            <a:endParaRPr lang="ru-RU" dirty="0" smtClean="0"/>
          </a:p>
        </p:txBody>
      </p:sp>
      <p:pic>
        <p:nvPicPr>
          <p:cNvPr id="3076" name="Picture 4" descr="Картинки по запросу архитектура фон неймана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" r="25514" b="21164"/>
          <a:stretch/>
        </p:blipFill>
        <p:spPr bwMode="auto">
          <a:xfrm>
            <a:off x="5316855" y="2692400"/>
            <a:ext cx="56762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5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Картинки по запросу магнитные лен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74" y="1714500"/>
            <a:ext cx="2519446" cy="307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Магнитные лента и барабан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57376"/>
            <a:ext cx="4856480" cy="4429125"/>
          </a:xfrm>
        </p:spPr>
        <p:txBody>
          <a:bodyPr/>
          <a:lstStyle/>
          <a:p>
            <a:r>
              <a:rPr lang="ru-RU" dirty="0" smtClean="0"/>
              <a:t>Последовательный доступ к данным</a:t>
            </a:r>
          </a:p>
          <a:p>
            <a:r>
              <a:rPr lang="ru-RU" dirty="0" smtClean="0"/>
              <a:t>Ограниченность размера</a:t>
            </a:r>
            <a:endParaRPr lang="ru-RU" dirty="0"/>
          </a:p>
        </p:txBody>
      </p:sp>
      <p:pic>
        <p:nvPicPr>
          <p:cNvPr id="5122" name="Picture 2" descr="https://habrastorage.org/files/579/d6b/335/579d6b335af4404d93b790ac11f47fc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119" y="3348977"/>
            <a:ext cx="4011137" cy="28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a/aa/Drum_Memory_in_Moscow_Politechnical_Museum.jpg/800px-Drum_Memory_in_Moscow_Politechnical_Museu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56" y="1714500"/>
            <a:ext cx="3248144" cy="487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5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Схема решения задач обработки информации и принятия решений: x-штрих, y-штрих - входная и выходная информация; f - внутреннее операторное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0" y="2136441"/>
            <a:ext cx="5290185" cy="45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57377"/>
            <a:ext cx="5913120" cy="4055744"/>
          </a:xfrm>
        </p:spPr>
        <p:txBody>
          <a:bodyPr/>
          <a:lstStyle/>
          <a:p>
            <a:r>
              <a:rPr lang="ru-RU" dirty="0" smtClean="0"/>
              <a:t>Файл</a:t>
            </a:r>
          </a:p>
          <a:p>
            <a:r>
              <a:rPr lang="ru-RU" dirty="0" smtClean="0"/>
              <a:t>Системы управления файлами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642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450</TotalTime>
  <Words>292</Words>
  <Application>Microsoft Office PowerPoint</Application>
  <PresentationFormat>Широкоэкранный</PresentationFormat>
  <Paragraphs>83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Тема1</vt:lpstr>
      <vt:lpstr>Базы данных и СУБД</vt:lpstr>
      <vt:lpstr>Контакты</vt:lpstr>
      <vt:lpstr>Презентация PowerPoint</vt:lpstr>
      <vt:lpstr>Примерный план курса</vt:lpstr>
      <vt:lpstr>Практика</vt:lpstr>
      <vt:lpstr>Основные понятия</vt:lpstr>
      <vt:lpstr>Зачем?</vt:lpstr>
      <vt:lpstr>Магнитные лента и барабан</vt:lpstr>
      <vt:lpstr>Обработка информации</vt:lpstr>
      <vt:lpstr>Понятия</vt:lpstr>
      <vt:lpstr>База данных</vt:lpstr>
      <vt:lpstr>База данных</vt:lpstr>
      <vt:lpstr>История</vt:lpstr>
      <vt:lpstr>База знаний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82</cp:revision>
  <dcterms:created xsi:type="dcterms:W3CDTF">2016-09-15T15:45:17Z</dcterms:created>
  <dcterms:modified xsi:type="dcterms:W3CDTF">2016-10-14T04:31:08Z</dcterms:modified>
</cp:coreProperties>
</file>