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2" r:id="rId3"/>
    <p:sldId id="283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94" r:id="rId14"/>
    <p:sldId id="286" r:id="rId15"/>
    <p:sldId id="280" r:id="rId16"/>
    <p:sldId id="281" r:id="rId17"/>
    <p:sldId id="284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9" autoAdjust="0"/>
    <p:restoredTop sz="85126" autoAdjust="0"/>
  </p:normalViewPr>
  <p:slideViewPr>
    <p:cSldViewPr snapToGrid="0">
      <p:cViewPr varScale="1">
        <p:scale>
          <a:sx n="80" d="100"/>
          <a:sy n="80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95A78-AC8C-4994-B10D-20F17E410366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8BE91-F7A5-49EC-9D69-D1F6555A34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2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itforum.ru/database/advanced_intro/10.shtml#image.3.1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A%D0%BE%D1%80%D1%82%D0%B5%D0%B6_(%D0%B8%D0%BD%D1%84%D0%BE%D1%80%D0%BC%D0%B0%D1%82%D0%B8%D0%BA%D0%B0)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1%82%D0%BE%D1%80%D0%B0%D1%8F_%D0%BD%D0%BE%D1%80%D0%BC%D0%B0%D0%BB%D1%8C%D0%BD%D0%B0%D1%8F_%D1%84%D0%BE%D1%80%D0%BC%D0%B0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ru.wikipedia.org/wiki/%D0%9F%D0%BE%D1%82%D0%B5%D0%BD%D1%86%D0%B8%D0%B0%D0%BB%D1%8C%D0%BD%D1%8B%D0%B9_%D0%BA%D0%BB%D1%8E%D1%87" TargetMode="External"/><Relationship Id="rId4" Type="http://schemas.openxmlformats.org/officeDocument/2006/relationships/hyperlink" Target="https://ru.wikipedia.org/wiki/%D0%A4%D1%83%D0%BD%D0%BA%D1%86%D0%B8%D0%BE%D0%BD%D0%B0%D0%BB%D1%8C%D0%BD%D0%B0%D1%8F_%D0%B7%D0%B0%D0%B2%D0%B8%D1%81%D0%B8%D0%BC%D0%BE%D1%81%D1%82%D1%8C_(%D0%BF%D1%80%D0%BE%D0%B3%D1%80%D0%B0%D0%BC%D0%BC%D0%B8%D1%80%D0%BE%D0%B2%D0%B0%D0%BD%D0%B8%D0%B5)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http://citforum.ru/database/advanced_intro/10.shtml#3.1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400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063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Домен. Это некое ограниченное подмножество</a:t>
            </a:r>
            <a:r>
              <a:rPr lang="ru-RU" baseline="0" dirty="0" smtClean="0"/>
              <a:t> значений данного типа данных. Причем, данные можно сравнивать только в том случае, когда они относятся к одному домену.</a:t>
            </a:r>
          </a:p>
          <a:p>
            <a:r>
              <a:rPr lang="ru-RU" baseline="0" dirty="0" smtClean="0"/>
              <a:t>Отношения – неточный термин. Говоря о сохраняемых данных нужно подразумевать ещё тип хранимых данных, значения этого типа и переменные, в которых сохраняются эти значения.</a:t>
            </a:r>
          </a:p>
          <a:p>
            <a:r>
              <a:rPr lang="ru-RU" baseline="0" dirty="0" smtClean="0"/>
              <a:t>Поэтому вводятся </a:t>
            </a:r>
            <a:r>
              <a:rPr lang="en-US" baseline="0" dirty="0" smtClean="0"/>
              <a:t>def. </a:t>
            </a:r>
            <a:r>
              <a:rPr lang="ru-RU" baseline="0" dirty="0" smtClean="0"/>
              <a:t>Для типа: Заголовка отношения – конечное множество пар вида (Атрибут, Базовый тип </a:t>
            </a:r>
            <a:r>
              <a:rPr lang="en-US" baseline="0" dirty="0" smtClean="0"/>
              <a:t>| </a:t>
            </a:r>
            <a:r>
              <a:rPr lang="ru-RU" baseline="0" dirty="0" smtClean="0"/>
              <a:t>Домен)</a:t>
            </a:r>
          </a:p>
          <a:p>
            <a:r>
              <a:rPr lang="ru-RU" baseline="0" dirty="0" smtClean="0"/>
              <a:t>Кортежи – </a:t>
            </a:r>
            <a:r>
              <a:rPr lang="en-US" baseline="0" dirty="0" smtClean="0"/>
              <a:t>{(</a:t>
            </a:r>
            <a:r>
              <a:rPr lang="ru-RU" baseline="0" dirty="0" smtClean="0"/>
              <a:t>Атрибут, тип, допустимое значение</a:t>
            </a:r>
            <a:r>
              <a:rPr lang="en-US" baseline="0" dirty="0" smtClean="0"/>
              <a:t>), … (</a:t>
            </a:r>
            <a:r>
              <a:rPr lang="ru-RU" baseline="0" dirty="0" smtClean="0"/>
              <a:t>А</a:t>
            </a:r>
            <a:r>
              <a:rPr lang="en-US" baseline="0" dirty="0" smtClean="0"/>
              <a:t>,</a:t>
            </a:r>
            <a:r>
              <a:rPr lang="ru-RU" baseline="0" dirty="0" smtClean="0"/>
              <a:t> Т, значение</a:t>
            </a:r>
            <a:r>
              <a:rPr lang="en-US" baseline="0" dirty="0" smtClean="0"/>
              <a:t>)}</a:t>
            </a:r>
            <a:endParaRPr lang="ru-RU" baseline="0" dirty="0" smtClean="0"/>
          </a:p>
          <a:p>
            <a:r>
              <a:rPr lang="ru-RU" baseline="0" dirty="0" smtClean="0"/>
              <a:t>Тело отношения – произвольное множество кортежей.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Заметим, что в общем случае, как это демонстрируют, в частности,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рис. 3.1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пример предыдущего абзаца, могут существовать такие кортежи </a:t>
            </a:r>
            <a:r>
              <a:rPr lang="ru-RU" dirty="0" err="1" smtClean="0"/>
              <a:t>tr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соответствуют </a:t>
            </a:r>
            <a:r>
              <a:rPr lang="ru-RU" dirty="0" err="1" smtClean="0"/>
              <a:t>Hr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не входят в </a:t>
            </a:r>
            <a:r>
              <a:rPr lang="ru-RU" dirty="0" err="1" smtClean="0"/>
              <a:t>Br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Значения отношения– это пара множеств (Тело, Заголовок)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Def. 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Переменной отношения – называется именованный контейнер, который может содержать любое допустимое значение отношения. </a:t>
            </a:r>
            <a:endParaRPr lang="en-US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Таким образом, под схемой реляционной БД можно считать набор пар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Имён переменных отношения, Заголовок отношения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реляционной БД – набор пар (Переменных отношений и, Заголовков отношений)</a:t>
            </a:r>
            <a:endParaRPr lang="ru-RU" baseline="0" dirty="0" smtClean="0"/>
          </a:p>
          <a:p>
            <a:r>
              <a:rPr lang="ru-RU" dirty="0" smtClean="0"/>
              <a:t>Первичный ключ</a:t>
            </a:r>
            <a:r>
              <a:rPr lang="ru-RU" baseline="0" dirty="0" smtClean="0"/>
              <a:t> – подмножество </a:t>
            </a:r>
            <a:r>
              <a:rPr lang="en-US" baseline="0" dirty="0" smtClean="0"/>
              <a:t>s </a:t>
            </a:r>
            <a:r>
              <a:rPr lang="ru-RU" baseline="0" dirty="0" smtClean="0"/>
              <a:t>множества атрибутов её заголовка, что в любое время значение </a:t>
            </a:r>
            <a:r>
              <a:rPr lang="ru-RU" baseline="0" dirty="0" err="1" smtClean="0"/>
              <a:t>п.к</a:t>
            </a:r>
            <a:r>
              <a:rPr lang="ru-RU" baseline="0" dirty="0" smtClean="0"/>
              <a:t>. в любом кортеже тела отношения </a:t>
            </a:r>
            <a:r>
              <a:rPr lang="ru-RU" baseline="0" dirty="0" err="1" smtClean="0"/>
              <a:t>отичается</a:t>
            </a:r>
            <a:r>
              <a:rPr lang="ru-RU" baseline="0" dirty="0" smtClean="0"/>
              <a:t> от </a:t>
            </a:r>
            <a:r>
              <a:rPr lang="ru-RU" baseline="0" dirty="0" err="1" smtClean="0"/>
              <a:t>зачения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п.к</a:t>
            </a:r>
            <a:r>
              <a:rPr lang="ru-RU" baseline="0" dirty="0" smtClean="0"/>
              <a:t>. в любом другом кортеже тела этого отношения, и никакое собственное подмножество этим свойством не обладает.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01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самом деле, требование целостности сущности полностью звучит следующим образом: у любой переменной отношения должен существовать первичный ключ, и никакое значение первичного ключа в кортежах значения-отношения переменной отношения не должно содержать неопределенных значений. Чтобы эта формулировка была полностью понятна, мы должны хотя бы кратко обсудить понятие 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неопределенного значения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ru-RU" dirty="0" smtClean="0"/>
              <a:t>NULL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вот, первое из требований — требование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целостности сущности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означает, что первичный ключ должен полностью идентифицировать каждую сущность, а поэтому в составе любого значения первичного ключа не допускается наличие неопределенных значений. (В классической реляционной модели это требование распространяется и на возможные ключи; как будет показано в следующих лекциях, в SQL-ориентированных СУБД такое требование для возможных ключей не поддерживается.)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1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61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его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Кортеж (информатика)"/>
              </a:rPr>
              <a:t>кортеж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содержит только одно значение для каждого из атрибутов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677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Допустим, что зарплата зависит от филиала и должности, а наличие компьютера зависит только от должности.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Существует функциональная зависимость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Должность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→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Наличие компьютера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 которой левая часть (детерминант) является лишь частью первичного ключа, что нарушает условие второй нормальной формы.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приведения к 2NF исходное отношение следует декомпозировать на два отношения: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0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находится во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Вторая нормальная форма"/>
              </a:rPr>
              <a:t>второй нормальной форме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ни один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неключевой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атрибут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находится в транзитивной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Функциональная зависимость (программирование)"/>
              </a:rPr>
              <a:t>функциональной зависимости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от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Потенциальный ключ"/>
              </a:rPr>
              <a:t>потенциального ключа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188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Недостатком данной структуры является то, что, например, по ошибке можно приписать тариф «Корт 1 для членов клуба» к бронированию второго корта, хотя он может относиться только к первому корту.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756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Аномалией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называется такая ситуация в таблице БД, которая приводит к противоречию в БД либо существенно усложняет обработку БД. Причиной является излишнее дублирование данных в таблице, которое вызывается наличием функциональных зависимостей от не ключевых атрибутов.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Аномалии-модификации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проявляются в том, что изменение одних данных может повлечь просмотр всей таблицы и соответствующее изменение некоторых записей таблицы.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Аномалии-удаления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при удалении какого либо кортежа из таблицы может пропасть информация, которая не связана на прямую с удаляемой записью.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Аномалии-добавления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возникают, когда информацию в таблицу нельзя поместить, пока она не полная, либо вставка записи требует дополнительного просмотра таблицы.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68BE91-F7A5-49EC-9D69-D1F6555A346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7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5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56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4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19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2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50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8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0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44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57150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857376"/>
            <a:ext cx="10972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90647C8B-BEE5-42B7-8316-342C142393AC}" type="datetimeFigureOut">
              <a:rPr lang="ru-RU" smtClean="0"/>
              <a:t>06.10.2016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B142ECF-C1FB-4007-BA2C-C8FB8B030FD2}" type="slidenum">
              <a:rPr lang="ru-RU" smtClean="0"/>
              <a:t>‹#›</a:t>
            </a:fld>
            <a:endParaRPr lang="ru-RU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805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normalization" TargetMode="External"/><Relationship Id="rId2" Type="http://schemas.openxmlformats.org/officeDocument/2006/relationships/hyperlink" Target="https://habrahabr.ru/post/25477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6746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Третья нормальная форма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677488"/>
              </p:ext>
            </p:extLst>
          </p:nvPr>
        </p:nvGraphicFramePr>
        <p:xfrm>
          <a:off x="2133600" y="2242739"/>
          <a:ext cx="7065168" cy="2627048"/>
        </p:xfrm>
        <a:graphic>
          <a:graphicData uri="http://schemas.openxmlformats.org/drawingml/2006/table">
            <a:tbl>
              <a:tblPr/>
              <a:tblGrid>
                <a:gridCol w="2355056"/>
                <a:gridCol w="2355056"/>
                <a:gridCol w="2355056"/>
              </a:tblGrid>
              <a:tr h="656762">
                <a:tc>
                  <a:txBody>
                    <a:bodyPr/>
                    <a:lstStyle/>
                    <a:p>
                      <a:pPr algn="ctr"/>
                      <a:r>
                        <a:rPr lang="ru-RU" u="sng" dirty="0">
                          <a:effectLst/>
                        </a:rPr>
                        <a:t>Сотрудник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Отдел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Гришин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Бухгалтерия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11-22-33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Васильев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Бухгалтерия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11-22-33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Петров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Снабжение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44-55-66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45770283"/>
              </p:ext>
            </p:extLst>
          </p:nvPr>
        </p:nvGraphicFramePr>
        <p:xfrm>
          <a:off x="1743075" y="2928462"/>
          <a:ext cx="3663950" cy="1882128"/>
        </p:xfrm>
        <a:graphic>
          <a:graphicData uri="http://schemas.openxmlformats.org/drawingml/2006/table">
            <a:tbl>
              <a:tblPr/>
              <a:tblGrid>
                <a:gridCol w="1831975"/>
                <a:gridCol w="1831975"/>
              </a:tblGrid>
              <a:tr h="883886">
                <a:tc>
                  <a:txBody>
                    <a:bodyPr/>
                    <a:lstStyle/>
                    <a:p>
                      <a:pPr algn="ctr"/>
                      <a:r>
                        <a:rPr lang="ru-RU" u="sng" dirty="0">
                          <a:effectLst/>
                        </a:rPr>
                        <a:t>Отдел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Телефон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9121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Бухгалтерия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11-22-33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9121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Снабжение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44-55-66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625405"/>
              </p:ext>
            </p:extLst>
          </p:nvPr>
        </p:nvGraphicFramePr>
        <p:xfrm>
          <a:off x="6819899" y="2605242"/>
          <a:ext cx="4619626" cy="2528568"/>
        </p:xfrm>
        <a:graphic>
          <a:graphicData uri="http://schemas.openxmlformats.org/drawingml/2006/table">
            <a:tbl>
              <a:tblPr/>
              <a:tblGrid>
                <a:gridCol w="2309813"/>
                <a:gridCol w="2309813"/>
              </a:tblGrid>
              <a:tr h="632142">
                <a:tc>
                  <a:txBody>
                    <a:bodyPr/>
                    <a:lstStyle/>
                    <a:p>
                      <a:pPr algn="ctr"/>
                      <a:r>
                        <a:rPr lang="ru-RU" u="sng">
                          <a:effectLst/>
                        </a:rPr>
                        <a:t>Сотрудник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Отдел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Гришин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Бухгалтерия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Васильев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Бухгалтерия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Петров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Снабжение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Нормальная форма </a:t>
            </a:r>
            <a:r>
              <a:rPr lang="ru-RU" dirty="0" err="1" smtClean="0"/>
              <a:t>Бойса</a:t>
            </a:r>
            <a:r>
              <a:rPr lang="ru-RU" dirty="0" smtClean="0"/>
              <a:t>-Кодда</a:t>
            </a:r>
            <a:endParaRPr lang="ru-RU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52862"/>
              </p:ext>
            </p:extLst>
          </p:nvPr>
        </p:nvGraphicFramePr>
        <p:xfrm>
          <a:off x="857250" y="1862774"/>
          <a:ext cx="10610852" cy="4206240"/>
        </p:xfrm>
        <a:graphic>
          <a:graphicData uri="http://schemas.openxmlformats.org/drawingml/2006/table">
            <a:tbl>
              <a:tblPr/>
              <a:tblGrid>
                <a:gridCol w="2652713"/>
                <a:gridCol w="2652713"/>
                <a:gridCol w="2652713"/>
                <a:gridCol w="2652713"/>
              </a:tblGrid>
              <a:tr h="28175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Номер корта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Время начала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Время окончания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Тариф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09:30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1 для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11:00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12:00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1 для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14:00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15:30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1 для не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10:00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2 для не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11:30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13:30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2 для не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306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15:00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16:30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«Корт 2 для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Объект 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85673685"/>
              </p:ext>
            </p:extLst>
          </p:nvPr>
        </p:nvGraphicFramePr>
        <p:xfrm>
          <a:off x="314326" y="1987812"/>
          <a:ext cx="5219700" cy="3200400"/>
        </p:xfrm>
        <a:graphic>
          <a:graphicData uri="http://schemas.openxmlformats.org/drawingml/2006/table">
            <a:tbl>
              <a:tblPr/>
              <a:tblGrid>
                <a:gridCol w="1739900"/>
                <a:gridCol w="1739900"/>
                <a:gridCol w="1739900"/>
              </a:tblGrid>
              <a:tr h="396611">
                <a:tc>
                  <a:txBody>
                    <a:bodyPr/>
                    <a:lstStyle/>
                    <a:p>
                      <a:pPr algn="ctr"/>
                      <a:r>
                        <a:rPr lang="ru-RU" u="sng" dirty="0">
                          <a:effectLst/>
                        </a:rPr>
                        <a:t>Тариф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Номер корта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Для членов клуба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396611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«Корт 1 для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6611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1 для не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6611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«Корт 2 для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6611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«Корт 2 для не членов клуба»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Нет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Объект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1463968"/>
              </p:ext>
            </p:extLst>
          </p:nvPr>
        </p:nvGraphicFramePr>
        <p:xfrm>
          <a:off x="5848352" y="1510713"/>
          <a:ext cx="5384799" cy="4154598"/>
        </p:xfrm>
        <a:graphic>
          <a:graphicData uri="http://schemas.openxmlformats.org/drawingml/2006/table">
            <a:tbl>
              <a:tblPr/>
              <a:tblGrid>
                <a:gridCol w="1794933"/>
                <a:gridCol w="1794933"/>
                <a:gridCol w="1794933"/>
              </a:tblGrid>
              <a:tr h="179493"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Тариф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начала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окончания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1 для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1 для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1 для не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2 для не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2 для не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79493"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«Корт 2 для членов клуба»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16:30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Остальные нормальные формы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https://habrahabr.ru/post/254773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en.wikipedia.org/wiki/Database_normalization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Аномалии-модификации</a:t>
            </a:r>
          </a:p>
          <a:p>
            <a:r>
              <a:rPr lang="ru-RU" b="1" dirty="0" smtClean="0"/>
              <a:t>Аномалии-удаления</a:t>
            </a:r>
          </a:p>
          <a:p>
            <a:r>
              <a:rPr lang="ru-RU" b="1" dirty="0"/>
              <a:t>Аномалии-добавления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29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Проектирование БД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Базы данных и СУБД</a:t>
            </a:r>
          </a:p>
        </p:txBody>
      </p:sp>
    </p:spTree>
    <p:extLst>
      <p:ext uri="{BB962C8B-B14F-4D97-AF65-F5344CB8AC3E}">
        <p14:creationId xmlns:p14="http://schemas.microsoft.com/office/powerpoint/2010/main" val="246306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590675"/>
            <a:ext cx="10972800" cy="4429125"/>
          </a:xfrm>
        </p:spPr>
        <p:txBody>
          <a:bodyPr/>
          <a:lstStyle/>
          <a:p>
            <a:r>
              <a:rPr lang="ru-RU" dirty="0" smtClean="0"/>
              <a:t>Постановка задачи проектирования</a:t>
            </a:r>
          </a:p>
          <a:p>
            <a:r>
              <a:rPr lang="ru-RU" dirty="0" smtClean="0"/>
              <a:t>Проектирование с использованием семантических моделей</a:t>
            </a:r>
          </a:p>
          <a:p>
            <a:r>
              <a:rPr lang="ru-RU" dirty="0" smtClean="0"/>
              <a:t>Этапы</a:t>
            </a:r>
          </a:p>
          <a:p>
            <a:pPr lvl="1"/>
            <a:r>
              <a:rPr lang="ru-RU" dirty="0" smtClean="0"/>
              <a:t>Концептуальное проектирование</a:t>
            </a:r>
          </a:p>
          <a:p>
            <a:pPr lvl="1"/>
            <a:r>
              <a:rPr lang="ru-RU" dirty="0" smtClean="0"/>
              <a:t>Логическое</a:t>
            </a:r>
          </a:p>
          <a:p>
            <a:pPr lvl="1"/>
            <a:r>
              <a:rPr lang="ru-RU" dirty="0" smtClean="0"/>
              <a:t>Физическое</a:t>
            </a:r>
          </a:p>
          <a:p>
            <a:r>
              <a:rPr lang="en-US" dirty="0" smtClean="0"/>
              <a:t>MySQL Workbench</a:t>
            </a:r>
          </a:p>
          <a:p>
            <a:r>
              <a:rPr lang="ru-RU" dirty="0" smtClean="0"/>
              <a:t>Другие подходы к проектированию БД</a:t>
            </a:r>
          </a:p>
        </p:txBody>
      </p:sp>
    </p:spTree>
    <p:extLst>
      <p:ext uri="{BB962C8B-B14F-4D97-AF65-F5344CB8AC3E}">
        <p14:creationId xmlns:p14="http://schemas.microsoft.com/office/powerpoint/2010/main" val="290111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проектирования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Отображение объектов предметной области средствами модели данных</a:t>
            </a:r>
          </a:p>
          <a:p>
            <a:r>
              <a:rPr lang="ru-RU" dirty="0" smtClean="0"/>
              <a:t>Отображение </a:t>
            </a:r>
            <a:r>
              <a:rPr lang="ru-RU" dirty="0"/>
              <a:t>связей объектов</a:t>
            </a:r>
          </a:p>
          <a:p>
            <a:r>
              <a:rPr lang="ru-RU" dirty="0" smtClean="0"/>
              <a:t>Достаточность </a:t>
            </a:r>
            <a:r>
              <a:rPr lang="ru-RU" dirty="0"/>
              <a:t>представления предметной области для пользователей</a:t>
            </a:r>
          </a:p>
          <a:p>
            <a:r>
              <a:rPr lang="ru-RU" dirty="0" smtClean="0"/>
              <a:t>Формирование </a:t>
            </a:r>
            <a:r>
              <a:rPr lang="ru-RU" dirty="0"/>
              <a:t>ограничений целостности</a:t>
            </a:r>
          </a:p>
          <a:p>
            <a:r>
              <a:rPr lang="ru-RU" dirty="0" smtClean="0"/>
              <a:t>Минимизация </a:t>
            </a:r>
            <a:r>
              <a:rPr lang="ru-RU" dirty="0"/>
              <a:t>аномалий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099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бы это выглядело в реляционной модели?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Трудно моделировать предметные области на основе отношений</a:t>
            </a:r>
          </a:p>
          <a:p>
            <a:r>
              <a:rPr lang="ru-RU" dirty="0" smtClean="0"/>
              <a:t>Плохое отображение семантики (значения, смысла)</a:t>
            </a:r>
          </a:p>
          <a:p>
            <a:r>
              <a:rPr lang="ru-RU" dirty="0" smtClean="0"/>
              <a:t>Отсутствие формальных правил для преобразования требований предметной области в схему БД</a:t>
            </a:r>
          </a:p>
          <a:p>
            <a:r>
              <a:rPr lang="ru-RU" dirty="0" smtClean="0"/>
              <a:t>Для сложных систем не всегда можно однозначно отделить сущности от связей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Решение: использовать другую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6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задание на семестр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Спроектировать базу данных с учетом требований и ограничений.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Решить задачу, использующую данные из базы. Результат – консольное приложение.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</a:t>
            </a:r>
            <a:r>
              <a:rPr lang="ru-RU" i="1" dirty="0" smtClean="0"/>
              <a:t>красивое </a:t>
            </a:r>
            <a:r>
              <a:rPr lang="ru-RU" dirty="0" smtClean="0"/>
              <a:t>представление – интерфейс. Уже не консольное приложение, хотя все может быть.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59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Технические требования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Реляционная модель БД</a:t>
            </a:r>
          </a:p>
          <a:p>
            <a:pPr lvl="1"/>
            <a:r>
              <a:rPr lang="en-US" dirty="0" smtClean="0"/>
              <a:t>MySQL</a:t>
            </a:r>
            <a:endParaRPr lang="ru-RU" dirty="0" smtClean="0"/>
          </a:p>
          <a:p>
            <a:pPr lvl="1"/>
            <a:r>
              <a:rPr lang="en-US" dirty="0" smtClean="0"/>
              <a:t>MSSQL</a:t>
            </a:r>
            <a:endParaRPr lang="ru-RU" dirty="0" smtClean="0"/>
          </a:p>
          <a:p>
            <a:pPr lvl="1"/>
            <a:r>
              <a:rPr lang="en-US" dirty="0" smtClean="0"/>
              <a:t>SQLite</a:t>
            </a:r>
          </a:p>
          <a:p>
            <a:pPr lvl="1"/>
            <a:r>
              <a:rPr lang="en-US" dirty="0" smtClean="0"/>
              <a:t>Oracl</a:t>
            </a:r>
            <a:r>
              <a:rPr lang="en-US" dirty="0"/>
              <a:t>e</a:t>
            </a:r>
            <a:endParaRPr lang="ru-RU" dirty="0" smtClean="0"/>
          </a:p>
          <a:p>
            <a:r>
              <a:rPr lang="en-US" dirty="0" smtClean="0"/>
              <a:t>.NET | Java | Python | C++</a:t>
            </a:r>
            <a:r>
              <a:rPr lang="ru-RU" dirty="0"/>
              <a:t> </a:t>
            </a:r>
            <a:r>
              <a:rPr lang="ru-RU" dirty="0" smtClean="0"/>
              <a:t>для </a:t>
            </a:r>
            <a:r>
              <a:rPr lang="en-US" dirty="0" smtClean="0"/>
              <a:t>back-end</a:t>
            </a:r>
          </a:p>
          <a:p>
            <a:r>
              <a:rPr lang="ru-RU" dirty="0" smtClean="0"/>
              <a:t>Любой язык для </a:t>
            </a:r>
            <a:r>
              <a:rPr lang="en-US" dirty="0" smtClean="0"/>
              <a:t>front-end.</a:t>
            </a:r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51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модель: аспект структуры</a:t>
            </a:r>
            <a:endParaRPr lang="ru-RU" dirty="0"/>
          </a:p>
        </p:txBody>
      </p:sp>
      <p:pic>
        <p:nvPicPr>
          <p:cNvPr id="1026" name="Picture 2" descr="http://citforum.ru/database/advanced_intro/3_1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1714500"/>
            <a:ext cx="5406059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ru-RU" dirty="0" err="1" smtClean="0"/>
              <a:t>арное</a:t>
            </a:r>
            <a:r>
              <a:rPr lang="ru-RU" dirty="0" smtClean="0"/>
              <a:t> отношение</a:t>
            </a:r>
          </a:p>
          <a:p>
            <a:r>
              <a:rPr lang="ru-RU" dirty="0" smtClean="0"/>
              <a:t>Типизация</a:t>
            </a:r>
          </a:p>
          <a:p>
            <a:r>
              <a:rPr lang="ru-RU" dirty="0" smtClean="0"/>
              <a:t>Понятия домена, атрибута, кортежа(записи), заголовка, тела и переменной отношения.</a:t>
            </a:r>
          </a:p>
          <a:p>
            <a:r>
              <a:rPr lang="ru-RU" i="1" dirty="0" smtClean="0"/>
              <a:t>Первичный ключ</a:t>
            </a:r>
          </a:p>
        </p:txBody>
      </p:sp>
    </p:spTree>
    <p:extLst>
      <p:ext uri="{BB962C8B-B14F-4D97-AF65-F5344CB8AC3E}">
        <p14:creationId xmlns:p14="http://schemas.microsoft.com/office/powerpoint/2010/main" val="422279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модель: аспект </a:t>
            </a:r>
            <a:r>
              <a:rPr lang="ru-RU" dirty="0" smtClean="0"/>
              <a:t>целостности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Целостность сущности – гарантия уникальности кортежа</a:t>
            </a:r>
          </a:p>
          <a:p>
            <a:pPr lvl="1"/>
            <a:r>
              <a:rPr lang="ru-RU" dirty="0" smtClean="0"/>
              <a:t>Первичный ключ </a:t>
            </a:r>
            <a:r>
              <a:rPr lang="en-US" dirty="0" smtClean="0"/>
              <a:t>+-</a:t>
            </a:r>
            <a:r>
              <a:rPr lang="ru-RU" dirty="0" smtClean="0"/>
              <a:t> </a:t>
            </a:r>
            <a:r>
              <a:rPr lang="en-US" dirty="0" smtClean="0"/>
              <a:t>NULL</a:t>
            </a:r>
            <a:endParaRPr lang="ru-RU" dirty="0" smtClean="0"/>
          </a:p>
          <a:p>
            <a:r>
              <a:rPr lang="ru-RU" dirty="0" smtClean="0"/>
              <a:t>Целостность ссылок – чтобы иметь возможность полностью восстановить ссылающуюся сущность</a:t>
            </a:r>
            <a:endParaRPr lang="en-US" dirty="0" smtClean="0"/>
          </a:p>
          <a:p>
            <a:pPr lvl="1"/>
            <a:r>
              <a:rPr lang="ru-RU" dirty="0" smtClean="0"/>
              <a:t>Внешний ключ</a:t>
            </a:r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147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модель: аспект </a:t>
            </a:r>
            <a:r>
              <a:rPr lang="ru-RU" dirty="0" smtClean="0"/>
              <a:t>целостности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Обновление ссылающего отношения:</a:t>
            </a:r>
          </a:p>
          <a:p>
            <a:pPr lvl="1"/>
            <a:r>
              <a:rPr lang="ru-RU" dirty="0" smtClean="0"/>
              <a:t>Следить за корректностью значений внешнего ключа</a:t>
            </a:r>
          </a:p>
          <a:p>
            <a:r>
              <a:rPr lang="ru-RU" dirty="0" smtClean="0"/>
              <a:t>Три подхода целостности ссылок, при удалении из отношения, на которое ведет ссылка:</a:t>
            </a:r>
          </a:p>
          <a:p>
            <a:pPr lvl="1"/>
            <a:r>
              <a:rPr lang="ru-RU" dirty="0"/>
              <a:t>Запрещение удаления кортежа, на который ссылаются</a:t>
            </a:r>
          </a:p>
          <a:p>
            <a:pPr lvl="1"/>
            <a:r>
              <a:rPr lang="ru-RU" dirty="0"/>
              <a:t>При удалении </a:t>
            </a:r>
            <a:r>
              <a:rPr lang="ru-RU" dirty="0" smtClean="0"/>
              <a:t>кортежа, значения внешнего ключа </a:t>
            </a:r>
            <a:r>
              <a:rPr lang="en-US" dirty="0" smtClean="0"/>
              <a:t>NULL</a:t>
            </a:r>
          </a:p>
          <a:p>
            <a:pPr lvl="1"/>
            <a:r>
              <a:rPr lang="ru-RU" dirty="0" smtClean="0"/>
              <a:t>Каскадное удаление</a:t>
            </a:r>
            <a:endParaRPr lang="ru-RU" dirty="0"/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2297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Реляционная модель: аспект манипулирования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Реляционная алгебра и реляционное исчисление</a:t>
            </a:r>
          </a:p>
          <a:p>
            <a:endParaRPr lang="ru-RU" dirty="0"/>
          </a:p>
          <a:p>
            <a:r>
              <a:rPr lang="en-US" dirty="0" smtClean="0"/>
              <a:t>1NF</a:t>
            </a:r>
            <a:r>
              <a:rPr lang="ru-RU" dirty="0" smtClean="0"/>
              <a:t>, </a:t>
            </a:r>
            <a:r>
              <a:rPr lang="en-US" dirty="0" smtClean="0"/>
              <a:t>2NF, 3NF, BCNF, 4NF, 5NF, DKNF, 6NF</a:t>
            </a:r>
            <a:endParaRPr lang="ru-RU" dirty="0"/>
          </a:p>
        </p:txBody>
      </p:sp>
      <p:pic>
        <p:nvPicPr>
          <p:cNvPr id="3076" name="Picture 4" descr="Создать мем ЭТО НОРМАЛЬН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49" y="3708402"/>
            <a:ext cx="2720975" cy="27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073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нормальная форма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5171771"/>
              </p:ext>
            </p:extLst>
          </p:nvPr>
        </p:nvGraphicFramePr>
        <p:xfrm>
          <a:off x="609600" y="2603761"/>
          <a:ext cx="5038726" cy="1443183"/>
        </p:xfrm>
        <a:graphic>
          <a:graphicData uri="http://schemas.openxmlformats.org/drawingml/2006/table">
            <a:tbl>
              <a:tblPr/>
              <a:tblGrid>
                <a:gridCol w="2519363"/>
                <a:gridCol w="2519363"/>
              </a:tblGrid>
              <a:tr h="384849">
                <a:tc>
                  <a:txBody>
                    <a:bodyPr/>
                    <a:lstStyle/>
                    <a:p>
                      <a:pPr algn="ctr"/>
                      <a:r>
                        <a:rPr lang="ru-RU" u="sng" dirty="0">
                          <a:effectLst/>
                        </a:rPr>
                        <a:t>Сотрудник</a:t>
                      </a:r>
                      <a:endParaRPr lang="ru-RU" dirty="0">
                        <a:effectLst/>
                      </a:endParaRP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Номер телефона</a:t>
                      </a: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3485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Иванов И. И.</a:t>
                      </a: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283-56-82</a:t>
                      </a:r>
                      <a:br>
                        <a:rPr lang="ru-RU" dirty="0">
                          <a:effectLst/>
                        </a:rPr>
                      </a:br>
                      <a:r>
                        <a:rPr lang="ru-RU" dirty="0">
                          <a:effectLst/>
                        </a:rPr>
                        <a:t>390-57-34</a:t>
                      </a: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484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Петров П. П.</a:t>
                      </a: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708-62-34</a:t>
                      </a:r>
                    </a:p>
                  </a:txBody>
                  <a:tcPr marL="111892" marR="111892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30295118"/>
              </p:ext>
            </p:extLst>
          </p:nvPr>
        </p:nvGraphicFramePr>
        <p:xfrm>
          <a:off x="6772275" y="2603762"/>
          <a:ext cx="4095750" cy="1443181"/>
        </p:xfrm>
        <a:graphic>
          <a:graphicData uri="http://schemas.openxmlformats.org/drawingml/2006/table">
            <a:tbl>
              <a:tblPr/>
              <a:tblGrid>
                <a:gridCol w="2047875"/>
                <a:gridCol w="2047875"/>
              </a:tblGrid>
              <a:tr h="4855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Сотрудник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Номер телефона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29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Иванов И. И.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283-56-82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Иванов И. И.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390-57-34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53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Петров П. П.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708-62-34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44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Вторая нормальная форма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8073581"/>
              </p:ext>
            </p:extLst>
          </p:nvPr>
        </p:nvGraphicFramePr>
        <p:xfrm>
          <a:off x="762000" y="2185589"/>
          <a:ext cx="9420224" cy="2627048"/>
        </p:xfrm>
        <a:graphic>
          <a:graphicData uri="http://schemas.openxmlformats.org/drawingml/2006/table">
            <a:tbl>
              <a:tblPr/>
              <a:tblGrid>
                <a:gridCol w="2355056"/>
                <a:gridCol w="2355056"/>
                <a:gridCol w="2355056"/>
                <a:gridCol w="2355056"/>
              </a:tblGrid>
              <a:tr h="656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компании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Должность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Зарплата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Наличие компьютера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Томске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Уборщик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Москве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Программист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5676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Томске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Программист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Есть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11986709"/>
              </p:ext>
            </p:extLst>
          </p:nvPr>
        </p:nvGraphicFramePr>
        <p:xfrm>
          <a:off x="762000" y="2505075"/>
          <a:ext cx="5495925" cy="2381249"/>
        </p:xfrm>
        <a:graphic>
          <a:graphicData uri="http://schemas.openxmlformats.org/drawingml/2006/table">
            <a:tbl>
              <a:tblPr/>
              <a:tblGrid>
                <a:gridCol w="1831975"/>
                <a:gridCol w="1831975"/>
                <a:gridCol w="1831975"/>
              </a:tblGrid>
              <a:tr h="88388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компании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Должность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Зарплата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91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Томске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Уборщик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91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Томске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Программист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912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Филиал в Москве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Программист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40000</a:t>
                      </a:r>
                    </a:p>
                  </a:txBody>
                  <a:tcPr marL="44873" marR="44873" marT="22437" marB="22437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Таблица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324972"/>
              </p:ext>
            </p:extLst>
          </p:nvPr>
        </p:nvGraphicFramePr>
        <p:xfrm>
          <a:off x="6962774" y="2916211"/>
          <a:ext cx="4619626" cy="1896426"/>
        </p:xfrm>
        <a:graphic>
          <a:graphicData uri="http://schemas.openxmlformats.org/drawingml/2006/table">
            <a:tbl>
              <a:tblPr/>
              <a:tblGrid>
                <a:gridCol w="2309813"/>
                <a:gridCol w="2309813"/>
              </a:tblGrid>
              <a:tr h="632142">
                <a:tc>
                  <a:txBody>
                    <a:bodyPr/>
                    <a:lstStyle/>
                    <a:p>
                      <a:pPr algn="ctr"/>
                      <a:r>
                        <a:rPr lang="ru-RU" u="sng" dirty="0">
                          <a:effectLst/>
                        </a:rPr>
                        <a:t>Должность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u="sng">
                          <a:effectLst/>
                        </a:rPr>
                        <a:t>Наличие компьютера</a:t>
                      </a:r>
                      <a:endParaRPr lang="ru-RU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Уборщик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32142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Программист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Есть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79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B974F604-76EE-4929-8C05-40A3DFD448A7}" vid="{3EDA67B6-2E53-40F9-A3D8-641DE95B121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879</TotalTime>
  <Words>855</Words>
  <Application>Microsoft Office PowerPoint</Application>
  <PresentationFormat>Широкоэкранный</PresentationFormat>
  <Paragraphs>239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Тема1</vt:lpstr>
      <vt:lpstr>Реляционная БД</vt:lpstr>
      <vt:lpstr>Практическое задание на семестр</vt:lpstr>
      <vt:lpstr>Технические требования</vt:lpstr>
      <vt:lpstr>Реляционная модель: аспект структуры</vt:lpstr>
      <vt:lpstr>Реляционная модель: аспект целостности</vt:lpstr>
      <vt:lpstr>Реляционная модель: аспект целостности</vt:lpstr>
      <vt:lpstr>Реляционная модель: аспект манипулирования</vt:lpstr>
      <vt:lpstr>Первая нормальная форма</vt:lpstr>
      <vt:lpstr>Вторая нормальная форма</vt:lpstr>
      <vt:lpstr>Третья нормальная форма</vt:lpstr>
      <vt:lpstr>Нормальная форма Бойса-Кодда</vt:lpstr>
      <vt:lpstr>Остальные нормальные формы</vt:lpstr>
      <vt:lpstr>Аномалии</vt:lpstr>
      <vt:lpstr>Проектирование БД</vt:lpstr>
      <vt:lpstr>Agenda</vt:lpstr>
      <vt:lpstr>Задача проектирования</vt:lpstr>
      <vt:lpstr>Как бы это выглядело в реляционной модели?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Базы данных и СУБД</dc:title>
  <dc:creator>Ростислав Косивец</dc:creator>
  <cp:lastModifiedBy>Ростислав Косивец</cp:lastModifiedBy>
  <cp:revision>165</cp:revision>
  <dcterms:created xsi:type="dcterms:W3CDTF">2016-09-15T15:45:17Z</dcterms:created>
  <dcterms:modified xsi:type="dcterms:W3CDTF">2016-10-06T17:46:37Z</dcterms:modified>
</cp:coreProperties>
</file>