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86" r:id="rId2"/>
    <p:sldId id="280" r:id="rId3"/>
    <p:sldId id="281" r:id="rId4"/>
    <p:sldId id="284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9" autoAdjust="0"/>
    <p:restoredTop sz="85126" autoAdjust="0"/>
  </p:normalViewPr>
  <p:slideViewPr>
    <p:cSldViewPr snapToGrid="0">
      <p:cViewPr varScale="1">
        <p:scale>
          <a:sx n="80" d="100"/>
          <a:sy n="80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95A78-AC8C-4994-B10D-20F17E410366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8BE91-F7A5-49EC-9D69-D1F6555A3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52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06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58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3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9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2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50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8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0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44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5715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857376"/>
            <a:ext cx="109728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0647C8B-BEE5-42B7-8316-342C142393AC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05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БД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Базы данных и СУБД</a:t>
            </a:r>
          </a:p>
        </p:txBody>
      </p:sp>
    </p:spTree>
    <p:extLst>
      <p:ext uri="{BB962C8B-B14F-4D97-AF65-F5344CB8AC3E}">
        <p14:creationId xmlns:p14="http://schemas.microsoft.com/office/powerpoint/2010/main" val="2463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1.4. Выбор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Определяются ключевые атрибуты</a:t>
            </a:r>
          </a:p>
          <a:p>
            <a:r>
              <a:rPr lang="ru-RU" dirty="0" smtClean="0"/>
              <a:t>Выбирается первичный ключ</a:t>
            </a:r>
          </a:p>
          <a:p>
            <a:r>
              <a:rPr lang="ru-RU" dirty="0" smtClean="0"/>
              <a:t>Для слабых сущностей вводятся синтетические ключевые атрибуты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1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1.5. Проверка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Наличие связей один к одному</a:t>
            </a:r>
          </a:p>
          <a:p>
            <a:r>
              <a:rPr lang="ru-RU" dirty="0" smtClean="0"/>
              <a:t>Наличие избыточных связей</a:t>
            </a:r>
          </a:p>
          <a:p>
            <a:r>
              <a:rPr lang="ru-RU" dirty="0" smtClean="0"/>
              <a:t>Проверка выполнимости пользовательских операций (гипотетически)</a:t>
            </a:r>
          </a:p>
          <a:p>
            <a:r>
              <a:rPr lang="ru-RU" dirty="0" smtClean="0"/>
              <a:t>Обратная связь с пользователем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7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2. Логическое проектирование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Реализация схемы данных на основе созданной модели</a:t>
            </a:r>
          </a:p>
          <a:p>
            <a:r>
              <a:rPr lang="ru-RU" dirty="0" smtClean="0"/>
              <a:t>Существуют механизмы автоматического перехода от концептуальной модели к логической</a:t>
            </a:r>
          </a:p>
          <a:p>
            <a:r>
              <a:rPr lang="ru-RU" dirty="0" smtClean="0"/>
              <a:t>В РМД логическая модель состоит из:</a:t>
            </a:r>
          </a:p>
          <a:p>
            <a:pPr lvl="1"/>
            <a:r>
              <a:rPr lang="ru-RU" dirty="0" smtClean="0"/>
              <a:t>Набора схем отношений</a:t>
            </a:r>
          </a:p>
          <a:p>
            <a:pPr lvl="1"/>
            <a:r>
              <a:rPr lang="ru-RU" dirty="0" smtClean="0"/>
              <a:t>Выделенных первичных ключей</a:t>
            </a:r>
          </a:p>
          <a:p>
            <a:pPr lvl="1"/>
            <a:r>
              <a:rPr lang="ru-RU" dirty="0" smtClean="0"/>
              <a:t>Выделенных внешних ключей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48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перехода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Каждый простой тип сущности отображается в отношение</a:t>
            </a:r>
          </a:p>
          <a:p>
            <a:r>
              <a:rPr lang="ru-RU" sz="2400" dirty="0" smtClean="0"/>
              <a:t>Атрибуты </a:t>
            </a:r>
            <a:r>
              <a:rPr lang="ru-RU" sz="2400" dirty="0"/>
              <a:t>ER-модели отображаются в атрибуты отношений</a:t>
            </a:r>
          </a:p>
          <a:p>
            <a:r>
              <a:rPr lang="ru-RU" sz="2400" dirty="0" smtClean="0"/>
              <a:t>Компоненты </a:t>
            </a:r>
            <a:r>
              <a:rPr lang="ru-RU" sz="2400" dirty="0"/>
              <a:t>уникального идентификатора отображаются в первичный ключ</a:t>
            </a:r>
          </a:p>
          <a:p>
            <a:r>
              <a:rPr lang="ru-RU" sz="2400" dirty="0" smtClean="0"/>
              <a:t>Связи </a:t>
            </a:r>
            <a:r>
              <a:rPr lang="ru-RU" sz="2400" dirty="0"/>
              <a:t>один к одному и один ко многим отображаются в виде внешних ключей</a:t>
            </a:r>
          </a:p>
          <a:p>
            <a:r>
              <a:rPr lang="ru-RU" sz="2400" dirty="0" smtClean="0"/>
              <a:t>Связи </a:t>
            </a:r>
            <a:r>
              <a:rPr lang="ru-RU" sz="2400" dirty="0"/>
              <a:t>многие ко многим отображаются с созданием дополнительного отношения</a:t>
            </a:r>
          </a:p>
          <a:p>
            <a:r>
              <a:rPr lang="ru-RU" sz="2400" dirty="0" smtClean="0"/>
              <a:t>Сложные </a:t>
            </a:r>
            <a:r>
              <a:rPr lang="ru-RU" sz="2400" dirty="0"/>
              <a:t>связи (более, чем между двумя типами сущностей) декомпозируются </a:t>
            </a:r>
            <a:r>
              <a:rPr lang="ru-RU" sz="2400" dirty="0" smtClean="0"/>
              <a:t>с выделением </a:t>
            </a:r>
            <a:r>
              <a:rPr lang="ru-RU" sz="2400" dirty="0"/>
              <a:t>нового типа сущности</a:t>
            </a:r>
          </a:p>
          <a:p>
            <a:r>
              <a:rPr lang="ru-RU" sz="2400" dirty="0" smtClean="0"/>
              <a:t>Многозначные </a:t>
            </a:r>
            <a:r>
              <a:rPr lang="ru-RU" sz="2400" dirty="0"/>
              <a:t>атрибуты декомпозируются с выделением нового типа сущности</a:t>
            </a:r>
          </a:p>
        </p:txBody>
      </p:sp>
    </p:spTree>
    <p:extLst>
      <p:ext uri="{BB962C8B-B14F-4D97-AF65-F5344CB8AC3E}">
        <p14:creationId xmlns:p14="http://schemas.microsoft.com/office/powerpoint/2010/main" val="253026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3. Физическое проектирование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714500"/>
            <a:ext cx="10972800" cy="4429125"/>
          </a:xfrm>
        </p:spPr>
        <p:txBody>
          <a:bodyPr/>
          <a:lstStyle/>
          <a:p>
            <a:r>
              <a:rPr lang="ru-RU" sz="2800" dirty="0"/>
              <a:t>Определение типов данных для атрибутов</a:t>
            </a:r>
          </a:p>
          <a:p>
            <a:r>
              <a:rPr lang="ru-RU" sz="2800" dirty="0" smtClean="0"/>
              <a:t>Определение </a:t>
            </a:r>
            <a:r>
              <a:rPr lang="ru-RU" sz="2800" dirty="0"/>
              <a:t>допустимости неопределенных значений</a:t>
            </a:r>
          </a:p>
          <a:p>
            <a:r>
              <a:rPr lang="ru-RU" sz="2800" dirty="0" smtClean="0"/>
              <a:t>Выбор </a:t>
            </a:r>
            <a:r>
              <a:rPr lang="ru-RU" sz="2800" dirty="0"/>
              <a:t>стратегии обработки исключительных ситуаций при попытках </a:t>
            </a:r>
            <a:r>
              <a:rPr lang="ru-RU" sz="2800" dirty="0" smtClean="0"/>
              <a:t>нарушения ссылочной </a:t>
            </a:r>
            <a:r>
              <a:rPr lang="ru-RU" sz="2800" dirty="0"/>
              <a:t>целостности</a:t>
            </a:r>
          </a:p>
          <a:p>
            <a:r>
              <a:rPr lang="ru-RU" sz="2800" dirty="0" smtClean="0"/>
              <a:t>Уточнение </a:t>
            </a:r>
            <a:r>
              <a:rPr lang="ru-RU" sz="2800" dirty="0"/>
              <a:t>названий таблиц, атрибутов</a:t>
            </a:r>
          </a:p>
          <a:p>
            <a:r>
              <a:rPr lang="ru-RU" sz="2800" dirty="0" smtClean="0"/>
              <a:t>Хранение </a:t>
            </a:r>
            <a:r>
              <a:rPr lang="ru-RU" sz="2800" dirty="0"/>
              <a:t>и/или вычисление производных атрибутов</a:t>
            </a:r>
          </a:p>
          <a:p>
            <a:r>
              <a:rPr lang="ru-RU" sz="2800" dirty="0" smtClean="0"/>
              <a:t>Реализация </a:t>
            </a:r>
            <a:r>
              <a:rPr lang="ru-RU" sz="2800" dirty="0"/>
              <a:t>ограничений целостности, процедурная обработка</a:t>
            </a:r>
          </a:p>
          <a:p>
            <a:r>
              <a:rPr lang="ru-RU" sz="2800" dirty="0" smtClean="0"/>
              <a:t>Формирование </a:t>
            </a:r>
            <a:r>
              <a:rPr lang="ru-RU" sz="2800" dirty="0"/>
              <a:t>описания модели данных в рамках выбранной СУБД</a:t>
            </a:r>
          </a:p>
          <a:p>
            <a:r>
              <a:rPr lang="ru-RU" sz="2800" dirty="0" smtClean="0"/>
              <a:t>Формирование </a:t>
            </a:r>
            <a:r>
              <a:rPr lang="ru-RU" sz="2800" dirty="0"/>
              <a:t>индексов</a:t>
            </a:r>
          </a:p>
          <a:p>
            <a:r>
              <a:rPr lang="ru-RU" sz="2800" dirty="0" smtClean="0"/>
              <a:t>Секционирование </a:t>
            </a:r>
            <a:r>
              <a:rPr lang="ru-RU" sz="2800" dirty="0"/>
              <a:t>и </a:t>
            </a:r>
            <a:r>
              <a:rPr lang="ru-RU" sz="2800" dirty="0" err="1"/>
              <a:t>партицирование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при физическом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Пропускная способность</a:t>
            </a:r>
          </a:p>
          <a:p>
            <a:r>
              <a:rPr lang="ru-RU" dirty="0" smtClean="0"/>
              <a:t>Время ответа</a:t>
            </a:r>
          </a:p>
          <a:p>
            <a:r>
              <a:rPr lang="ru-RU" dirty="0" smtClean="0"/>
              <a:t>Утилизируемые ресурсы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0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Спроектировать базу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Написать программу, использующую базу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*GUI/+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64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Либо своя, либо</a:t>
            </a:r>
          </a:p>
          <a:p>
            <a:r>
              <a:rPr lang="ru-RU" dirty="0" smtClean="0"/>
              <a:t>Спроектировать базу данных студенческой организации, занимающейся организацией мероприятий для других студентов, постоянно взаимодействующая с университетом</a:t>
            </a:r>
            <a:r>
              <a:rPr lang="ru-RU" dirty="0"/>
              <a:t> </a:t>
            </a:r>
            <a:r>
              <a:rPr lang="ru-RU" dirty="0" smtClean="0"/>
              <a:t>и компаниями. В организации имеется 5 отделов.</a:t>
            </a:r>
          </a:p>
          <a:p>
            <a:r>
              <a:rPr lang="ru-RU" dirty="0" smtClean="0"/>
              <a:t>Мотивация?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10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90675"/>
            <a:ext cx="10972800" cy="4429125"/>
          </a:xfrm>
        </p:spPr>
        <p:txBody>
          <a:bodyPr/>
          <a:lstStyle/>
          <a:p>
            <a:r>
              <a:rPr lang="ru-RU" dirty="0" smtClean="0"/>
              <a:t>Постановка задачи проектирования</a:t>
            </a:r>
          </a:p>
          <a:p>
            <a:r>
              <a:rPr lang="ru-RU" dirty="0" smtClean="0"/>
              <a:t>Проектирование с использованием семантических моделей</a:t>
            </a:r>
          </a:p>
          <a:p>
            <a:r>
              <a:rPr lang="ru-RU" dirty="0" smtClean="0"/>
              <a:t>Этапы</a:t>
            </a:r>
          </a:p>
          <a:p>
            <a:pPr lvl="1"/>
            <a:r>
              <a:rPr lang="ru-RU" dirty="0" smtClean="0"/>
              <a:t>Концептуальное проектирование</a:t>
            </a:r>
          </a:p>
          <a:p>
            <a:pPr lvl="1"/>
            <a:r>
              <a:rPr lang="ru-RU" dirty="0" smtClean="0"/>
              <a:t>Логическое</a:t>
            </a:r>
          </a:p>
          <a:p>
            <a:pPr lvl="1"/>
            <a:r>
              <a:rPr lang="ru-RU" dirty="0" smtClean="0"/>
              <a:t>Физическое</a:t>
            </a:r>
          </a:p>
          <a:p>
            <a:r>
              <a:rPr lang="en-US" smtClean="0"/>
              <a:t>MySQL Workbench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011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Отображение объектов предметной области средствами модели данных</a:t>
            </a:r>
          </a:p>
          <a:p>
            <a:r>
              <a:rPr lang="ru-RU" dirty="0" smtClean="0"/>
              <a:t>Отображение </a:t>
            </a:r>
            <a:r>
              <a:rPr lang="ru-RU" dirty="0"/>
              <a:t>связей объектов</a:t>
            </a:r>
          </a:p>
          <a:p>
            <a:r>
              <a:rPr lang="ru-RU" dirty="0" smtClean="0"/>
              <a:t>Достаточность </a:t>
            </a:r>
            <a:r>
              <a:rPr lang="ru-RU" dirty="0"/>
              <a:t>представления предметной области для пользователей</a:t>
            </a:r>
          </a:p>
          <a:p>
            <a:r>
              <a:rPr lang="ru-RU" dirty="0" smtClean="0"/>
              <a:t>Формирование </a:t>
            </a:r>
            <a:r>
              <a:rPr lang="ru-RU" dirty="0"/>
              <a:t>ограничений целостности</a:t>
            </a:r>
          </a:p>
          <a:p>
            <a:r>
              <a:rPr lang="ru-RU" dirty="0" smtClean="0"/>
              <a:t>Минимизация </a:t>
            </a:r>
            <a:r>
              <a:rPr lang="ru-RU" dirty="0"/>
              <a:t>аномалий</a:t>
            </a:r>
          </a:p>
        </p:txBody>
      </p:sp>
    </p:spTree>
    <p:extLst>
      <p:ext uri="{BB962C8B-B14F-4D97-AF65-F5344CB8AC3E}">
        <p14:creationId xmlns:p14="http://schemas.microsoft.com/office/powerpoint/2010/main" val="29709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бы это выглядело в реляционной модели?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Трудно моделировать предметные области на основе отношений</a:t>
            </a:r>
          </a:p>
          <a:p>
            <a:r>
              <a:rPr lang="ru-RU" dirty="0" smtClean="0"/>
              <a:t>Плохое отображение семантики (значения, смысла)</a:t>
            </a:r>
          </a:p>
          <a:p>
            <a:r>
              <a:rPr lang="ru-RU" dirty="0" smtClean="0"/>
              <a:t>Отсутствие формальных правил для преобразования требований предметной области в схему БД</a:t>
            </a:r>
          </a:p>
          <a:p>
            <a:r>
              <a:rPr lang="ru-RU" dirty="0" smtClean="0"/>
              <a:t>Для сложных систем не всегда можно однозначно отделить сущности от связей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Решение: использовать другую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65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Формирование концептуальной схемы данных</a:t>
            </a:r>
          </a:p>
          <a:p>
            <a:r>
              <a:rPr lang="ru-RU" dirty="0" smtClean="0"/>
              <a:t>Преобразование </a:t>
            </a:r>
            <a:r>
              <a:rPr lang="ru-RU" dirty="0"/>
              <a:t>к логической схеме данных на основе некоторой </a:t>
            </a:r>
            <a:r>
              <a:rPr lang="ru-RU" dirty="0" smtClean="0"/>
              <a:t>модели данных</a:t>
            </a:r>
            <a:endParaRPr lang="ru-RU" dirty="0"/>
          </a:p>
          <a:p>
            <a:r>
              <a:rPr lang="ru-RU" dirty="0" smtClean="0"/>
              <a:t>Преобразование </a:t>
            </a:r>
            <a:r>
              <a:rPr lang="ru-RU" dirty="0"/>
              <a:t>к физической схеме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8483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1. Концепция (</a:t>
            </a:r>
            <a:r>
              <a:rPr lang="ru-RU" dirty="0"/>
              <a:t>Семантическая </a:t>
            </a:r>
            <a:r>
              <a:rPr lang="ru-RU" dirty="0" smtClean="0"/>
              <a:t>модель)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Выделение сущностей</a:t>
            </a:r>
          </a:p>
          <a:p>
            <a:r>
              <a:rPr lang="ru-RU" dirty="0" smtClean="0"/>
              <a:t>Определение связей</a:t>
            </a:r>
          </a:p>
          <a:p>
            <a:r>
              <a:rPr lang="ru-RU" dirty="0" smtClean="0"/>
              <a:t>Атрибуты, типы связей, домены</a:t>
            </a:r>
          </a:p>
          <a:p>
            <a:r>
              <a:rPr lang="ru-RU" dirty="0" smtClean="0"/>
              <a:t>Ключи</a:t>
            </a:r>
          </a:p>
          <a:p>
            <a:r>
              <a:rPr lang="ru-RU" dirty="0" smtClean="0"/>
              <a:t>Ограничения целостности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7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1.1 Выделение типов сущностей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бизнес аналитика, проектировщика БД</a:t>
            </a:r>
          </a:p>
          <a:p>
            <a:r>
              <a:rPr lang="ru-RU" dirty="0" smtClean="0"/>
              <a:t>Выяснение </a:t>
            </a:r>
            <a:r>
              <a:rPr lang="ru-RU" dirty="0"/>
              <a:t>потребностей и представления предметной области </a:t>
            </a:r>
            <a:r>
              <a:rPr lang="ru-RU" dirty="0" smtClean="0"/>
              <a:t>для каждой </a:t>
            </a:r>
            <a:r>
              <a:rPr lang="ru-RU" dirty="0"/>
              <a:t>роли </a:t>
            </a:r>
            <a:r>
              <a:rPr lang="ru-RU" dirty="0" smtClean="0"/>
              <a:t>пользователя</a:t>
            </a:r>
          </a:p>
          <a:p>
            <a:r>
              <a:rPr lang="ru-RU" dirty="0" smtClean="0"/>
              <a:t>Выделяются </a:t>
            </a:r>
            <a:r>
              <a:rPr lang="ru-RU" dirty="0"/>
              <a:t>независимые типы сущностей</a:t>
            </a:r>
          </a:p>
          <a:p>
            <a:r>
              <a:rPr lang="ru-RU" dirty="0" smtClean="0"/>
              <a:t>Отбрасываются </a:t>
            </a:r>
            <a:r>
              <a:rPr lang="ru-RU" dirty="0"/>
              <a:t>“ненужные”</a:t>
            </a:r>
          </a:p>
          <a:p>
            <a:r>
              <a:rPr lang="ru-RU" dirty="0" smtClean="0"/>
              <a:t>Именование </a:t>
            </a:r>
            <a:r>
              <a:rPr lang="ru-RU" dirty="0"/>
              <a:t>типов сущностей</a:t>
            </a:r>
          </a:p>
        </p:txBody>
      </p:sp>
    </p:spTree>
    <p:extLst>
      <p:ext uri="{BB962C8B-B14F-4D97-AF65-F5344CB8AC3E}">
        <p14:creationId xmlns:p14="http://schemas.microsoft.com/office/powerpoint/2010/main" val="42929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1.2. Определение связей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Наиболее сложный процесс</a:t>
            </a:r>
          </a:p>
          <a:p>
            <a:r>
              <a:rPr lang="ru-RU" dirty="0" smtClean="0"/>
              <a:t>Типы связей:</a:t>
            </a:r>
          </a:p>
          <a:p>
            <a:pPr lvl="1"/>
            <a:r>
              <a:rPr lang="ru-RU" dirty="0" smtClean="0"/>
              <a:t>Один ко многим</a:t>
            </a:r>
          </a:p>
          <a:p>
            <a:pPr lvl="1"/>
            <a:r>
              <a:rPr lang="ru-RU" dirty="0" smtClean="0"/>
              <a:t>Многие ко многим</a:t>
            </a:r>
          </a:p>
          <a:p>
            <a:pPr lvl="1"/>
            <a:r>
              <a:rPr lang="ru-RU" dirty="0" smtClean="0"/>
              <a:t>Многие к одному</a:t>
            </a:r>
          </a:p>
          <a:p>
            <a:pPr lvl="1"/>
            <a:r>
              <a:rPr lang="ru-RU" dirty="0" smtClean="0"/>
              <a:t>Один к одному</a:t>
            </a:r>
          </a:p>
          <a:p>
            <a:r>
              <a:rPr lang="ru-RU" dirty="0" smtClean="0"/>
              <a:t>Кратность связей</a:t>
            </a:r>
          </a:p>
        </p:txBody>
      </p:sp>
    </p:spTree>
    <p:extLst>
      <p:ext uri="{BB962C8B-B14F-4D97-AF65-F5344CB8AC3E}">
        <p14:creationId xmlns:p14="http://schemas.microsoft.com/office/powerpoint/2010/main" val="31445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1.3. Определение атрибутов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Выделяются атрибуты типов сущностей</a:t>
            </a:r>
          </a:p>
          <a:p>
            <a:r>
              <a:rPr lang="ru-RU" dirty="0" smtClean="0"/>
              <a:t>Выделяются </a:t>
            </a:r>
            <a:r>
              <a:rPr lang="ru-RU" dirty="0"/>
              <a:t>атрибуты связей</a:t>
            </a:r>
          </a:p>
          <a:p>
            <a:r>
              <a:rPr lang="ru-RU" dirty="0" smtClean="0"/>
              <a:t>Простые </a:t>
            </a:r>
            <a:r>
              <a:rPr lang="ru-RU" dirty="0"/>
              <a:t>и составные атрибуты</a:t>
            </a:r>
          </a:p>
          <a:p>
            <a:r>
              <a:rPr lang="ru-RU" dirty="0" smtClean="0"/>
              <a:t>Определение </a:t>
            </a:r>
            <a:r>
              <a:rPr lang="ru-RU" dirty="0"/>
              <a:t>типов данных, доменов</a:t>
            </a:r>
          </a:p>
          <a:p>
            <a:r>
              <a:rPr lang="ru-RU" dirty="0" smtClean="0"/>
              <a:t>Именование </a:t>
            </a:r>
            <a:r>
              <a:rPr lang="ru-RU" dirty="0"/>
              <a:t>атрибутов</a:t>
            </a:r>
          </a:p>
        </p:txBody>
      </p:sp>
    </p:spTree>
    <p:extLst>
      <p:ext uri="{BB962C8B-B14F-4D97-AF65-F5344CB8AC3E}">
        <p14:creationId xmlns:p14="http://schemas.microsoft.com/office/powerpoint/2010/main" val="372872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B974F604-76EE-4929-8C05-40A3DFD448A7}" vid="{3EDA67B6-2E53-40F9-A3D8-641DE95B121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1102</TotalTime>
  <Words>475</Words>
  <Application>Microsoft Office PowerPoint</Application>
  <PresentationFormat>Широкоэкранный</PresentationFormat>
  <Paragraphs>100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Calibri</vt:lpstr>
      <vt:lpstr>Тема1</vt:lpstr>
      <vt:lpstr>Проектирование БД</vt:lpstr>
      <vt:lpstr>Agenda</vt:lpstr>
      <vt:lpstr>Задача проектирования</vt:lpstr>
      <vt:lpstr>Как бы это выглядело в реляционной модели?</vt:lpstr>
      <vt:lpstr>Этапы проектирования</vt:lpstr>
      <vt:lpstr>Этап 1. Концепция (Семантическая модель)</vt:lpstr>
      <vt:lpstr>Этап 1.1 Выделение типов сущностей</vt:lpstr>
      <vt:lpstr>Этап 1.2. Определение связей</vt:lpstr>
      <vt:lpstr>Этап 1.3. Определение атрибутов</vt:lpstr>
      <vt:lpstr>Этап 1.4. Выбор ключей</vt:lpstr>
      <vt:lpstr>Этап 1.5. Проверка</vt:lpstr>
      <vt:lpstr>Этап 2. Логическое проектирование БД</vt:lpstr>
      <vt:lpstr>Правила перехода</vt:lpstr>
      <vt:lpstr>Этап 3. Физическое проектирование</vt:lpstr>
      <vt:lpstr>Критерии при физическом </vt:lpstr>
      <vt:lpstr>Практика</vt:lpstr>
      <vt:lpstr>Предметная область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СУБД</dc:title>
  <dc:creator>Ростислав Косивец</dc:creator>
  <cp:lastModifiedBy>Ростислав Косивец</cp:lastModifiedBy>
  <cp:revision>183</cp:revision>
  <dcterms:created xsi:type="dcterms:W3CDTF">2016-09-15T15:45:17Z</dcterms:created>
  <dcterms:modified xsi:type="dcterms:W3CDTF">2016-11-18T10:11:18Z</dcterms:modified>
</cp:coreProperties>
</file>