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slides/_rels/slide23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4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48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20.png" ContentType="image/png"/>
  <Override PartName="/ppt/media/image19.png" ContentType="image/png"/>
  <Override PartName="/ppt/media/image17.png" ContentType="image/png"/>
  <Override PartName="/ppt/media/image14.png" ContentType="image/png"/>
  <Override PartName="/ppt/media/image16.png" ContentType="image/png"/>
  <Override PartName="/ppt/media/image13.png" ContentType="image/png"/>
  <Override PartName="/ppt/media/image12.png" ContentType="image/png"/>
  <Override PartName="/ppt/media/image10.png" ContentType="image/png"/>
  <Override PartName="/ppt/media/image9.png" ContentType="image/png"/>
  <Override PartName="/ppt/media/image15.png" ContentType="image/png"/>
  <Override PartName="/ppt/media/image8.png" ContentType="image/png"/>
  <Override PartName="/ppt/media/image6.png" ContentType="image/png"/>
  <Override PartName="/ppt/media/image5.png" ContentType="image/png"/>
  <Override PartName="/ppt/media/image18.png" ContentType="image/png"/>
  <Override PartName="/ppt/media/image4.png" ContentType="image/png"/>
  <Override PartName="/ppt/media/image7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1.png" ContentType="image/png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65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66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67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68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88DE6501-7879-4497-ACB5-152367B47397}" type="slidenum">
              <a:rPr lang="en-US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/>
          </a:p>
        </p:txBody>
      </p:sp>
      <p:sp>
        <p:nvSpPr>
          <p:cNvPr id="222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fld id="{BFF09D7A-3ACE-4F4A-B5BA-C0DA74508B4B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png"/><Relationship Id="rId3" Type="http://schemas.openxmlformats.org/officeDocument/2006/relationships/image" Target="../media/image9.png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417096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920" y="1857240"/>
            <a:ext cx="5551200" cy="44287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19920" y="1857240"/>
            <a:ext cx="5551200" cy="442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9480" y="1857240"/>
            <a:ext cx="10972440" cy="442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09480" y="571680"/>
            <a:ext cx="109724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0948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857240"/>
            <a:ext cx="10972440" cy="442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417096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9480" y="417096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920" y="1857240"/>
            <a:ext cx="5551200" cy="4428720"/>
          </a:xfrm>
          <a:prstGeom prst="rect">
            <a:avLst/>
          </a:prstGeom>
          <a:ln>
            <a:noFill/>
          </a:ln>
        </p:spPr>
      </p:pic>
      <p:pic>
        <p:nvPicPr>
          <p:cNvPr id="8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19920" y="1857240"/>
            <a:ext cx="5551200" cy="442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609480" y="1857240"/>
            <a:ext cx="10972440" cy="442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609480" y="571680"/>
            <a:ext cx="109724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0948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23196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609480" y="417096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09480" y="417096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23196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920" y="1857240"/>
            <a:ext cx="5551200" cy="44287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19920" y="1857240"/>
            <a:ext cx="5551200" cy="442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857240"/>
            <a:ext cx="10972440" cy="4429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571680"/>
            <a:ext cx="109724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60948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623196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417096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417096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23196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60948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6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319920" y="1857240"/>
            <a:ext cx="5551200" cy="442872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19920" y="1857240"/>
            <a:ext cx="5551200" cy="44287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571680"/>
            <a:ext cx="10972440" cy="5298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44287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417096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300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857240"/>
            <a:ext cx="535428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4170960"/>
            <a:ext cx="10972440" cy="21124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37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40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lang="ru-RU" sz="20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0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0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0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0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0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lang="ru-RU" sz="2000">
                <a:solidFill>
                  <a:srgbClr val="8b8b8b"/>
                </a:solidFill>
                <a:latin typeface="Calibri"/>
              </a:rPr>
              <a:t>Seventh Outline LevelОбразец текста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12/24/16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E24A22D-444D-4165-8D94-406FD674649D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3792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</p:spPr>
        <p:txBody>
          <a:bodyPr anchor="b"/>
          <a:p>
            <a:pPr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Seventh Outline LevelОбразец текста</a:t>
            </a:r>
            <a:endParaRPr/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16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46" name="PlaceHolder 6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12/24/16</a:t>
            </a:r>
            <a:endParaRPr/>
          </a:p>
        </p:txBody>
      </p:sp>
      <p:sp>
        <p:nvSpPr>
          <p:cNvPr id="47" name="PlaceHolder 7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8" name="PlaceHolder 8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7C36FE1E-A645-44C1-95EE-A71DAC61F6C8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37920"/>
          </a:xfrm>
          <a:prstGeom prst="rect">
            <a:avLst/>
          </a:prstGeom>
          <a:ln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12/24/16</a:t>
            </a:r>
            <a:endParaRPr/>
          </a:p>
        </p:txBody>
      </p:sp>
      <p:sp>
        <p:nvSpPr>
          <p:cNvPr id="87" name="PlaceHolder 4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40BAE37A-9603-4FA9-B2BC-A7C31BBEE745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760" cy="637920"/>
          </a:xfrm>
          <a:prstGeom prst="rect">
            <a:avLst/>
          </a:prstGeom>
          <a:ln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Click to edit the title text formatОбразец заголовка</a:t>
            </a:r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</p:spPr>
        <p:txBody>
          <a:bodyPr anchor="ctr"/>
          <a:p>
            <a:pPr>
              <a:buSzPct val="45000"/>
              <a:buFont typeface="StarSymbol"/>
              <a:buChar char="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8b8b8b"/>
                </a:solidFill>
                <a:latin typeface="Calibri"/>
              </a:rPr>
              <a:t>Seventh Outline LevelОбразец текста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400">
                <a:solidFill>
                  <a:srgbClr val="000000"/>
                </a:solidFill>
                <a:latin typeface="Calibri"/>
              </a:rPr>
              <a:t>Второй уровень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ru-RU" sz="2000">
                <a:solidFill>
                  <a:srgbClr val="000000"/>
                </a:solidFill>
                <a:latin typeface="Calibri"/>
              </a:rPr>
              <a:t>Третий уровень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ru-RU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ru-RU">
                <a:solidFill>
                  <a:srgbClr val="000000"/>
                </a:solidFill>
                <a:latin typeface="Calibri"/>
              </a:rPr>
              <a:t>Пятый уровень</a:t>
            </a:r>
            <a:endParaRPr/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60948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12/24/16</a:t>
            </a:r>
            <a:endParaRPr/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6F10FEBD-B63E-4537-A25D-327EDD726E89}" type="slidenum">
              <a:rPr lang="en-US" sz="1200">
                <a:solidFill>
                  <a:srgbClr val="898989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963000" y="4406760"/>
            <a:ext cx="1036296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4000">
                <a:solidFill>
                  <a:srgbClr val="000000"/>
                </a:solidFill>
                <a:latin typeface="Calibri"/>
              </a:rPr>
              <a:t>Nosql базы данных</a:t>
            </a:r>
            <a:endParaRPr/>
          </a:p>
        </p:txBody>
      </p:sp>
      <p:sp>
        <p:nvSpPr>
          <p:cNvPr id="170" name="TextShape 2"/>
          <p:cNvSpPr txBox="1"/>
          <p:nvPr/>
        </p:nvSpPr>
        <p:spPr>
          <a:xfrm>
            <a:off x="963000" y="2906640"/>
            <a:ext cx="1036296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ru-RU" sz="2000">
                <a:solidFill>
                  <a:srgbClr val="8b8b8b"/>
                </a:solidFill>
                <a:latin typeface="Calibri"/>
              </a:rPr>
              <a:t>Базы данных и СУБД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Документно-ориентированные</a:t>
            </a:r>
            <a:endParaRPr/>
          </a:p>
        </p:txBody>
      </p:sp>
      <p:sp>
        <p:nvSpPr>
          <p:cNvPr id="192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Используются для: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Хранения документов и поиска по ним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Информационные сервисы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Данные с нечеткой схемой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СУБД: MongoDB, CouchDB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Семейство столбцов</a:t>
            </a:r>
            <a:endParaRPr/>
          </a:p>
        </p:txBody>
      </p:sp>
      <p:sp>
        <p:nvSpPr>
          <p:cNvPr id="194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Используется для: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Хранение данных, собранных с веб-страниц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Хранение и поиск по большому объему данных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СУБД: Cassandra, HBase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963000" y="4406760"/>
            <a:ext cx="1036296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4000">
                <a:solidFill>
                  <a:srgbClr val="000000"/>
                </a:solidFill>
                <a:latin typeface="Calibri"/>
              </a:rPr>
              <a:t>Redis</a:t>
            </a:r>
            <a:endParaRPr/>
          </a:p>
        </p:txBody>
      </p:sp>
      <p:sp>
        <p:nvSpPr>
          <p:cNvPr id="196" name="TextShape 2"/>
          <p:cNvSpPr txBox="1"/>
          <p:nvPr/>
        </p:nvSpPr>
        <p:spPr>
          <a:xfrm>
            <a:off x="963000" y="2906640"/>
            <a:ext cx="1036296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ru-RU" sz="2000">
                <a:solidFill>
                  <a:srgbClr val="8b8b8b"/>
                </a:solidFill>
                <a:latin typeface="Calibri"/>
              </a:rPr>
              <a:t>NoSQL базы данных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Ключевые особенности</a:t>
            </a:r>
            <a:endParaRPr/>
          </a:p>
        </p:txBody>
      </p:sp>
      <p:sp>
        <p:nvSpPr>
          <p:cNvPr id="198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100к операций в секунду для одного узла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Больше сотни команд, содержащих ключ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Наборы команд зависят от типа данных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CRUD для list: LPOP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CRUD для set: SPOP 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Типы данных в Redis</a:t>
            </a:r>
            <a:endParaRPr/>
          </a:p>
        </p:txBody>
      </p:sp>
      <p:sp>
        <p:nvSpPr>
          <p:cNvPr id="200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Ключи: уникальная строка для одного набора данных Значения: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Строки - скалярные значения, для разных подтипов есть разные операции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Хэши - для хэш-таблиц внутри значений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Списки - как list в Python с теми же операциями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Множества - как set в Python с теми же операциями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Упорядоченные множества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Репликация в Redis</a:t>
            </a:r>
            <a:endParaRPr/>
          </a:p>
        </p:txBody>
      </p:sp>
      <p:pic>
        <p:nvPicPr>
          <p:cNvPr id="202" name="Объект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70280" y="1714680"/>
            <a:ext cx="10050840" cy="4369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Репликация в Memcache</a:t>
            </a:r>
            <a:endParaRPr/>
          </a:p>
        </p:txBody>
      </p:sp>
      <p:pic>
        <p:nvPicPr>
          <p:cNvPr id="204" name="Объект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46280" y="2037600"/>
            <a:ext cx="10698840" cy="3363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Подписки (PubSub)</a:t>
            </a:r>
            <a:endParaRPr/>
          </a:p>
        </p:txBody>
      </p:sp>
      <p:sp>
        <p:nvSpPr>
          <p:cNvPr id="206" name="TextShape 2"/>
          <p:cNvSpPr txBox="1"/>
          <p:nvPr/>
        </p:nvSpPr>
        <p:spPr>
          <a:xfrm>
            <a:off x="609480" y="1600200"/>
            <a:ext cx="5384520" cy="452556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800">
                <a:solidFill>
                  <a:srgbClr val="000000"/>
                </a:solidFill>
                <a:latin typeface="Calibri"/>
              </a:rPr>
              <a:t>Не нужно каждый раз спрашивать, есть ли новые данные, сервер сам пройдется по активным подписчикам и отправит им изменения, когда они появятся.</a:t>
            </a:r>
            <a:endParaRPr/>
          </a:p>
        </p:txBody>
      </p:sp>
      <p:pic>
        <p:nvPicPr>
          <p:cNvPr id="207" name="Объект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197760" y="1775160"/>
            <a:ext cx="5384520" cy="4175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Shape 1"/>
          <p:cNvSpPr txBox="1"/>
          <p:nvPr/>
        </p:nvSpPr>
        <p:spPr>
          <a:xfrm>
            <a:off x="963000" y="4406760"/>
            <a:ext cx="10362960" cy="13618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1" lang="ru-RU" sz="4000">
                <a:solidFill>
                  <a:srgbClr val="000000"/>
                </a:solidFill>
                <a:latin typeface="Calibri"/>
              </a:rPr>
              <a:t>M</a:t>
            </a:r>
            <a:r>
              <a:rPr b="1" lang="ru-RU" sz="4000">
                <a:solidFill>
                  <a:srgbClr val="000000"/>
                </a:solidFill>
                <a:latin typeface="Calibri"/>
              </a:rPr>
              <a:t>ongo</a:t>
            </a:r>
            <a:r>
              <a:rPr b="1" lang="ru-RU" sz="4000">
                <a:solidFill>
                  <a:srgbClr val="000000"/>
                </a:solidFill>
                <a:latin typeface="Calibri"/>
              </a:rPr>
              <a:t>db</a:t>
            </a:r>
            <a:endParaRPr/>
          </a:p>
        </p:txBody>
      </p:sp>
      <p:sp>
        <p:nvSpPr>
          <p:cNvPr id="209" name="TextShape 2"/>
          <p:cNvSpPr txBox="1"/>
          <p:nvPr/>
        </p:nvSpPr>
        <p:spPr>
          <a:xfrm>
            <a:off x="963000" y="2906640"/>
            <a:ext cx="10362960" cy="14997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lang="ru-RU" sz="2000">
                <a:solidFill>
                  <a:srgbClr val="8b8b8b"/>
                </a:solidFill>
                <a:latin typeface="Calibri"/>
              </a:rPr>
              <a:t>NoSQL базы данных</a:t>
            </a:r>
            <a:endParaRPr/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Ключевые особенности MongoDB</a:t>
            </a:r>
            <a:endParaRPr/>
          </a:p>
        </p:txBody>
      </p:sp>
      <p:sp>
        <p:nvSpPr>
          <p:cNvPr id="211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Самая стабильная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Простота организации хранения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Язык запросов json подобен, сложен в восприятии, но зато много ORM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RDBMS</a:t>
            </a:r>
            <a:endParaRPr/>
          </a:p>
        </p:txBody>
      </p:sp>
      <p:sp>
        <p:nvSpPr>
          <p:cNvPr id="172" name="TextShape 2"/>
          <p:cNvSpPr txBox="1"/>
          <p:nvPr/>
        </p:nvSpPr>
        <p:spPr>
          <a:xfrm>
            <a:off x="609480" y="1535040"/>
            <a:ext cx="538668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000000"/>
                </a:solidFill>
                <a:latin typeface="Calibri"/>
              </a:rPr>
              <a:t>Плюсы</a:t>
            </a:r>
            <a:endParaRPr/>
          </a:p>
        </p:txBody>
      </p:sp>
      <p:sp>
        <p:nvSpPr>
          <p:cNvPr id="173" name="TextShape 3"/>
          <p:cNvSpPr txBox="1"/>
          <p:nvPr/>
        </p:nvSpPr>
        <p:spPr>
          <a:xfrm>
            <a:off x="609480" y="2174760"/>
            <a:ext cx="5386680" cy="3951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Целостность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Гибкость выборки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Физическая и логическая независимость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Реляционная алгебра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b8b8b"/>
                </a:solidFill>
                <a:latin typeface="Calibri"/>
              </a:rPr>
              <a:t>Наличие языков определения, манипулирования данными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4" name="TextShape 4"/>
          <p:cNvSpPr txBox="1"/>
          <p:nvPr/>
        </p:nvSpPr>
        <p:spPr>
          <a:xfrm>
            <a:off x="6193440" y="1535040"/>
            <a:ext cx="5388840" cy="63936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1" lang="ru-RU" sz="2400">
                <a:solidFill>
                  <a:srgbClr val="8b8b8b"/>
                </a:solidFill>
                <a:latin typeface="Calibri"/>
              </a:rPr>
              <a:t>Минусы</a:t>
            </a:r>
            <a:endParaRPr/>
          </a:p>
        </p:txBody>
      </p:sp>
      <p:sp>
        <p:nvSpPr>
          <p:cNvPr id="175" name="TextShape 5"/>
          <p:cNvSpPr txBox="1"/>
          <p:nvPr/>
        </p:nvSpPr>
        <p:spPr>
          <a:xfrm>
            <a:off x="6193440" y="2174760"/>
            <a:ext cx="5388840" cy="395100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Плохая масштабируемость (репликация)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Сложность поддержки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Производительность (низкая скорость JOIN запросов)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Большое количество таблиц в реальных системах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2400">
                <a:solidFill>
                  <a:srgbClr val="898989"/>
                </a:solidFill>
                <a:latin typeface="Calibri"/>
              </a:rPr>
              <a:t>Сложность представления некоторых предметных областей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Команды</a:t>
            </a:r>
            <a:endParaRPr/>
          </a:p>
        </p:txBody>
      </p:sp>
      <p:sp>
        <p:nvSpPr>
          <p:cNvPr id="213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Валидный JSON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Вместо JOIN: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Ссылки и списки ссылок на объекты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Встроенные документы, денормализация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Тип DBRef для драйверов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214" name="Рисунок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07160" y="2503440"/>
            <a:ext cx="11377080" cy="466560"/>
          </a:xfrm>
          <a:prstGeom prst="rect">
            <a:avLst/>
          </a:prstGeom>
          <a:ln>
            <a:noFill/>
          </a:ln>
        </p:spPr>
      </p:pic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Ссылки на объекты</a:t>
            </a:r>
            <a:endParaRPr/>
          </a:p>
        </p:txBody>
      </p:sp>
      <p:pic>
        <p:nvPicPr>
          <p:cNvPr id="216" name="Объект 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76080" y="1857240"/>
            <a:ext cx="7239600" cy="4428720"/>
          </a:xfrm>
          <a:prstGeom prst="rect">
            <a:avLst/>
          </a:prstGeom>
          <a:ln>
            <a:noFill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Встроенные документы</a:t>
            </a:r>
            <a:endParaRPr/>
          </a:p>
        </p:txBody>
      </p:sp>
      <p:pic>
        <p:nvPicPr>
          <p:cNvPr id="218" name="Объект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54600" y="1857240"/>
            <a:ext cx="7882200" cy="4428720"/>
          </a:xfrm>
          <a:prstGeom prst="rect">
            <a:avLst/>
          </a:prstGeom>
          <a:ln>
            <a:noFill/>
          </a:ln>
        </p:spPr>
      </p:pic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Репликация в MongoDB</a:t>
            </a:r>
            <a:endParaRPr/>
          </a:p>
        </p:txBody>
      </p:sp>
      <p:pic>
        <p:nvPicPr>
          <p:cNvPr id="220" name="Объект 3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31040" y="2266200"/>
            <a:ext cx="10129680" cy="318420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NoSQL</a:t>
            </a:r>
            <a:endParaRPr/>
          </a:p>
        </p:txBody>
      </p:sp>
      <p:sp>
        <p:nvSpPr>
          <p:cNvPr id="177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Объект данных – более сложная структура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Нет строго определенной схемы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Нет операций соединения JOIN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Нет SQL, но иногда реализовано что-то подобное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Хорошо масштабируется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ACID</a:t>
            </a:r>
            <a:endParaRPr/>
          </a:p>
        </p:txBody>
      </p:sp>
      <p:sp>
        <p:nvSpPr>
          <p:cNvPr id="179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Arial"/>
              </a:rPr>
              <a:t>Требования к транзакционной системе: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3200">
                <a:solidFill>
                  <a:srgbClr val="000000"/>
                </a:solidFill>
                <a:latin typeface="Arial"/>
              </a:rPr>
              <a:t>Atomicity – атомарность транзакций (операций)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3200">
                <a:solidFill>
                  <a:srgbClr val="000000"/>
                </a:solidFill>
                <a:latin typeface="Arial"/>
              </a:rPr>
              <a:t>Consistency – согласованность данных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3200">
                <a:solidFill>
                  <a:srgbClr val="000000"/>
                </a:solidFill>
                <a:latin typeface="Arial"/>
              </a:rPr>
              <a:t>Isolation – изолированность транзакций</a:t>
            </a:r>
            <a:endParaRPr/>
          </a:p>
          <a:p>
            <a:pPr>
              <a:lnSpc>
                <a:spcPct val="100000"/>
              </a:lnSpc>
              <a:buSzPct val="45000"/>
              <a:buFont typeface="Wingdings" charset="2"/>
              <a:buChar char=""/>
            </a:pPr>
            <a:r>
              <a:rPr lang="ru-RU" sz="3200">
                <a:solidFill>
                  <a:srgbClr val="000000"/>
                </a:solidFill>
                <a:latin typeface="Arial"/>
              </a:rPr>
              <a:t>Durability – долговечность (достоверность)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Теорема CAP</a:t>
            </a:r>
            <a:endParaRPr/>
          </a:p>
        </p:txBody>
      </p:sp>
      <p:sp>
        <p:nvSpPr>
          <p:cNvPr id="181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Consistency – согласованность данных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Availability – доступность системы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Partition tolerance – устойчивость к разделению системы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183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endParaRPr/>
          </a:p>
        </p:txBody>
      </p:sp>
      <p:pic>
        <p:nvPicPr>
          <p:cNvPr id="18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452320" y="571680"/>
            <a:ext cx="7286760" cy="6276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BASE-архитектура</a:t>
            </a:r>
            <a:endParaRPr/>
          </a:p>
        </p:txBody>
      </p:sp>
      <p:sp>
        <p:nvSpPr>
          <p:cNvPr id="186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Basically Available – сбой узла приводит к отказу только для части пользователей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Soft-state – система может находиться в неустойчивом состоянии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Eventual Consistency – когда-нибудь согласуется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NoSQL классы</a:t>
            </a:r>
            <a:endParaRPr/>
          </a:p>
        </p:txBody>
      </p:sp>
      <p:sp>
        <p:nvSpPr>
          <p:cNvPr id="188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Ключ-значение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Документно-ориентированные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Семейство столбцов (BigTable)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Подробнее: </a:t>
            </a:r>
            <a:r>
              <a:rPr lang="ru-RU" sz="3200" u="sng">
                <a:solidFill>
                  <a:srgbClr val="0000ff"/>
                </a:solidFill>
                <a:latin typeface="Calibri"/>
              </a:rPr>
              <a:t>http://nosql-database.org</a:t>
            </a:r>
            <a:r>
              <a:rPr lang="ru-RU" sz="3200" u="sng">
                <a:solidFill>
                  <a:srgbClr val="0000ff"/>
                </a:solidFill>
                <a:latin typeface="Calibri"/>
              </a:rPr>
              <a:t>/</a:t>
            </a:r>
            <a:r>
              <a:rPr lang="ru-RU" sz="3200">
                <a:solidFill>
                  <a:srgbClr val="000000"/>
                </a:solidFill>
                <a:latin typeface="Calibri"/>
              </a:rPr>
              <a:t>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09480" y="571680"/>
            <a:ext cx="109724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ru-RU" sz="4400">
                <a:solidFill>
                  <a:srgbClr val="000000"/>
                </a:solidFill>
                <a:latin typeface="Calibri"/>
              </a:rPr>
              <a:t>Хранилище «ключ-значение»</a:t>
            </a:r>
            <a:endParaRPr/>
          </a:p>
        </p:txBody>
      </p:sp>
      <p:sp>
        <p:nvSpPr>
          <p:cNvPr id="190" name="TextShape 2"/>
          <p:cNvSpPr txBox="1"/>
          <p:nvPr/>
        </p:nvSpPr>
        <p:spPr>
          <a:xfrm>
            <a:off x="609480" y="1857240"/>
            <a:ext cx="10972440" cy="44287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Используется для: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Работы данными в реальном времени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Кэширования результатов долгих операций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Файловых системы на основе “ключ-значение”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ru-RU" sz="3200">
                <a:solidFill>
                  <a:srgbClr val="000000"/>
                </a:solidFill>
                <a:latin typeface="Calibri"/>
              </a:rPr>
              <a:t>СУБД: Berkley DB, Redis, Memcache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