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93" r:id="rId5"/>
    <p:sldId id="665" r:id="rId6"/>
    <p:sldId id="666" r:id="rId7"/>
    <p:sldId id="667" r:id="rId8"/>
    <p:sldId id="668" r:id="rId9"/>
    <p:sldId id="672" r:id="rId10"/>
    <p:sldId id="673" r:id="rId11"/>
    <p:sldId id="671" r:id="rId12"/>
    <p:sldId id="670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2" r:id="rId21"/>
    <p:sldId id="681" r:id="rId22"/>
    <p:sldId id="683" r:id="rId23"/>
    <p:sldId id="684" r:id="rId24"/>
    <p:sldId id="685" r:id="rId25"/>
  </p:sldIdLst>
  <p:sldSz cx="10972800" cy="61722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6B900"/>
    <a:srgbClr val="348B25"/>
    <a:srgbClr val="74C1F0"/>
    <a:srgbClr val="8BC63F"/>
    <a:srgbClr val="FC8604"/>
    <a:srgbClr val="C26702"/>
    <a:srgbClr val="B5DE8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96" autoAdjust="0"/>
    <p:restoredTop sz="79475" autoAdjust="0"/>
  </p:normalViewPr>
  <p:slideViewPr>
    <p:cSldViewPr snapToGrid="0">
      <p:cViewPr>
        <p:scale>
          <a:sx n="100" d="100"/>
          <a:sy n="100" d="100"/>
        </p:scale>
        <p:origin x="-264" y="-426"/>
      </p:cViewPr>
      <p:guideLst>
        <p:guide orient="horz" pos="1949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1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69F0726-E8AC-4284-924B-93F5EE6EAD98}" type="datetimeFigureOut">
              <a:rPr lang="en-US"/>
              <a:pPr>
                <a:defRPr/>
              </a:pPr>
              <a:t>2/25/2011</a:t>
            </a:fld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1A41584-8FBA-4C92-B362-DD4396DDD6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/>
              <a:pPr>
                <a:defRPr/>
              </a:pPr>
              <a:t>2/25/2011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EDAC47-0ACE-475B-8392-50EC529D678C}" type="slidenum">
              <a:rPr lang="en-US" smtClean="0">
                <a:ea typeface="MS PGothic" pitchFamily="34" charset="-128"/>
              </a:rPr>
              <a:pPr/>
              <a:t>1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 userDrawn="1"/>
        </p:nvSpPr>
        <p:spPr>
          <a:xfrm>
            <a:off x="-7938" y="3605760"/>
            <a:ext cx="10980738" cy="1655789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807719" y="3814106"/>
            <a:ext cx="9916427" cy="13501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247649"/>
            <a:ext cx="9409176" cy="103327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439863"/>
            <a:ext cx="9409176" cy="407822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defRPr>
                <a:latin typeface="Trebuchet MS" pitchFamily="34" charset="0"/>
              </a:defRPr>
            </a:lvl1pPr>
            <a:lvl2pPr>
              <a:spcBef>
                <a:spcPts val="600"/>
              </a:spcBef>
              <a:spcAft>
                <a:spcPts val="300"/>
              </a:spcAft>
              <a:defRPr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defRPr sz="2400"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defRPr sz="2000"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677510" y="5725230"/>
            <a:ext cx="311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baseline="0" dirty="0" smtClean="0">
                <a:latin typeface="+mj-lt"/>
              </a:rPr>
              <a:t>20</a:t>
            </a:r>
            <a:r>
              <a:rPr lang="ru-RU" sz="1400" b="1" baseline="0" dirty="0" smtClean="0">
                <a:latin typeface="+mj-lt"/>
              </a:rPr>
              <a:t>1</a:t>
            </a:r>
            <a:r>
              <a:rPr lang="en-US" sz="1400" b="1" baseline="0" dirty="0" smtClean="0">
                <a:latin typeface="+mj-lt"/>
              </a:rPr>
              <a:t>1</a:t>
            </a:r>
            <a:endParaRPr lang="ru-RU" sz="1400" b="1" dirty="0">
              <a:latin typeface="+mj-lt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243" y="247650"/>
            <a:ext cx="941168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243" y="1439863"/>
            <a:ext cx="9411686" cy="407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71268" cy="61722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1" fontAlgn="base" hangingPunct="1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1" fontAlgn="base" hangingPunct="1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thrust-users" TargetMode="External"/><Relationship Id="rId2" Type="http://schemas.openxmlformats.org/officeDocument/2006/relationships/hyperlink" Target="http://code.google.com/p/thru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98763" y="3747866"/>
            <a:ext cx="10474037" cy="1376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ru-RU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Разработка на </a:t>
            </a:r>
            <a:r>
              <a:rPr 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CUDA</a:t>
            </a:r>
            <a:r>
              <a:rPr lang="ru-RU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с использованием </a:t>
            </a:r>
            <a:r>
              <a:rPr 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Thrust</a:t>
            </a:r>
            <a:br>
              <a:rPr 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</a:br>
            <a:r>
              <a:rPr lang="ru-RU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Михаил Смирнов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4578" name="Picture 2" descr="http://thrust.googlecode.com/svn/trunk/doc/thrust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6400" y="926100"/>
            <a:ext cx="3810000" cy="15049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239838"/>
            <a:ext cx="9409176" cy="4078224"/>
          </a:xfrm>
          <a:ln>
            <a:noFill/>
          </a:ln>
        </p:spPr>
        <p:txBody>
          <a:bodyPr/>
          <a:lstStyle/>
          <a:p>
            <a:r>
              <a:rPr lang="ru-RU" dirty="0" smtClean="0"/>
              <a:t>Поэлементные операции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for_each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transform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gather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scatter</a:t>
            </a:r>
            <a:r>
              <a:rPr lang="en-US" dirty="0" smtClean="0"/>
              <a:t>, …</a:t>
            </a:r>
            <a:endParaRPr lang="ru-RU" dirty="0" smtClean="0"/>
          </a:p>
          <a:p>
            <a:r>
              <a:rPr lang="ru-RU" dirty="0" smtClean="0"/>
              <a:t>Редукции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inner_product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reduce_by_key</a:t>
            </a:r>
            <a:r>
              <a:rPr lang="en-US" dirty="0" smtClean="0"/>
              <a:t>, …</a:t>
            </a:r>
            <a:endParaRPr lang="ru-RU" dirty="0" smtClean="0"/>
          </a:p>
          <a:p>
            <a:r>
              <a:rPr lang="ru-RU" dirty="0" smtClean="0"/>
              <a:t>Префиксные суммы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inclusive_scan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inclusive_scan_by_key</a:t>
            </a:r>
            <a:r>
              <a:rPr lang="en-US" dirty="0" smtClean="0"/>
              <a:t>, …</a:t>
            </a:r>
            <a:endParaRPr lang="ru-RU" dirty="0" smtClean="0"/>
          </a:p>
          <a:p>
            <a:r>
              <a:rPr lang="ru-RU" dirty="0" smtClean="0"/>
              <a:t>Сортировка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sort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stable_sort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sort_by_key</a:t>
            </a:r>
            <a:r>
              <a:rPr lang="en-US" dirty="0" smtClean="0"/>
              <a:t>, 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Работают с диапазонами</a:t>
            </a:r>
          </a:p>
          <a:p>
            <a:pPr lvl="1"/>
            <a:r>
              <a:rPr lang="ru-RU" dirty="0" smtClean="0"/>
              <a:t>один или несколько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5425" y="2397115"/>
            <a:ext cx="9477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выделить память на устройстве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A(10);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B(10);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C(10);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сортировка </a:t>
            </a:r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A (in-place)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sort(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A -&gt; B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copy(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A + B -&gt; C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transform(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plus&lt;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&gt;());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Стандартные операторы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4949" y="1805791"/>
            <a:ext cx="98202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выделить память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A(10);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B(10);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C(10);</a:t>
            </a:r>
            <a:endParaRPr lang="ru-RU" b="1" dirty="0" smtClean="0">
              <a:solidFill>
                <a:srgbClr val="000000"/>
              </a:solidFill>
              <a:latin typeface="Courier New"/>
            </a:endParaRP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A + B -&gt; C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transform(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plus&lt;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&gt;());</a:t>
            </a:r>
            <a:endParaRPr lang="ru-RU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A - B -&gt; C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transform(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minus&lt;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&gt;());</a:t>
            </a:r>
            <a:endParaRPr lang="ru-RU" b="1" dirty="0" smtClean="0">
              <a:solidFill>
                <a:srgbClr val="000000"/>
              </a:solidFill>
              <a:latin typeface="Courier New"/>
            </a:endParaRP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произведение всех элементов (редукция с умножением)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product = reduce(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1, multiplies&lt;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&gt;());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Стандартные типы данных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5425" y="2198638"/>
            <a:ext cx="91344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выделить память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 ...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ru-RU" b="1" dirty="0" smtClean="0">
              <a:solidFill>
                <a:srgbClr val="000000"/>
              </a:solidFill>
              <a:latin typeface="Courier New"/>
            </a:endParaRP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сумма целых чисел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i_sum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 reduce(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i_vec.end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ru-RU" b="1" dirty="0" smtClean="0">
              <a:solidFill>
                <a:srgbClr val="000000"/>
              </a:solidFill>
              <a:latin typeface="Courier New"/>
            </a:endParaRP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сумма вещественных чисел одинарной точности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f_sum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 reduce(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f_vec.end());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Пользовательские типы данных</a:t>
            </a:r>
          </a:p>
          <a:p>
            <a:r>
              <a:rPr lang="ru-RU" dirty="0" smtClean="0"/>
              <a:t>Пользовательские операции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575" y="1107371"/>
            <a:ext cx="9220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вычислить коэффициент наклона прямой</a:t>
            </a:r>
            <a:endParaRPr lang="en-US" dirty="0" smtClean="0">
              <a:latin typeface="Courier New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urier New"/>
              </a:rPr>
              <a:t>GetSlope</a:t>
            </a:r>
            <a:r>
              <a:rPr lang="ru-RU" b="1" dirty="0" smtClean="0">
                <a:solidFill>
                  <a:srgbClr val="005032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__host__ 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__device__</a:t>
            </a:r>
          </a:p>
          <a:p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operator() 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vec.x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vec.y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выделить память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Init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d_slopes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d_vec.size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());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создать функтор</a:t>
            </a:r>
          </a:p>
          <a:p>
            <a:r>
              <a:rPr lang="en-US" b="1" dirty="0" err="1" smtClean="0">
                <a:solidFill>
                  <a:srgbClr val="005032"/>
                </a:solidFill>
                <a:latin typeface="Courier New"/>
              </a:rPr>
              <a:t>GetSlope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преобразовать каждый элемент</a:t>
            </a:r>
          </a:p>
          <a:p>
            <a:r>
              <a:rPr lang="nl-NL" b="1" dirty="0" smtClean="0">
                <a:solidFill>
                  <a:srgbClr val="000000"/>
                </a:solidFill>
                <a:latin typeface="Courier New"/>
              </a:rPr>
              <a:t>transform (d_vec.begin (), d_vec.end (), d_slopes.begin (), func);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775" y="962442"/>
            <a:ext cx="8143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сравнить компоненту x двух структур float2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5032"/>
                </a:solidFill>
                <a:latin typeface="Courier New"/>
              </a:rPr>
              <a:t>CompareFloat2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__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host__ 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__device__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bool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operator() 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b) {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a.x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b.x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выделить память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float2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...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создать функтор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CompareFloat2 comp;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сортировать элементы по компоненте x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sort(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vec.end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comp);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обычным кодом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Преобразование итераторов в указатели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475" y="2240340"/>
            <a:ext cx="8248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выделение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памяти</a:t>
            </a:r>
            <a:endParaRPr lang="ru-RU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(4);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получение указателя на память вектора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*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ptr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raw_pointer_cast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(&amp;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[0]);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использование ptr в обычном CUDA C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Courier New"/>
              </a:rPr>
              <a:t>my_kernel&lt;&lt;&lt; N / 256, 256 &gt;&gt;&gt;(N, ptr);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Указатель ptr не может быть разыменован на хосте!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обычным кодом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device_ptr</a:t>
            </a:r>
            <a:r>
              <a:rPr lang="ru-RU" dirty="0" smtClean="0"/>
              <a:t> </a:t>
            </a:r>
            <a:r>
              <a:rPr lang="ru-RU" dirty="0" smtClean="0"/>
              <a:t>– обертка для указателей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899" y="2071718"/>
            <a:ext cx="85058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обычный указатель на память устройства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*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raw_ptr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**) &amp;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raw_ptr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обертка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device_ptr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dev_ptr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raw_ptr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использование device_ptr в алгоритмах Thrust</a:t>
            </a:r>
          </a:p>
          <a:p>
            <a:r>
              <a:rPr lang="sv-SE" b="1" dirty="0" smtClean="0">
                <a:solidFill>
                  <a:srgbClr val="000000"/>
                </a:solidFill>
                <a:latin typeface="Courier New"/>
              </a:rPr>
              <a:t>fill(dev_ptr, </a:t>
            </a:r>
            <a:r>
              <a:rPr lang="sv-SE" b="1" dirty="0" smtClean="0">
                <a:solidFill>
                  <a:srgbClr val="000000"/>
                </a:solidFill>
                <a:latin typeface="Courier New"/>
              </a:rPr>
              <a:t>dev_ptr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sv-SE" b="1" dirty="0" smtClean="0">
                <a:solidFill>
                  <a:srgbClr val="000000"/>
                </a:solidFill>
                <a:latin typeface="Courier New"/>
              </a:rPr>
              <a:t>+ </a:t>
            </a:r>
            <a:r>
              <a:rPr lang="sv-SE" b="1" dirty="0" smtClean="0">
                <a:solidFill>
                  <a:srgbClr val="000000"/>
                </a:solidFill>
                <a:latin typeface="Courier New"/>
              </a:rPr>
              <a:t>N, (</a:t>
            </a:r>
            <a:r>
              <a:rPr lang="sv-SE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sv-SE" b="1" dirty="0" smtClean="0">
                <a:solidFill>
                  <a:srgbClr val="000000"/>
                </a:solidFill>
                <a:latin typeface="Courier New"/>
              </a:rPr>
              <a:t>) 0);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доступ к памяти через device_ptr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dev_ptr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[0] = 1;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освободить память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raw_ptr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</a:p>
          <a:p>
            <a:pPr lvl="1"/>
            <a:r>
              <a:rPr lang="ru-RU" dirty="0" smtClean="0"/>
              <a:t>автоматическое управление памятью</a:t>
            </a:r>
          </a:p>
          <a:p>
            <a:r>
              <a:rPr lang="ru-RU" dirty="0" smtClean="0"/>
              <a:t>Итераторы</a:t>
            </a:r>
          </a:p>
          <a:p>
            <a:pPr lvl="1"/>
            <a:r>
              <a:rPr lang="ru-RU" dirty="0" smtClean="0"/>
              <a:t>знают, в какой памяти расположены данные</a:t>
            </a:r>
          </a:p>
          <a:p>
            <a:r>
              <a:rPr lang="ru-RU" dirty="0" smtClean="0"/>
              <a:t>Алгоритмы</a:t>
            </a:r>
          </a:p>
          <a:p>
            <a:pPr lvl="1"/>
            <a:r>
              <a:rPr lang="ru-RU" dirty="0" smtClean="0"/>
              <a:t>работают с диапазонами</a:t>
            </a:r>
          </a:p>
          <a:p>
            <a:pPr lvl="1"/>
            <a:r>
              <a:rPr lang="ru-RU" dirty="0" smtClean="0"/>
              <a:t>пользовательские типы данных</a:t>
            </a:r>
          </a:p>
          <a:p>
            <a:pPr lvl="1"/>
            <a:r>
              <a:rPr lang="ru-RU" dirty="0" smtClean="0"/>
              <a:t>пользовательские операции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6300" y="480596"/>
            <a:ext cx="10096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&lt;thrust/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host_vector.h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&gt;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&lt;thrust/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device_vector.h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&gt;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&lt;thrust/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generate.h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&gt;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&lt;thrust/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sort.h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&gt;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&lt;thrust/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copy.h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&gt;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&lt;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b="1" dirty="0" smtClean="0">
                <a:solidFill>
                  <a:srgbClr val="3F7F5F"/>
                </a:solidFill>
                <a:latin typeface="Courier New"/>
              </a:rPr>
              <a:t>// сгенерировать 32M случайных чисел на хосте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thrust::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host_vector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h_vec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(32 &lt;&lt; 20);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thrust::generate(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h_vec.begin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(), h_vec.end(), rand);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b="1" dirty="0" smtClean="0">
                <a:solidFill>
                  <a:srgbClr val="3F7F5F"/>
                </a:solidFill>
                <a:latin typeface="Courier New"/>
              </a:rPr>
              <a:t>// скопировать данные на устройство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thrust::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h_vec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b="1" dirty="0" smtClean="0">
                <a:solidFill>
                  <a:srgbClr val="3F7F5F"/>
                </a:solidFill>
                <a:latin typeface="Courier New"/>
              </a:rPr>
              <a:t>// отсортировать (846M ключей в секунду на GeForce GTX 480)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thrust::sort(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d_vec.begin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(), d_vec.end());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b="1" dirty="0" smtClean="0">
                <a:solidFill>
                  <a:srgbClr val="3F7F5F"/>
                </a:solidFill>
                <a:latin typeface="Courier New"/>
              </a:rPr>
              <a:t>// скопировать обратно на хост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thrust::copy(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d_vec.begin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(), d_vec.end(),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h_vec.begin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Тщательно тестируется</a:t>
            </a:r>
          </a:p>
          <a:p>
            <a:r>
              <a:rPr lang="ru-RU" dirty="0" smtClean="0"/>
              <a:t>Открытый код</a:t>
            </a:r>
            <a:endParaRPr lang="en-US" dirty="0" smtClean="0"/>
          </a:p>
          <a:p>
            <a:pPr lvl="1"/>
            <a:r>
              <a:rPr lang="ru-RU" dirty="0" smtClean="0"/>
              <a:t>репозиторий на </a:t>
            </a:r>
            <a:r>
              <a:rPr lang="en-US" dirty="0" smtClean="0"/>
              <a:t>Google Code</a:t>
            </a:r>
            <a:endParaRPr lang="ru-RU" dirty="0" smtClean="0"/>
          </a:p>
          <a:p>
            <a:pPr lvl="1"/>
            <a:r>
              <a:rPr lang="en-US" dirty="0" smtClean="0"/>
              <a:t>Apache v2</a:t>
            </a:r>
          </a:p>
          <a:p>
            <a:r>
              <a:rPr lang="ru-RU" dirty="0" smtClean="0"/>
              <a:t>Активное сообщество</a:t>
            </a:r>
          </a:p>
          <a:p>
            <a:pPr lvl="1"/>
            <a:r>
              <a:rPr lang="en-US" dirty="0" smtClean="0"/>
              <a:t>300+ </a:t>
            </a:r>
            <a:r>
              <a:rPr lang="ru-RU" dirty="0" smtClean="0"/>
              <a:t>участников в </a:t>
            </a:r>
            <a:r>
              <a:rPr lang="en-US" dirty="0" smtClean="0"/>
              <a:t>cusp-users (Google Groups)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Thrust </a:t>
            </a:r>
            <a:r>
              <a:rPr lang="ru-RU" dirty="0" smtClean="0">
                <a:hlinkClick r:id="rId2"/>
              </a:rPr>
              <a:t>на </a:t>
            </a:r>
            <a:r>
              <a:rPr lang="en-US" dirty="0" smtClean="0">
                <a:hlinkClick r:id="rId2"/>
              </a:rPr>
              <a:t>Google Code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thrust-users </a:t>
            </a:r>
            <a:r>
              <a:rPr lang="ru-RU" dirty="0" smtClean="0">
                <a:hlinkClick r:id="rId3"/>
              </a:rPr>
              <a:t>на </a:t>
            </a:r>
            <a:r>
              <a:rPr lang="en-US" dirty="0" smtClean="0">
                <a:hlinkClick r:id="rId3"/>
              </a:rPr>
              <a:t>Google Groups</a:t>
            </a:r>
            <a:endParaRPr lang="en-US" dirty="0" smtClean="0"/>
          </a:p>
          <a:p>
            <a:r>
              <a:rPr lang="ru-RU" dirty="0" smtClean="0"/>
              <a:t>Основано на презентации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“High-Productivity </a:t>
            </a:r>
            <a:r>
              <a:rPr lang="en-US" dirty="0" smtClean="0"/>
              <a:t>CUDA </a:t>
            </a:r>
            <a:r>
              <a:rPr lang="en-US" dirty="0" smtClean="0"/>
              <a:t>Development</a:t>
            </a:r>
            <a:r>
              <a:rPr lang="ru-RU" dirty="0" smtClean="0"/>
              <a:t> </a:t>
            </a:r>
            <a:r>
              <a:rPr lang="en-US" dirty="0" smtClean="0"/>
              <a:t>with </a:t>
            </a:r>
            <a:r>
              <a:rPr lang="en-US" dirty="0" smtClean="0"/>
              <a:t>the Thrust Template </a:t>
            </a:r>
            <a:r>
              <a:rPr lang="en-US" dirty="0" smtClean="0"/>
              <a:t>Library”, Nathan Bell (NVIDIA Research), GTC 2010</a:t>
            </a:r>
            <a:endParaRPr lang="ru-RU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шаблонов для </a:t>
            </a:r>
            <a:r>
              <a:rPr lang="en-US" dirty="0" smtClean="0"/>
              <a:t>CUDA</a:t>
            </a:r>
          </a:p>
          <a:p>
            <a:pPr lvl="1"/>
            <a:r>
              <a:rPr lang="ru-RU" dirty="0" smtClean="0"/>
              <a:t>похожа на </a:t>
            </a:r>
            <a:r>
              <a:rPr lang="en-US" dirty="0" smtClean="0"/>
              <a:t>STL</a:t>
            </a:r>
            <a:endParaRPr lang="ru-RU" dirty="0" smtClean="0"/>
          </a:p>
          <a:p>
            <a:r>
              <a:rPr lang="ru-RU" dirty="0" smtClean="0"/>
              <a:t>Контейнеры</a:t>
            </a:r>
          </a:p>
          <a:p>
            <a:pPr lvl="1"/>
            <a:r>
              <a:rPr lang="ru-RU" dirty="0" smtClean="0"/>
              <a:t>основная память и память устройства</a:t>
            </a:r>
          </a:p>
          <a:p>
            <a:r>
              <a:rPr lang="ru-RU" dirty="0" smtClean="0"/>
              <a:t>Алгоритмы</a:t>
            </a:r>
          </a:p>
          <a:p>
            <a:pPr lvl="1"/>
            <a:r>
              <a:rPr lang="en-US" dirty="0" smtClean="0"/>
              <a:t>transform, sort, reduce, scan, …</a:t>
            </a:r>
          </a:p>
          <a:p>
            <a:r>
              <a:rPr lang="ru-RU" dirty="0" smtClean="0"/>
              <a:t>Итераторы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Автоматическое управление памятью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374" y="2082790"/>
            <a:ext cx="80391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d_vec1 (10);</a:t>
            </a:r>
            <a:endParaRPr lang="ru-RU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доступ к памяти устройства с хоста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d_vec1[0] = 11;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d_vec1[1] = 12;</a:t>
            </a: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вектор в основной памяти</a:t>
            </a:r>
            <a:endParaRPr lang="en-US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host_vector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(10);</a:t>
            </a:r>
            <a:endParaRPr lang="ru-RU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копирование данных в память устройства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d_vec2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чтение данных из памяти устройства</a:t>
            </a:r>
            <a:endParaRPr lang="en-US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std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::cout &lt;&lt; d_vec1[5] &lt;&lt; 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ru-RU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&lt;&lt; d_vec2[5] &lt;&lt;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std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::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endl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Совместимость с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376" y="1795493"/>
            <a:ext cx="8943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STL список в основной памяти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std::list&lt;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h_list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h_list.push_back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(10);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h_list.push_back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(11);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вектор в памяти устройства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инициализация значениями из списка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thrust::copy(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h_list.begin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h_list.end(),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альтернативный подход: использование конструктора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h_list.begin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h_list.end());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Отдельное пространство имен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избежать конфликтов с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5425" y="1824841"/>
            <a:ext cx="93059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3F7F5F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вектор в основной памяти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host_vector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(10);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сортировка средствами </a:t>
            </a:r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Thrust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thrust::sort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h_vec.end());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сортировка средствами </a:t>
            </a:r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STL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std::sort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h_vec.end());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получить доступ к именам из пространства thrust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using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namespace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thrust;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вызов без использования квалификатора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sum = reduce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(), d_vec.end());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 итераторов задает диапазон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5425" y="1791891"/>
            <a:ext cx="9258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выделить память устройства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(10);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объявление итераторов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iterator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begin 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iterator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end    = d_vec.end();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iterator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middle = begin + 5;</a:t>
            </a: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просуммировать половинки вектора отдельно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sum_half1 = reduce(begin , middle);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sum_half2 = reduce(middle, end);</a:t>
            </a: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пустой диапазон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empty = reduce(begin, begin);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Работают как указатели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7324" y="1780818"/>
            <a:ext cx="86772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переменные типа </a:t>
            </a:r>
            <a:r>
              <a:rPr lang="en-US" b="1" dirty="0" err="1" smtClean="0">
                <a:solidFill>
                  <a:srgbClr val="3F7F5F"/>
                </a:solidFill>
                <a:latin typeface="Courier New"/>
              </a:rPr>
              <a:t>iterator</a:t>
            </a:r>
            <a:endParaRPr lang="en-US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iterator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begin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thrust::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&gt;::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iterator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end   = d_vec.end ();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арифметические действия как с указателями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begin++;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разыменование на хосте итераторов для памяти устройства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 = *begin;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b = begin[3];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длина отрезка [</a:t>
            </a:r>
            <a:r>
              <a:rPr lang="en-US" b="1" dirty="0" smtClean="0">
                <a:solidFill>
                  <a:srgbClr val="3F7F5F"/>
                </a:solidFill>
                <a:latin typeface="Courier New"/>
              </a:rPr>
              <a:t>begin, end)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size = end - begin;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Содержат информацию о расположении памяти (хост</a:t>
            </a:r>
            <a:r>
              <a:rPr lang="en-US" dirty="0" smtClean="0"/>
              <a:t>/</a:t>
            </a:r>
            <a:r>
              <a:rPr lang="ru-RU" dirty="0" smtClean="0"/>
              <a:t>устройство)</a:t>
            </a:r>
          </a:p>
          <a:p>
            <a:pPr lvl="1"/>
            <a:r>
              <a:rPr lang="ru-RU" dirty="0" smtClean="0"/>
              <a:t>Автоматический выбор алгоритма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5425" y="2682091"/>
            <a:ext cx="9124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генерация случайных чисел на хосте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host_vector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(10);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generate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(), h_vec.end (), </a:t>
            </a:r>
            <a:r>
              <a:rPr lang="en-US" b="1" dirty="0" smtClean="0">
                <a:solidFill>
                  <a:srgbClr val="642880"/>
                </a:solidFill>
                <a:latin typeface="Courier New"/>
              </a:rPr>
              <a:t>rand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скопировать данные на устройство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device_vector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h_vec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ru-RU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посчитать сумму на хосте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b="1" dirty="0" smtClean="0">
                <a:solidFill>
                  <a:srgbClr val="000000"/>
                </a:solidFill>
                <a:latin typeface="Courier New"/>
              </a:rPr>
              <a:t> h_sum = reduce (h_vec.begin (), h_vec.end ());</a:t>
            </a:r>
          </a:p>
          <a:p>
            <a:r>
              <a:rPr lang="ru-RU" b="1" dirty="0" smtClean="0">
                <a:solidFill>
                  <a:srgbClr val="3F7F5F"/>
                </a:solidFill>
                <a:latin typeface="Courier New"/>
              </a:rPr>
              <a:t>// посчитать сумму на устройстве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d_sum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reduce 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d_vec.begin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(), d_vec.end ());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2011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831"/>
      </a:accent1>
      <a:accent2>
        <a:srgbClr val="76B900"/>
      </a:accent2>
      <a:accent3>
        <a:srgbClr val="FFC000"/>
      </a:accent3>
      <a:accent4>
        <a:srgbClr val="FF0000"/>
      </a:accent4>
      <a:accent5>
        <a:srgbClr val="0070C0"/>
      </a:accent5>
      <a:accent6>
        <a:srgbClr val="6699FF"/>
      </a:accent6>
      <a:hlink>
        <a:srgbClr val="C86414"/>
      </a:hlink>
      <a:folHlink>
        <a:srgbClr val="FFC000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034178E91FC43A04AD0B6675067CE" ma:contentTypeVersion="0" ma:contentTypeDescription="Create a new document." ma:contentTypeScope="" ma:versionID="915f3423af3e6302b22c4ff6b1d2580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322AB9-1A29-410D-AA42-3AC760D3BB6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D12B0A2-F083-4D00-9793-F07385D090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F2ADBBC-EB7C-4626-AFF9-35094C4561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Course2011</Template>
  <TotalTime>257</TotalTime>
  <Words>989</Words>
  <Application>Microsoft Office PowerPoint</Application>
  <PresentationFormat>Custom</PresentationFormat>
  <Paragraphs>257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Course2011</vt:lpstr>
      <vt:lpstr>Разработка на CUDA с использованием Thrust Михаил Смирнов</vt:lpstr>
      <vt:lpstr>Slide 2</vt:lpstr>
      <vt:lpstr>Thrust</vt:lpstr>
      <vt:lpstr>Контейнеры</vt:lpstr>
      <vt:lpstr>Контейнеры</vt:lpstr>
      <vt:lpstr>Отдельное пространство имен</vt:lpstr>
      <vt:lpstr>Итераторы</vt:lpstr>
      <vt:lpstr>Итераторы</vt:lpstr>
      <vt:lpstr>Итераторы</vt:lpstr>
      <vt:lpstr>Алгоритмы</vt:lpstr>
      <vt:lpstr>Алгоритмы</vt:lpstr>
      <vt:lpstr>Алгоритмы</vt:lpstr>
      <vt:lpstr>Алгоритмы</vt:lpstr>
      <vt:lpstr>Алгоритмы</vt:lpstr>
      <vt:lpstr>Алгоритмы</vt:lpstr>
      <vt:lpstr>Алгоритмы</vt:lpstr>
      <vt:lpstr>Взаимодействие с обычным кодом</vt:lpstr>
      <vt:lpstr>Взаимодействие с обычным кодом</vt:lpstr>
      <vt:lpstr>Thrust</vt:lpstr>
      <vt:lpstr>Thrust</vt:lpstr>
      <vt:lpstr>Ссылки</vt:lpstr>
    </vt:vector>
  </TitlesOfParts>
  <Company>NVIDIA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Lecturer</dc:title>
  <dc:creator>Mike Smirnov</dc:creator>
  <cp:lastModifiedBy>Mike Smirnov</cp:lastModifiedBy>
  <cp:revision>31</cp:revision>
  <dcterms:created xsi:type="dcterms:W3CDTF">2011-02-25T11:41:15Z</dcterms:created>
  <dcterms:modified xsi:type="dcterms:W3CDTF">2011-02-25T16:27:42Z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0x0101002CF034178E91FC43A04AD0B6675067CE</vt:lpwstr>
  </property>
  <property fmtid="{D5CDD505-2E9C-101B-9397-08002B2CF9AE}" pid="3" name="_AdHocReviewCycleID">
    <vt:i4>57556180</vt:i4>
  </property>
  <property fmtid="{D5CDD505-2E9C-101B-9397-08002B2CF9AE}" pid="4" name="_NewReviewCycle">
    <vt:lpwstr/>
  </property>
  <property fmtid="{D5CDD505-2E9C-101B-9397-08002B2CF9AE}" pid="5" name="_EmailSubject">
    <vt:lpwstr>Action Items for NV Speakers at GPU Technology Conference</vt:lpwstr>
  </property>
  <property fmtid="{D5CDD505-2E9C-101B-9397-08002B2CF9AE}" pid="6" name="_AuthorEmail">
    <vt:lpwstr>vcrimmins@nvidia.com</vt:lpwstr>
  </property>
  <property fmtid="{D5CDD505-2E9C-101B-9397-08002B2CF9AE}" pid="7" name="_AuthorEmailDisplayName">
    <vt:lpwstr>Victoria Crimmins</vt:lpwstr>
  </property>
  <property fmtid="{D5CDD505-2E9C-101B-9397-08002B2CF9AE}" pid="8" name="_PreviousAdHocReviewCycleID">
    <vt:i4>1688187037</vt:i4>
  </property>
</Properties>
</file>