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52"/>
  </p:notesMasterIdLst>
  <p:sldIdLst>
    <p:sldId id="256" r:id="rId2"/>
    <p:sldId id="351" r:id="rId3"/>
    <p:sldId id="368" r:id="rId4"/>
    <p:sldId id="364" r:id="rId5"/>
    <p:sldId id="366" r:id="rId6"/>
    <p:sldId id="367" r:id="rId7"/>
    <p:sldId id="365" r:id="rId8"/>
    <p:sldId id="360" r:id="rId9"/>
    <p:sldId id="361" r:id="rId10"/>
    <p:sldId id="362" r:id="rId11"/>
    <p:sldId id="363" r:id="rId12"/>
    <p:sldId id="369" r:id="rId13"/>
    <p:sldId id="322" r:id="rId14"/>
    <p:sldId id="324" r:id="rId15"/>
    <p:sldId id="337" r:id="rId16"/>
    <p:sldId id="336" r:id="rId17"/>
    <p:sldId id="338" r:id="rId18"/>
    <p:sldId id="342" r:id="rId19"/>
    <p:sldId id="335" r:id="rId20"/>
    <p:sldId id="334" r:id="rId21"/>
    <p:sldId id="339" r:id="rId22"/>
    <p:sldId id="371" r:id="rId23"/>
    <p:sldId id="340" r:id="rId24"/>
    <p:sldId id="341" r:id="rId25"/>
    <p:sldId id="343" r:id="rId26"/>
    <p:sldId id="348" r:id="rId27"/>
    <p:sldId id="346" r:id="rId28"/>
    <p:sldId id="374" r:id="rId29"/>
    <p:sldId id="373" r:id="rId30"/>
    <p:sldId id="349" r:id="rId31"/>
    <p:sldId id="350" r:id="rId32"/>
    <p:sldId id="375" r:id="rId33"/>
    <p:sldId id="376" r:id="rId34"/>
    <p:sldId id="377" r:id="rId35"/>
    <p:sldId id="380" r:id="rId36"/>
    <p:sldId id="381" r:id="rId37"/>
    <p:sldId id="383" r:id="rId38"/>
    <p:sldId id="386" r:id="rId39"/>
    <p:sldId id="378" r:id="rId40"/>
    <p:sldId id="379" r:id="rId41"/>
    <p:sldId id="384" r:id="rId42"/>
    <p:sldId id="385" r:id="rId43"/>
    <p:sldId id="286" r:id="rId44"/>
    <p:sldId id="357" r:id="rId45"/>
    <p:sldId id="352" r:id="rId46"/>
    <p:sldId id="353" r:id="rId47"/>
    <p:sldId id="354" r:id="rId48"/>
    <p:sldId id="355" r:id="rId49"/>
    <p:sldId id="358" r:id="rId50"/>
    <p:sldId id="359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76B900"/>
    <a:srgbClr val="99CCFF"/>
    <a:srgbClr val="3399FF"/>
    <a:srgbClr val="66CCFF"/>
    <a:srgbClr val="777777"/>
    <a:srgbClr val="CCFFFF"/>
    <a:srgbClr val="003366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81486" autoAdjust="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-52"/>
              </a:defRPr>
            </a:lvl1pPr>
          </a:lstStyle>
          <a:p>
            <a:pPr>
              <a:defRPr/>
            </a:pPr>
            <a:fld id="{7AE64D7A-D2F9-4420-89F0-CA2CA638D2C7}" type="datetimeFigureOut">
              <a:rPr lang="en-US"/>
              <a:pPr>
                <a:defRPr/>
              </a:pPr>
              <a:t>2/26/2011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-52"/>
              </a:defRPr>
            </a:lvl1pPr>
          </a:lstStyle>
          <a:p>
            <a:pPr>
              <a:defRPr/>
            </a:pPr>
            <a:fld id="{62CDBBCB-932E-4C6C-8074-089B6C0EC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rpx.com/library/comp/gpucalc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tesla.parallel.ru/wordpress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nvidia.ru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CDBBCB-932E-4C6C-8074-089B6C0EC3E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CDBBCB-932E-4C6C-8074-089B6C0EC3E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>
                <a:hlinkClick r:id="rId3"/>
              </a:rPr>
              <a:t>Steps3d.Narod.Ru</a:t>
            </a:r>
            <a:r>
              <a:rPr lang="ru-RU" smtClean="0"/>
              <a:t> – сайт Алексея Викторовича</a:t>
            </a:r>
            <a:r>
              <a:rPr lang="en-US" smtClean="0"/>
              <a:t> </a:t>
            </a:r>
            <a:r>
              <a:rPr lang="ru-RU" smtClean="0"/>
              <a:t>Борескова. Тут масса интересных статей, ссылок на интересные статьи, примеров, </a:t>
            </a:r>
            <a:r>
              <a:rPr lang="en-US" smtClean="0"/>
              <a:t>code snippet’</a:t>
            </a:r>
            <a:r>
              <a:rPr lang="ru-RU" smtClean="0"/>
              <a:t>ов и тд.</a:t>
            </a:r>
            <a:endParaRPr lang="en-US" smtClean="0"/>
          </a:p>
          <a:p>
            <a:pPr eaLnBrk="1" hangingPunct="1"/>
            <a:r>
              <a:rPr lang="en-US" smtClean="0">
                <a:hlinkClick r:id="rId4"/>
              </a:rPr>
              <a:t>Google Site CUDA.CS.MSU.SU</a:t>
            </a:r>
            <a:r>
              <a:rPr lang="ru-RU" smtClean="0"/>
              <a:t> </a:t>
            </a:r>
            <a:r>
              <a:rPr lang="ru-RU" smtClean="0">
                <a:hlinkClick r:id="rId5"/>
              </a:rPr>
              <a:t>–</a:t>
            </a:r>
            <a:r>
              <a:rPr lang="ru-RU" smtClean="0"/>
              <a:t> сайт, посвященный курсу. Все новости, объявления публикуются тут. Обязателен к посещению хотя бы раз в неделю.</a:t>
            </a:r>
            <a:endParaRPr lang="ru-RU" smtClean="0">
              <a:hlinkClick r:id="rId5"/>
            </a:endParaRPr>
          </a:p>
          <a:p>
            <a:pPr eaLnBrk="1" hangingPunct="1"/>
            <a:r>
              <a:rPr lang="en-US" smtClean="0">
                <a:hlinkClick r:id="rId5"/>
              </a:rPr>
              <a:t>Google Group CUDA.CS.MSU.SU</a:t>
            </a:r>
            <a:r>
              <a:rPr lang="en-US" smtClean="0"/>
              <a:t> – </a:t>
            </a:r>
            <a:r>
              <a:rPr lang="ru-RU" smtClean="0"/>
              <a:t>группа для обсуждений и вопросов.</a:t>
            </a:r>
            <a:endParaRPr lang="en-US" smtClean="0"/>
          </a:p>
          <a:p>
            <a:pPr eaLnBrk="1" hangingPunct="1"/>
            <a:r>
              <a:rPr lang="en-US" smtClean="0">
                <a:hlinkClick r:id="rId6"/>
              </a:rPr>
              <a:t>Google Mail CS.MSU.SU</a:t>
            </a:r>
            <a:r>
              <a:rPr lang="ru-RU" smtClean="0"/>
              <a:t> – почта для вопросов.</a:t>
            </a:r>
            <a:endParaRPr lang="en-US" smtClean="0"/>
          </a:p>
          <a:p>
            <a:pPr eaLnBrk="1" hangingPunct="1"/>
            <a:r>
              <a:rPr lang="en-US" smtClean="0">
                <a:hlinkClick r:id="rId7"/>
              </a:rPr>
              <a:t>Tesla.Parallel.Ru</a:t>
            </a:r>
            <a:r>
              <a:rPr lang="ru-RU" smtClean="0"/>
              <a:t> – сайт, посвященный установленному в МГУ серверу Тесла. Тут есть форма для регистрации, для получения удаленного доступа.</a:t>
            </a:r>
          </a:p>
          <a:p>
            <a:pPr eaLnBrk="1" hangingPunct="1"/>
            <a:r>
              <a:rPr lang="en-US" smtClean="0">
                <a:hlinkClick r:id="rId8"/>
              </a:rPr>
              <a:t>Twirpx.Com</a:t>
            </a:r>
            <a:r>
              <a:rPr lang="en-US" smtClean="0"/>
              <a:t> – </a:t>
            </a:r>
            <a:r>
              <a:rPr lang="ru-RU" smtClean="0"/>
              <a:t>библиотека учебных материалов. Тут выложены лекции прошлых лет. </a:t>
            </a:r>
            <a:endParaRPr lang="en-US" smtClean="0"/>
          </a:p>
          <a:p>
            <a:pPr eaLnBrk="1" hangingPunct="1"/>
            <a:r>
              <a:rPr lang="en-US" smtClean="0">
                <a:hlinkClick r:id="rId9"/>
              </a:rPr>
              <a:t>Nvidia.Ru</a:t>
            </a:r>
            <a:r>
              <a:rPr lang="en-US" smtClean="0"/>
              <a:t>  </a:t>
            </a:r>
            <a:r>
              <a:rPr lang="ru-RU" smtClean="0"/>
              <a:t>- сайт компании </a:t>
            </a:r>
            <a:r>
              <a:rPr lang="en-US" smtClean="0"/>
              <a:t>NVIDIA</a:t>
            </a:r>
            <a:r>
              <a:rPr lang="ru-RU" smtClean="0"/>
              <a:t> для разработчиков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ADAD05-A925-4A69-A02D-81CD306E2E10}" type="slidenum">
              <a:rPr lang="en-US" smtClean="0">
                <a:latin typeface="Times New Roman" pitchFamily="18" charset="0"/>
              </a:rPr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VIDIA Titl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-6615" y="4006400"/>
            <a:ext cx="9150615" cy="1839766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73100" y="4237895"/>
            <a:ext cx="82636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75166"/>
            <a:ext cx="7840980" cy="114808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453136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defRPr>
                <a:latin typeface="Trebuchet MS" pitchFamily="34" charset="0"/>
              </a:defRPr>
            </a:lvl1pPr>
            <a:lvl2pPr>
              <a:spcBef>
                <a:spcPts val="600"/>
              </a:spcBef>
              <a:spcAft>
                <a:spcPts val="300"/>
              </a:spcAft>
              <a:defRPr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defRPr sz="2400"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defRPr sz="2000"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162C6-9D2B-4E32-8ADE-C66B2F540B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1869" y="275167"/>
            <a:ext cx="78430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869" y="1599848"/>
            <a:ext cx="7843072" cy="4531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26057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1" fontAlgn="base" hangingPunct="1">
        <a:spcBef>
          <a:spcPts val="600"/>
        </a:spcBef>
        <a:spcAft>
          <a:spcPts val="300"/>
        </a:spcAft>
        <a:buClr>
          <a:schemeClr val="accent1"/>
        </a:buClr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1" fontAlgn="base" hangingPunct="1">
        <a:spcBef>
          <a:spcPts val="600"/>
        </a:spcBef>
        <a:spcAft>
          <a:spcPts val="300"/>
        </a:spcAft>
        <a:buClr>
          <a:schemeClr val="accent1"/>
        </a:buClr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ts val="300"/>
        </a:spcAft>
        <a:buClr>
          <a:schemeClr val="accent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ts val="300"/>
        </a:spcAft>
        <a:buClr>
          <a:schemeClr val="accent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1" fontAlgn="base" hangingPunct="1"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>
          <a:tab pos="2173288" algn="l"/>
        </a:tabLst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lalbrother@gmail.com,%20cs.msu.su@gmail.com" TargetMode="External"/><Relationship Id="rId2" Type="http://schemas.openxmlformats.org/officeDocument/2006/relationships/hyperlink" Target="mailto:steps3d.narod.ru,%20cs.msu.su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tesla.parallel.ru/wordpress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code.google.com/p/msu-cuda-cours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10" Type="http://schemas.openxmlformats.org/officeDocument/2006/relationships/hyperlink" Target="http://developer.nvidia.com/page/home.html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twirpx.com/library/comp/gpucalc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0"/>
          </p:nvPr>
        </p:nvSpPr>
        <p:spPr/>
        <p:txBody>
          <a:bodyPr/>
          <a:lstStyle/>
          <a:p>
            <a:r>
              <a:rPr lang="ru-RU" smtClean="0"/>
              <a:t>Лекторы:</a:t>
            </a:r>
          </a:p>
          <a:p>
            <a:pPr lvl="1"/>
            <a:r>
              <a:rPr lang="ru-RU" smtClean="0">
                <a:hlinkClick r:id="rId2"/>
              </a:rPr>
              <a:t>Боресков А.В. (ВМиК МГУ)</a:t>
            </a:r>
            <a:endParaRPr lang="ru-RU" smtClean="0"/>
          </a:p>
          <a:p>
            <a:pPr lvl="1"/>
            <a:r>
              <a:rPr lang="ru-RU" smtClean="0">
                <a:hlinkClick r:id="rId3"/>
              </a:rPr>
              <a:t>Харламов А.А. (</a:t>
            </a:r>
            <a:r>
              <a:rPr lang="en-US" smtClean="0">
                <a:hlinkClick r:id="rId3"/>
              </a:rPr>
              <a:t>NVidia</a:t>
            </a:r>
            <a:r>
              <a:rPr lang="ru-RU" smtClean="0">
                <a:hlinkClick r:id="rId3"/>
              </a:rPr>
              <a:t>)</a:t>
            </a:r>
            <a:endParaRPr lang="ru-RU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295400"/>
            <a:ext cx="8610600" cy="2667000"/>
          </a:xfrm>
        </p:spPr>
        <p:txBody>
          <a:bodyPr/>
          <a:lstStyle/>
          <a:p>
            <a:r>
              <a:rPr lang="en-US" dirty="0" smtClean="0"/>
              <a:t>CUDA Stream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>Иерархия памяти в </a:t>
            </a:r>
            <a:r>
              <a:rPr lang="en-US" dirty="0" smtClean="0"/>
              <a:t>CUDA</a:t>
            </a:r>
            <a:r>
              <a:rPr lang="ru-RU" dirty="0" smtClean="0"/>
              <a:t>. Глобальная память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52400" y="1524000"/>
            <a:ext cx="9525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Типы памяти в </a:t>
            </a:r>
            <a:r>
              <a:rPr lang="en-US" sz="3600" smtClean="0"/>
              <a:t>CUDA</a:t>
            </a:r>
            <a:endParaRPr lang="ru-RU" sz="3600" smtClean="0"/>
          </a:p>
        </p:txBody>
      </p:sp>
      <p:graphicFrame>
        <p:nvGraphicFramePr>
          <p:cNvPr id="4212" name="Group 116"/>
          <p:cNvGraphicFramePr>
            <a:graphicFrameLocks noGrp="1"/>
          </p:cNvGraphicFramePr>
          <p:nvPr/>
        </p:nvGraphicFramePr>
        <p:xfrm>
          <a:off x="304800" y="1676400"/>
          <a:ext cx="8686800" cy="4231323"/>
        </p:xfrm>
        <a:graphic>
          <a:graphicData uri="http://schemas.openxmlformats.org/drawingml/2006/table">
            <a:tbl>
              <a:tblPr/>
              <a:tblGrid>
                <a:gridCol w="1752600"/>
                <a:gridCol w="1219200"/>
                <a:gridCol w="1905000"/>
                <a:gridCol w="1524000"/>
                <a:gridCol w="22860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Тип памяти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Доступ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Уровень выделения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Скорость работы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Расположение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Регистры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R/W</a:t>
                      </a:r>
                      <a:endParaRPr kumimoji="1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Per-thread</a:t>
                      </a:r>
                      <a:endParaRPr kumimoji="1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Высокая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SM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Локальная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R/W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Per-thread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Низкая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DRAM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Shared</a:t>
                      </a:r>
                      <a:endParaRPr kumimoji="1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R/W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Per-block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Высокая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SM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Глобальная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R/W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Per-grid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Низкая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DRAM</a:t>
                      </a:r>
                      <a:endParaRPr kumimoji="1" lang="ru-RU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Constant</a:t>
                      </a:r>
                      <a:endParaRPr kumimoji="1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R/O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Per-grid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Высокая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DRAM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Texture</a:t>
                      </a:r>
                      <a:endParaRPr kumimoji="1" 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R/O</a:t>
                      </a:r>
                      <a:endParaRPr kumimoji="1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Per-grid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Высокая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DRAM</a:t>
                      </a:r>
                      <a:endParaRPr kumimoji="1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Группа 344"/>
          <p:cNvGrpSpPr>
            <a:grpSpLocks/>
          </p:cNvGrpSpPr>
          <p:nvPr/>
        </p:nvGrpSpPr>
        <p:grpSpPr bwMode="auto">
          <a:xfrm>
            <a:off x="7696200" y="6019800"/>
            <a:ext cx="1371600" cy="762000"/>
            <a:chOff x="7696200" y="5943600"/>
            <a:chExt cx="1371600" cy="762000"/>
          </a:xfrm>
        </p:grpSpPr>
        <p:sp>
          <p:nvSpPr>
            <p:cNvPr id="10" name="Скругленный прямоугольник 9"/>
            <p:cNvSpPr/>
            <p:nvPr/>
          </p:nvSpPr>
          <p:spPr bwMode="auto">
            <a:xfrm>
              <a:off x="7696200" y="5943600"/>
              <a:ext cx="1371600" cy="762000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ru-RU" sz="1400" dirty="0"/>
                <a:t>Легенда</a:t>
              </a:r>
              <a:r>
                <a:rPr lang="ru-RU" sz="1400" dirty="0" smtClean="0"/>
                <a:t>:</a:t>
              </a:r>
              <a:endParaRPr lang="ru-RU" sz="1400" dirty="0"/>
            </a:p>
            <a:p>
              <a:pPr eaLnBrk="0" hangingPunct="0">
                <a:defRPr/>
              </a:pPr>
              <a:r>
                <a:rPr lang="ru-RU" sz="1400" dirty="0" smtClean="0"/>
                <a:t>-интерфейсы доступа</a:t>
              </a:r>
              <a:endParaRPr lang="ru-RU" sz="1400" dirty="0"/>
            </a:p>
          </p:txBody>
        </p:sp>
        <p:sp>
          <p:nvSpPr>
            <p:cNvPr id="9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/>
              </a:solidFill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defRPr/>
              </a:pPr>
              <a:endParaRPr lang="ru-RU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mtClean="0"/>
              <a:t>Типы памяти в </a:t>
            </a:r>
            <a:r>
              <a:rPr lang="en-US" sz="3600" smtClean="0"/>
              <a:t>CUDA</a:t>
            </a:r>
            <a:endParaRPr lang="ru-RU" sz="360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Самая быстрая – </a:t>
            </a:r>
            <a:r>
              <a:rPr kumimoji="1" lang="en-US" sz="2800" i="1" dirty="0" smtClean="0">
                <a:latin typeface="Tahoma" pitchFamily="34" charset="0"/>
              </a:rPr>
              <a:t>shared</a:t>
            </a:r>
            <a:r>
              <a:rPr kumimoji="1" lang="en-US" sz="2800" dirty="0" smtClean="0">
                <a:latin typeface="Tahoma" pitchFamily="34" charset="0"/>
              </a:rPr>
              <a:t> (on-chip)</a:t>
            </a:r>
            <a:r>
              <a:rPr kumimoji="1" lang="ru-RU" sz="2800" dirty="0" smtClean="0">
                <a:latin typeface="Tahoma" pitchFamily="34" charset="0"/>
              </a:rPr>
              <a:t> и регистры</a:t>
            </a:r>
            <a:endParaRPr kumimoji="1" lang="en-US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Самая медленная – глобальная (</a:t>
            </a:r>
            <a:r>
              <a:rPr kumimoji="1" lang="en-US" sz="2800" dirty="0" smtClean="0">
                <a:latin typeface="Tahoma" pitchFamily="34" charset="0"/>
              </a:rPr>
              <a:t>DRAM)</a:t>
            </a:r>
            <a:endParaRPr kumimoji="1" lang="ru-RU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Для ряда случаев можно использовать кэшируемую константную и текстурную память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Доступ к памяти в </a:t>
            </a:r>
            <a:r>
              <a:rPr kumimoji="1" lang="en-US" sz="2800" dirty="0" smtClean="0">
                <a:latin typeface="Tahoma" pitchFamily="34" charset="0"/>
              </a:rPr>
              <a:t>CUDA</a:t>
            </a:r>
            <a:r>
              <a:rPr kumimoji="1" lang="ru-RU" sz="2800" dirty="0" smtClean="0">
                <a:latin typeface="Tahoma" pitchFamily="34" charset="0"/>
              </a:rPr>
              <a:t> </a:t>
            </a:r>
            <a:endParaRPr kumimoji="1" lang="ru-RU" sz="2800" dirty="0" smtClean="0">
              <a:latin typeface="Tahoma" pitchFamily="34" charset="0"/>
            </a:endParaRPr>
          </a:p>
          <a:p>
            <a:pPr marL="854075" lvl="1" indent="-342900">
              <a:spcBef>
                <a:spcPct val="20000"/>
              </a:spcBef>
            </a:pPr>
            <a:r>
              <a:rPr kumimoji="1" lang="ru-RU" sz="2400" dirty="0" smtClean="0">
                <a:latin typeface="Tahoma" pitchFamily="34" charset="0"/>
              </a:rPr>
              <a:t>Отдельно </a:t>
            </a:r>
            <a:r>
              <a:rPr kumimoji="1" lang="ru-RU" sz="2400" dirty="0" smtClean="0">
                <a:latin typeface="Tahoma" pitchFamily="34" charset="0"/>
              </a:rPr>
              <a:t>для каждой половины </a:t>
            </a:r>
            <a:r>
              <a:rPr kumimoji="1" lang="en-US" sz="2400" dirty="0" smtClean="0">
                <a:latin typeface="Tahoma" pitchFamily="34" charset="0"/>
              </a:rPr>
              <a:t>warp’</a:t>
            </a:r>
            <a:r>
              <a:rPr kumimoji="1" lang="ru-RU" sz="2400" dirty="0" smtClean="0">
                <a:latin typeface="Tahoma" pitchFamily="34" charset="0"/>
              </a:rPr>
              <a:t>а </a:t>
            </a:r>
            <a:r>
              <a:rPr kumimoji="1" lang="en-US" sz="2400" dirty="0" smtClean="0">
                <a:latin typeface="Tahoma" pitchFamily="34" charset="0"/>
              </a:rPr>
              <a:t>(</a:t>
            </a:r>
            <a:r>
              <a:rPr kumimoji="1" lang="en-US" sz="2400" i="1" dirty="0" smtClean="0">
                <a:latin typeface="Tahoma" pitchFamily="34" charset="0"/>
              </a:rPr>
              <a:t>half-warp</a:t>
            </a:r>
            <a:r>
              <a:rPr kumimoji="1" lang="en-US" sz="2400" dirty="0" smtClean="0">
                <a:latin typeface="Tahoma" pitchFamily="34" charset="0"/>
              </a:rPr>
              <a:t>)</a:t>
            </a:r>
            <a:r>
              <a:rPr kumimoji="1" lang="ru-RU" sz="2400" dirty="0" smtClean="0">
                <a:latin typeface="Tahoma" pitchFamily="34" charset="0"/>
              </a:rPr>
              <a:t> в </a:t>
            </a:r>
            <a:r>
              <a:rPr kumimoji="1" lang="en-US" sz="2400" dirty="0" smtClean="0">
                <a:latin typeface="Tahoma" pitchFamily="34" charset="0"/>
              </a:rPr>
              <a:t>CC </a:t>
            </a:r>
            <a:r>
              <a:rPr kumimoji="1" lang="ru-RU" sz="2400" dirty="0" smtClean="0">
                <a:latin typeface="Tahoma" pitchFamily="34" charset="0"/>
              </a:rPr>
              <a:t>1.</a:t>
            </a:r>
            <a:r>
              <a:rPr kumimoji="1" lang="en-US" sz="2400" dirty="0" smtClean="0">
                <a:latin typeface="Tahoma" pitchFamily="34" charset="0"/>
              </a:rPr>
              <a:t>x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ru-RU" sz="2400" dirty="0" smtClean="0">
                <a:latin typeface="Tahoma" pitchFamily="34" charset="0"/>
              </a:rPr>
              <a:t>Целиком для </a:t>
            </a:r>
            <a:r>
              <a:rPr kumimoji="1" lang="en-US" sz="2400" dirty="0" err="1" smtClean="0">
                <a:latin typeface="Tahoma" pitchFamily="34" charset="0"/>
              </a:rPr>
              <a:t>warp’a</a:t>
            </a:r>
            <a:r>
              <a:rPr kumimoji="1" lang="ru-RU" sz="2400" dirty="0" smtClean="0">
                <a:latin typeface="Tahoma" pitchFamily="34" charset="0"/>
              </a:rPr>
              <a:t> в </a:t>
            </a:r>
            <a:r>
              <a:rPr kumimoji="1" lang="en-US" sz="2400" dirty="0" smtClean="0">
                <a:latin typeface="Tahoma" pitchFamily="34" charset="0"/>
              </a:rPr>
              <a:t>CC 2.x</a:t>
            </a:r>
            <a:endParaRPr kumimoji="1" lang="ru-RU" sz="24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 Compute Capability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Типы памяти в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</a:p>
          <a:p>
            <a:r>
              <a:rPr lang="ru-RU" sz="2400" dirty="0" smtClean="0"/>
              <a:t>Основы </a:t>
            </a:r>
            <a:r>
              <a:rPr lang="en-US" sz="2400" dirty="0" smtClean="0"/>
              <a:t>CUDA C API</a:t>
            </a:r>
          </a:p>
          <a:p>
            <a:pPr lvl="1"/>
            <a:r>
              <a:rPr lang="ru-RU" sz="2000" dirty="0" smtClean="0"/>
              <a:t>Выделение глобальной </a:t>
            </a:r>
            <a:r>
              <a:rPr lang="ru-RU" sz="2000" dirty="0" smtClean="0"/>
              <a:t>памяти</a:t>
            </a:r>
            <a:endParaRPr lang="en-US" sz="2000" dirty="0" smtClean="0"/>
          </a:p>
          <a:p>
            <a:pPr lvl="2"/>
            <a:r>
              <a:rPr lang="ru-RU" sz="1600" dirty="0" smtClean="0"/>
              <a:t>Пример: умножение матриц</a:t>
            </a:r>
            <a:endParaRPr lang="ru-RU" sz="1600" dirty="0" smtClean="0"/>
          </a:p>
          <a:p>
            <a:pPr lvl="2"/>
            <a:r>
              <a:rPr lang="en-US" sz="1800" dirty="0" smtClean="0"/>
              <a:t>Coalescing</a:t>
            </a:r>
            <a:endParaRPr lang="ru-RU" sz="1800" dirty="0" smtClean="0"/>
          </a:p>
          <a:p>
            <a:pPr lvl="2"/>
            <a:r>
              <a:rPr lang="en-US" sz="1800" dirty="0" smtClean="0"/>
              <a:t>Pitch linear </a:t>
            </a:r>
            <a:endParaRPr lang="ru-RU" sz="1800" dirty="0" smtClean="0"/>
          </a:p>
          <a:p>
            <a:pPr lvl="2"/>
            <a:r>
              <a:rPr lang="en-US" sz="1800" dirty="0" smtClean="0"/>
              <a:t>Pinned </a:t>
            </a:r>
            <a:endParaRPr lang="ru-RU" sz="1800" dirty="0" smtClean="0"/>
          </a:p>
          <a:p>
            <a:pPr lvl="1"/>
            <a:r>
              <a:rPr lang="ru-RU" sz="2200" dirty="0" smtClean="0"/>
              <a:t>Работа с глобальной памятью</a:t>
            </a:r>
            <a:endParaRPr lang="ru-RU" sz="2200" dirty="0" smtClean="0"/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Streams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Thrust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CUDA </a:t>
            </a:r>
            <a:r>
              <a:rPr lang="en-US" dirty="0" smtClean="0"/>
              <a:t>C API</a:t>
            </a: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</a:t>
            </a:r>
            <a:r>
              <a:rPr kumimoji="1" lang="ru-RU" dirty="0" smtClean="0">
                <a:latin typeface="Tahoma" pitchFamily="34" charset="0"/>
              </a:rPr>
              <a:t>требуют явной инициализации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Все функции возвращают </a:t>
            </a:r>
            <a:r>
              <a:rPr kumimoji="1" lang="en-US" dirty="0" err="1" smtClean="0">
                <a:solidFill>
                  <a:srgbClr val="0000FF"/>
                </a:solidFill>
                <a:latin typeface="Tahoma" pitchFamily="34" charset="0"/>
              </a:rPr>
              <a:t>cudaError_t</a:t>
            </a:r>
            <a:endParaRPr kumimoji="1" lang="en-US" dirty="0" smtClean="0">
              <a:solidFill>
                <a:srgbClr val="0000FF"/>
              </a:solidFill>
              <a:latin typeface="Tahoma" pitchFamily="34" charset="0"/>
            </a:endParaRPr>
          </a:p>
          <a:p>
            <a:pPr lvl="1">
              <a:spcBef>
                <a:spcPct val="20000"/>
              </a:spcBef>
            </a:pPr>
            <a:r>
              <a:rPr kumimoji="1" lang="en-US" sz="3200" dirty="0" err="1" smtClean="0">
                <a:solidFill>
                  <a:srgbClr val="0000FF"/>
                </a:solidFill>
                <a:latin typeface="Tahoma" pitchFamily="34" charset="0"/>
              </a:rPr>
              <a:t>cudaSuccess</a:t>
            </a:r>
            <a:r>
              <a:rPr kumimoji="1" lang="ru-RU" sz="3200" dirty="0" smtClean="0">
                <a:latin typeface="Tahoma" pitchFamily="34" charset="0"/>
              </a:rPr>
              <a:t> в случае успеха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Многие функции </a:t>
            </a:r>
            <a:r>
              <a:rPr kumimoji="1" lang="en-US" dirty="0" smtClean="0">
                <a:latin typeface="Tahoma" pitchFamily="34" charset="0"/>
              </a:rPr>
              <a:t>API</a:t>
            </a:r>
            <a:r>
              <a:rPr kumimoji="1" lang="ru-RU" dirty="0" smtClean="0">
                <a:latin typeface="Tahoma" pitchFamily="34" charset="0"/>
              </a:rPr>
              <a:t> асинхронны: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Запуск ядра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Копирование </a:t>
            </a:r>
            <a:r>
              <a:rPr kumimoji="1" lang="ru-RU" dirty="0" smtClean="0">
                <a:latin typeface="Tahoma" pitchFamily="34" charset="0"/>
              </a:rPr>
              <a:t>функциями *</a:t>
            </a:r>
            <a:r>
              <a:rPr kumimoji="1" lang="en-US" dirty="0" err="1" smtClean="0">
                <a:latin typeface="Tahoma" pitchFamily="34" charset="0"/>
              </a:rPr>
              <a:t>Async</a:t>
            </a:r>
            <a:endParaRPr kumimoji="1" lang="en-US" dirty="0" smtClean="0">
              <a:latin typeface="Tahoma" pitchFamily="34" charset="0"/>
            </a:endParaRP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Копирование </a:t>
            </a:r>
            <a:r>
              <a:rPr kumimoji="1" lang="en-US" dirty="0" smtClean="0">
                <a:latin typeface="Tahoma" pitchFamily="34" charset="0"/>
              </a:rPr>
              <a:t>device &lt;-&gt; device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Инициализация памяти</a:t>
            </a:r>
            <a:endParaRPr kumimoji="1" lang="en-US" dirty="0" smtClean="0">
              <a:latin typeface="Tahom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CUDA C </a:t>
            </a:r>
            <a:r>
              <a:rPr lang="en-US" dirty="0" smtClean="0"/>
              <a:t>API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960120" y="1371600"/>
            <a:ext cx="7840980" cy="4759608"/>
          </a:xfrm>
        </p:spPr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Получение информации о существующих в системе </a:t>
            </a:r>
            <a:r>
              <a:rPr lang="en-US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GPU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cudaGetDeviceCount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                               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cudaGetDevicePropertis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cudaDeviceProp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 props,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deviceNo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Получение информации </a:t>
            </a:r>
            <a:r>
              <a:rPr lang="ru-RU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об ошибках</a:t>
            </a:r>
            <a:endParaRPr lang="en-US" sz="1200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Синхронизация исполнения в текущем </a:t>
            </a:r>
            <a:r>
              <a:rPr lang="en-US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CPU </a:t>
            </a:r>
            <a:r>
              <a:rPr lang="ru-RU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потоке и в </a:t>
            </a:r>
            <a:r>
              <a:rPr lang="en-US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CUDA </a:t>
            </a:r>
            <a:r>
              <a:rPr lang="en-US" sz="1200" b="1" dirty="0" err="1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stream’e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cudaThreadSynchronize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cudaStreamSynchronize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1200" b="1" dirty="0" smtClean="0">
                <a:solidFill>
                  <a:srgbClr val="76B900"/>
                </a:solidFill>
                <a:latin typeface="Courier New" pitchFamily="49" charset="0"/>
                <a:cs typeface="Courier New" pitchFamily="49" charset="0"/>
              </a:rPr>
              <a:t>Средства управления событиями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cudaEventCreate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cudaEvent_t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 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cudaEventRecord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cudaEvent_t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*,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cudaStream_t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cudaEventQuery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cudaEvent_t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cudaEventSynchronize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cudaEvent_t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cudeEventElapsedTime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* time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cudaEvent_t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cudaEvent_t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sp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cudaEventDestroy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 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cudaEvent_t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глобальной памятью в </a:t>
            </a:r>
            <a:r>
              <a:rPr lang="en-US" smtClean="0"/>
              <a:t>CUDA</a:t>
            </a:r>
            <a:endParaRPr lang="ru-RU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ru-RU" dirty="0" smtClean="0">
                <a:latin typeface="Tahoma" pitchFamily="34" charset="0"/>
              </a:rPr>
              <a:t>Функции для работы с глобальной памятью</a:t>
            </a:r>
            <a:endParaRPr kumimoji="1" lang="en-US" sz="2800" dirty="0" smtClean="0">
              <a:latin typeface="Tahoma" pitchFamily="34" charset="0"/>
            </a:endParaRPr>
          </a:p>
          <a:p>
            <a:pPr lvl="1"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cudaMalloc</a:t>
            </a:r>
            <a:r>
              <a:rPr lang="en-US" sz="1200" b="1" dirty="0" smtClean="0">
                <a:latin typeface="Courier New" pitchFamily="49" charset="0"/>
              </a:rPr>
              <a:t>      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dirty="0" smtClean="0">
                <a:latin typeface="Courier New" pitchFamily="49" charset="0"/>
              </a:rPr>
              <a:t> ** </a:t>
            </a:r>
            <a:r>
              <a:rPr lang="en-US" sz="1200" b="1" dirty="0" err="1" smtClean="0">
                <a:latin typeface="Courier New" pitchFamily="49" charset="0"/>
              </a:rPr>
              <a:t>devPtr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size );</a:t>
            </a:r>
          </a:p>
          <a:p>
            <a:pPr lvl="1">
              <a:buNone/>
            </a:pP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cudaError_t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cudaMallocPitch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( void **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devPtr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* pitch, 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                            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width,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height );</a:t>
            </a:r>
          </a:p>
          <a:p>
            <a:pPr lvl="1"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cudaFree</a:t>
            </a:r>
            <a:r>
              <a:rPr lang="en-US" sz="1200" b="1" dirty="0" smtClean="0">
                <a:latin typeface="Courier New" pitchFamily="49" charset="0"/>
              </a:rPr>
              <a:t>        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dirty="0" smtClean="0">
                <a:latin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</a:rPr>
              <a:t>devPtr</a:t>
            </a:r>
            <a:r>
              <a:rPr lang="en-US" sz="1200" b="1" dirty="0" smtClean="0">
                <a:latin typeface="Courier New" pitchFamily="49" charset="0"/>
              </a:rPr>
              <a:t> );</a:t>
            </a:r>
          </a:p>
          <a:p>
            <a:pPr lvl="1"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cudaMemcpy</a:t>
            </a:r>
            <a:r>
              <a:rPr lang="en-US" sz="1200" b="1" dirty="0" smtClean="0">
                <a:latin typeface="Courier New" pitchFamily="49" charset="0"/>
              </a:rPr>
              <a:t>      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</a:rPr>
              <a:t>dst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const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1200" b="1" dirty="0" err="1" smtClean="0">
                <a:solidFill>
                  <a:srgbClr val="000000"/>
                </a:solidFill>
                <a:latin typeface="Courier New" pitchFamily="49" charset="0"/>
              </a:rPr>
              <a:t>src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count, </a:t>
            </a:r>
          </a:p>
          <a:p>
            <a:pPr lvl="1">
              <a:buNone/>
            </a:pP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                             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enum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cudaMemcpyKind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latin typeface="Courier New" pitchFamily="49" charset="0"/>
              </a:rPr>
              <a:t>kind </a:t>
            </a:r>
            <a:r>
              <a:rPr lang="en-US" sz="1200" b="1" dirty="0" smtClean="0">
                <a:latin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cudaError_t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cudaMemcpyAsync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( void *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dst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, const void *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src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, 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                            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count, 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                            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enum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cudaMemcpyKind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kind, </a:t>
            </a:r>
          </a:p>
          <a:p>
            <a:pPr lvl="1">
              <a:buNone/>
            </a:pP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                             </a:t>
            </a:r>
            <a:r>
              <a:rPr lang="en-US" sz="1200" b="1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cudaStream_t</a:t>
            </a:r>
            <a:r>
              <a:rPr lang="en-US" sz="1200" b="1" dirty="0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 stream );</a:t>
            </a:r>
          </a:p>
          <a:p>
            <a:pPr lvl="1"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cudaError_t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</a:rPr>
              <a:t>cudaMemset</a:t>
            </a:r>
            <a:r>
              <a:rPr lang="en-US" sz="1200" b="1" dirty="0" smtClean="0">
                <a:latin typeface="Courier New" pitchFamily="49" charset="0"/>
              </a:rPr>
              <a:t>      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dirty="0" smtClean="0">
                <a:latin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</a:rPr>
              <a:t>dst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value, 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size_t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count );</a:t>
            </a:r>
          </a:p>
          <a:p>
            <a:endParaRPr lang="ru-RU" b="1" dirty="0" smtClean="0"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глобальной памятью в </a:t>
            </a:r>
            <a:r>
              <a:rPr lang="en-US" dirty="0" smtClean="0"/>
              <a:t>CUDA</a:t>
            </a:r>
            <a:endParaRPr lang="ru-RU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ru-RU" dirty="0" smtClean="0">
                <a:latin typeface="Tahoma" pitchFamily="34" charset="0"/>
              </a:rPr>
              <a:t>Пример работы с глобальной памятью</a:t>
            </a:r>
            <a:endParaRPr kumimoji="1" lang="en-US" sz="2800" dirty="0" smtClean="0">
              <a:latin typeface="Tahoma" pitchFamily="34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</a:rPr>
              <a:t> * </a:t>
            </a:r>
            <a:r>
              <a:rPr lang="en-US" sz="1200" b="1" dirty="0" err="1" smtClean="0">
                <a:latin typeface="Courier New" pitchFamily="49" charset="0"/>
              </a:rPr>
              <a:t>devPtr</a:t>
            </a:r>
            <a:r>
              <a:rPr lang="en-US" sz="1200" b="1" dirty="0" smtClean="0">
                <a:latin typeface="Courier New" pitchFamily="49" charset="0"/>
              </a:rPr>
              <a:t>;      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// pointer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to device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memory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</a:rPr>
              <a:t>                     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// allocate device memory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</a:rPr>
              <a:t>cudaMalloc</a:t>
            </a:r>
            <a:r>
              <a:rPr lang="en-US" sz="1200" b="1" dirty="0" smtClean="0">
                <a:latin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</a:rPr>
              <a:t>( (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dirty="0" smtClean="0">
                <a:latin typeface="Courier New" pitchFamily="49" charset="0"/>
              </a:rPr>
              <a:t> **) &amp;</a:t>
            </a:r>
            <a:r>
              <a:rPr lang="en-US" sz="1200" b="1" dirty="0" err="1" smtClean="0">
                <a:latin typeface="Courier New" pitchFamily="49" charset="0"/>
              </a:rPr>
              <a:t>devPtr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smtClean="0">
                <a:solidFill>
                  <a:schemeClr val="tx2"/>
                </a:solidFill>
                <a:latin typeface="Courier New" pitchFamily="49" charset="0"/>
              </a:rPr>
              <a:t>256*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sz="1200" b="1" dirty="0" smtClean="0">
                <a:latin typeface="Courier New" pitchFamily="49" charset="0"/>
              </a:rPr>
              <a:t> 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</a:rPr>
              <a:t> );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</a:rPr>
              <a:t>                     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// copy data from host to device memory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</a:rPr>
              <a:t>cudaMemcpy</a:t>
            </a:r>
            <a:r>
              <a:rPr lang="en-US" sz="1200" b="1" dirty="0" smtClean="0">
                <a:latin typeface="Courier New" pitchFamily="49" charset="0"/>
              </a:rPr>
              <a:t> ( </a:t>
            </a:r>
            <a:r>
              <a:rPr lang="en-US" sz="1200" b="1" dirty="0" err="1" smtClean="0">
                <a:latin typeface="Courier New" pitchFamily="49" charset="0"/>
              </a:rPr>
              <a:t>devPtr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hostPtr</a:t>
            </a:r>
            <a:r>
              <a:rPr lang="en-US" sz="1200" b="1" dirty="0" smtClean="0">
                <a:latin typeface="Courier New" pitchFamily="49" charset="0"/>
              </a:rPr>
              <a:t>, 256*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sz="1200" b="1" dirty="0" smtClean="0">
                <a:latin typeface="Courier New" pitchFamily="49" charset="0"/>
              </a:rPr>
              <a:t> 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</a:rPr>
              <a:t> ),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</a:rPr>
              <a:t>cudaMemcpyHostToDevice</a:t>
            </a:r>
            <a:r>
              <a:rPr lang="en-US" sz="1200" b="1" dirty="0" smtClean="0">
                <a:latin typeface="Courier New" pitchFamily="49" charset="0"/>
              </a:rPr>
              <a:t> 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</a:rPr>
              <a:t>                      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// process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data ...</a:t>
            </a:r>
            <a:endParaRPr lang="en-US" sz="1200" b="1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                          // copy results from device to host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</a:rPr>
              <a:t>cudaMemcpy</a:t>
            </a:r>
            <a:r>
              <a:rPr lang="en-US" sz="1200" b="1" dirty="0" smtClean="0">
                <a:latin typeface="Courier New" pitchFamily="49" charset="0"/>
              </a:rPr>
              <a:t> ( </a:t>
            </a:r>
            <a:r>
              <a:rPr lang="en-US" sz="1200" b="1" dirty="0" err="1" smtClean="0">
                <a:latin typeface="Courier New" pitchFamily="49" charset="0"/>
              </a:rPr>
              <a:t>hostPtr</a:t>
            </a:r>
            <a:r>
              <a:rPr lang="en-US" sz="1200" b="1" dirty="0" smtClean="0">
                <a:latin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</a:rPr>
              <a:t>devPtr</a:t>
            </a:r>
            <a:r>
              <a:rPr lang="en-US" sz="1200" b="1" dirty="0" smtClean="0">
                <a:latin typeface="Courier New" pitchFamily="49" charset="0"/>
              </a:rPr>
              <a:t>, 256*</a:t>
            </a: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en-US" sz="1200" b="1" dirty="0" smtClean="0">
                <a:latin typeface="Courier New" pitchFamily="49" charset="0"/>
              </a:rPr>
              <a:t>(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</a:rPr>
              <a:t> ), </a:t>
            </a:r>
            <a:r>
              <a:rPr lang="en-US" sz="1200" b="1" dirty="0" err="1" smtClean="0">
                <a:solidFill>
                  <a:schemeClr val="accent1"/>
                </a:solidFill>
                <a:latin typeface="Courier New" pitchFamily="49" charset="0"/>
              </a:rPr>
              <a:t>cudaMemcpyDeviceToHost</a:t>
            </a:r>
            <a:r>
              <a:rPr lang="en-US" sz="1200" b="1" dirty="0" smtClean="0">
                <a:latin typeface="Courier New" pitchFamily="49" charset="0"/>
              </a:rPr>
              <a:t> );</a:t>
            </a:r>
          </a:p>
          <a:p>
            <a:pPr>
              <a:buNone/>
            </a:pPr>
            <a:endParaRPr lang="en-US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</a:rPr>
              <a:t>                          // free device memory</a:t>
            </a: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</a:rPr>
              <a:t>cudaFree</a:t>
            </a:r>
            <a:r>
              <a:rPr lang="en-US" sz="1200" b="1" dirty="0" smtClean="0">
                <a:latin typeface="Courier New" pitchFamily="49" charset="0"/>
              </a:rPr>
              <a:t>   ( </a:t>
            </a:r>
            <a:r>
              <a:rPr lang="en-US" sz="1200" b="1" dirty="0" err="1" smtClean="0">
                <a:latin typeface="Courier New" pitchFamily="49" charset="0"/>
              </a:rPr>
              <a:t>devPtr</a:t>
            </a:r>
            <a:r>
              <a:rPr lang="en-US" sz="1200" b="1" dirty="0" smtClean="0">
                <a:latin typeface="Courier New" pitchFamily="49" charset="0"/>
              </a:rPr>
              <a:t> );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Пример: умножение матриц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Произведение двух квадратных матриц </a:t>
            </a:r>
            <a:r>
              <a:rPr kumimoji="1" lang="en-US" i="1" dirty="0" smtClean="0">
                <a:latin typeface="Tahoma" pitchFamily="34" charset="0"/>
              </a:rPr>
              <a:t>A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i="1" dirty="0" smtClean="0">
                <a:latin typeface="Tahoma" pitchFamily="34" charset="0"/>
              </a:rPr>
              <a:t>B</a:t>
            </a:r>
            <a:r>
              <a:rPr kumimoji="1" lang="ru-RU" dirty="0" smtClean="0">
                <a:latin typeface="Tahoma" pitchFamily="34" charset="0"/>
              </a:rPr>
              <a:t> размера </a:t>
            </a:r>
            <a:r>
              <a:rPr kumimoji="1" lang="en-US" i="1" dirty="0" smtClean="0">
                <a:latin typeface="Tahoma" pitchFamily="34" charset="0"/>
              </a:rPr>
              <a:t>N*N</a:t>
            </a:r>
            <a:r>
              <a:rPr kumimoji="1" lang="ru-RU" dirty="0" smtClean="0">
                <a:latin typeface="Tahoma" pitchFamily="34" charset="0"/>
              </a:rPr>
              <a:t>, </a:t>
            </a:r>
            <a:r>
              <a:rPr kumimoji="1" lang="en-US" i="1" dirty="0" smtClean="0">
                <a:latin typeface="Tahoma" pitchFamily="34" charset="0"/>
              </a:rPr>
              <a:t>N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кратно 16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Матрицы расположены в глобальной памяти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По одной нити на каждый элемент произведения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2D </a:t>
            </a:r>
            <a:r>
              <a:rPr kumimoji="1" lang="ru-RU" dirty="0" smtClean="0">
                <a:latin typeface="Tahoma" pitchFamily="34" charset="0"/>
              </a:rPr>
              <a:t>блок – 16*16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2</a:t>
            </a:r>
            <a:r>
              <a:rPr kumimoji="1" lang="en-US" dirty="0" smtClean="0">
                <a:latin typeface="Tahoma" pitchFamily="34" charset="0"/>
              </a:rPr>
              <a:t>D </a:t>
            </a:r>
            <a:r>
              <a:rPr kumimoji="1" lang="en-US" i="1" dirty="0" smtClean="0">
                <a:latin typeface="Tahoma" pitchFamily="34" charset="0"/>
              </a:rPr>
              <a:t>grid</a:t>
            </a:r>
            <a:endParaRPr kumimoji="1" lang="ru-RU" i="1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kumimoji="1" lang="en-US" dirty="0" smtClean="0">
              <a:latin typeface="Tahom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Умножение матриц. Простейшая реализация.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#define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BLOCK_SIZE 16</a:t>
            </a:r>
          </a:p>
          <a:p>
            <a:pPr>
              <a:buNone/>
            </a:pP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matMult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/>
              <a:t>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ru-RU" sz="1200" b="1" dirty="0" smtClean="0"/>
              <a:t>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blockIdx.y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ru-RU" sz="1200" b="1" dirty="0" smtClean="0"/>
              <a:t>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/>
              <a:t>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threadIdx.y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= 0.0f;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* BLOCK_SIZE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ib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= BLOCK_SIZE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ic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* BLOCK_SIZE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 BLOCK_SIZE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k++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ia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]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ib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]; 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</a:rPr>
              <a:t>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ic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sum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ru-RU" sz="1200" b="1" dirty="0" smtClean="0">
              <a:latin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Умножение матриц. Простейшая реализация.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numBytes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= N * N *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bdev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threads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BLOCK_SIZE, BLOCK_SIZE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blocks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N /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threads.x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N /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threads.y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(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**)&amp;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numBytes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</a:t>
            </a:r>
            <a:r>
              <a:rPr lang="ru-RU" sz="1200" b="1" dirty="0" smtClean="0">
                <a:latin typeface="Courier New" pitchFamily="49" charset="0"/>
              </a:rPr>
              <a:t>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</a:rPr>
              <a:t>// allocate DRAM</a:t>
            </a: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**)&amp;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numBytes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</a:rPr>
              <a:t>// allocate DRAM</a:t>
            </a:r>
            <a:endParaRPr lang="en-US" sz="12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ru-RU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**)&amp;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numBytes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</a:rPr>
              <a:t>// allocate DRAM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200" b="1" dirty="0" smtClean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copy from CPU to DRAM                                          </a:t>
            </a: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numBytes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numBytes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matMult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blocks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threads</a:t>
            </a:r>
            <a:r>
              <a:rPr lang="ru-RU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N,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cudaThreadSynchronize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numBytes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ru-RU" sz="12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						 </a:t>
            </a:r>
            <a:r>
              <a:rPr lang="en-US" sz="12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free GPU memory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adev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bdev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cdev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);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Compute Capability</a:t>
            </a:r>
          </a:p>
          <a:p>
            <a:r>
              <a:rPr lang="ru-RU" dirty="0" smtClean="0"/>
              <a:t>Типы памяти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CUDA</a:t>
            </a:r>
            <a:endParaRPr lang="ru-RU" dirty="0" smtClean="0"/>
          </a:p>
          <a:p>
            <a:r>
              <a:rPr lang="ru-RU" dirty="0" smtClean="0"/>
              <a:t>Основы </a:t>
            </a:r>
            <a:r>
              <a:rPr lang="en-US" dirty="0" smtClean="0"/>
              <a:t>CUDA C API</a:t>
            </a:r>
          </a:p>
          <a:p>
            <a:r>
              <a:rPr lang="en-US" dirty="0" smtClean="0"/>
              <a:t>CUDA </a:t>
            </a:r>
            <a:r>
              <a:rPr lang="en-US" dirty="0" smtClean="0"/>
              <a:t>Streams</a:t>
            </a:r>
            <a:endParaRPr lang="ru-RU" dirty="0" smtClean="0"/>
          </a:p>
          <a:p>
            <a:r>
              <a:rPr lang="en-US" dirty="0" smtClean="0"/>
              <a:t>Thrust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4057650"/>
            <a:ext cx="3733800" cy="2800350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Простейшая реализация.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На каждый элемент </a:t>
            </a:r>
          </a:p>
          <a:p>
            <a:pPr lvl="1">
              <a:spcBef>
                <a:spcPct val="20000"/>
              </a:spcBef>
            </a:pPr>
            <a:r>
              <a:rPr kumimoji="1" lang="ru-RU" sz="3200" dirty="0" smtClean="0">
                <a:latin typeface="Tahoma" pitchFamily="34" charset="0"/>
              </a:rPr>
              <a:t>2*</a:t>
            </a:r>
            <a:r>
              <a:rPr kumimoji="1" lang="en-US" sz="3200" dirty="0" smtClean="0">
                <a:latin typeface="Tahoma" pitchFamily="34" charset="0"/>
              </a:rPr>
              <a:t>N</a:t>
            </a:r>
            <a:r>
              <a:rPr kumimoji="1" lang="ru-RU" sz="3200" dirty="0" smtClean="0">
                <a:latin typeface="Tahoma" pitchFamily="34" charset="0"/>
              </a:rPr>
              <a:t> арифметических операций</a:t>
            </a:r>
            <a:endParaRPr kumimoji="1" lang="en-US" sz="3200" dirty="0" smtClean="0">
              <a:latin typeface="Tahoma" pitchFamily="34" charset="0"/>
            </a:endParaRPr>
          </a:p>
          <a:p>
            <a:pPr lvl="1">
              <a:spcBef>
                <a:spcPct val="20000"/>
              </a:spcBef>
            </a:pPr>
            <a:r>
              <a:rPr kumimoji="1" lang="en-US" sz="3200" dirty="0" smtClean="0">
                <a:latin typeface="Tahoma" pitchFamily="34" charset="0"/>
              </a:rPr>
              <a:t>2*N</a:t>
            </a:r>
            <a:r>
              <a:rPr kumimoji="1" lang="ru-RU" sz="3200" dirty="0" smtClean="0">
                <a:latin typeface="Tahoma" pitchFamily="34" charset="0"/>
              </a:rPr>
              <a:t> обращений к глобальной памяти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i="1" dirty="0" smtClean="0">
                <a:latin typeface="Tahoma" pitchFamily="34" charset="0"/>
              </a:rPr>
              <a:t>Узкое место – доступ в память</a:t>
            </a:r>
            <a:endParaRPr kumimoji="1" lang="ru-RU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endParaRPr kumimoji="1" lang="en-US" dirty="0" smtClean="0">
              <a:latin typeface="Tahoma" pitchFamily="34" charset="0"/>
            </a:endParaRPr>
          </a:p>
          <a:p>
            <a:endParaRPr lang="ru-RU" dirty="0"/>
          </a:p>
        </p:txBody>
      </p:sp>
      <p:pic>
        <p:nvPicPr>
          <p:cNvPr id="6" name="Рисунок 5" descr="bottlen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Используем </a:t>
            </a:r>
            <a:r>
              <a:rPr lang="en-US" smtClean="0"/>
              <a:t>CUDA Profiler</a:t>
            </a:r>
            <a:endParaRPr lang="ru-RU" smtClean="0"/>
          </a:p>
        </p:txBody>
      </p:sp>
      <p:pic>
        <p:nvPicPr>
          <p:cNvPr id="86019" name="Picture 3" descr="D:\Alex Books\CUDA-lections\Slides\Images\matmut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9043988" cy="28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Content Placeholder 2"/>
          <p:cNvSpPr>
            <a:spLocks/>
          </p:cNvSpPr>
          <p:nvPr/>
        </p:nvSpPr>
        <p:spPr bwMode="auto">
          <a:xfrm>
            <a:off x="762000" y="4572000"/>
            <a:ext cx="815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1" lang="ru-RU" sz="2800" dirty="0" smtClean="0">
                <a:latin typeface="Tahoma" pitchFamily="34" charset="0"/>
              </a:rPr>
              <a:t>Основное </a:t>
            </a:r>
            <a:r>
              <a:rPr kumimoji="1" lang="ru-RU" sz="2800" dirty="0">
                <a:latin typeface="Tahoma" pitchFamily="34" charset="0"/>
              </a:rPr>
              <a:t>время (84.15%) ушло на чтение из глобальной </a:t>
            </a:r>
            <a:r>
              <a:rPr kumimoji="1" lang="ru-RU" sz="2800" dirty="0" smtClean="0">
                <a:latin typeface="Tahoma" pitchFamily="34" charset="0"/>
              </a:rPr>
              <a:t>памяти</a:t>
            </a:r>
            <a:endParaRPr kumimoji="1" lang="ru-RU" sz="28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1" lang="ru-RU" sz="2800" dirty="0" smtClean="0">
                <a:latin typeface="Tahoma" pitchFamily="34" charset="0"/>
              </a:rPr>
              <a:t>Вычисления </a:t>
            </a:r>
            <a:r>
              <a:rPr kumimoji="1" lang="ru-RU" sz="2800" dirty="0">
                <a:latin typeface="Tahoma" pitchFamily="34" charset="0"/>
              </a:rPr>
              <a:t>заняли всего около 10%</a:t>
            </a:r>
          </a:p>
        </p:txBody>
      </p:sp>
      <p:pic>
        <p:nvPicPr>
          <p:cNvPr id="7" name="Рисунок 6" descr="bottlen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Работа с памятью в </a:t>
            </a:r>
            <a:r>
              <a:rPr lang="en-US" smtClean="0"/>
              <a:t>CUDA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Основа оптимизации – </a:t>
            </a:r>
            <a:r>
              <a:rPr kumimoji="1" lang="ru-RU" dirty="0" smtClean="0">
                <a:latin typeface="Tahoma" pitchFamily="34" charset="0"/>
              </a:rPr>
              <a:t>правильная работа </a:t>
            </a:r>
            <a:r>
              <a:rPr kumimoji="1" lang="ru-RU" dirty="0" smtClean="0">
                <a:latin typeface="Tahoma" pitchFamily="34" charset="0"/>
              </a:rPr>
              <a:t>с памятью: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Максимальное использование </a:t>
            </a:r>
            <a:r>
              <a:rPr kumimoji="1" lang="en-US" i="1" dirty="0" smtClean="0">
                <a:latin typeface="Tahoma" pitchFamily="34" charset="0"/>
              </a:rPr>
              <a:t>shared</a:t>
            </a:r>
            <a:r>
              <a:rPr kumimoji="1" lang="en-US" dirty="0" smtClean="0">
                <a:latin typeface="Tahoma" pitchFamily="34" charset="0"/>
              </a:rPr>
              <a:t>-</a:t>
            </a:r>
            <a:r>
              <a:rPr kumimoji="1" lang="ru-RU" dirty="0" smtClean="0">
                <a:latin typeface="Tahoma" pitchFamily="34" charset="0"/>
              </a:rPr>
              <a:t>памяти</a:t>
            </a:r>
            <a:r>
              <a:rPr kumimoji="1" lang="en-US" dirty="0" smtClean="0">
                <a:latin typeface="Tahoma" pitchFamily="34" charset="0"/>
              </a:rPr>
              <a:t> </a:t>
            </a:r>
          </a:p>
          <a:p>
            <a:pPr marL="1254125" lvl="2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Лекция 3</a:t>
            </a:r>
            <a:endParaRPr kumimoji="1" lang="ru-RU" dirty="0" smtClean="0">
              <a:latin typeface="Tahoma" pitchFamily="34" charset="0"/>
            </a:endParaRP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Использование специальных </a:t>
            </a:r>
            <a:r>
              <a:rPr kumimoji="1" lang="ru-RU" dirty="0" smtClean="0">
                <a:latin typeface="Tahoma" pitchFamily="34" charset="0"/>
              </a:rPr>
              <a:t>шаблонов доступа </a:t>
            </a:r>
            <a:r>
              <a:rPr kumimoji="1" lang="ru-RU" dirty="0" smtClean="0">
                <a:latin typeface="Tahoma" pitchFamily="34" charset="0"/>
              </a:rPr>
              <a:t>к </a:t>
            </a:r>
            <a:r>
              <a:rPr kumimoji="1" lang="ru-RU" dirty="0" smtClean="0">
                <a:latin typeface="Tahoma" pitchFamily="34" charset="0"/>
              </a:rPr>
              <a:t>памяти</a:t>
            </a:r>
          </a:p>
          <a:p>
            <a:pPr marL="1254125" lvl="2" indent="-342900"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Coalescing</a:t>
            </a:r>
            <a:endParaRPr kumimoji="1" lang="ru-RU" dirty="0" smtClean="0">
              <a:latin typeface="Tahoma" pitchFamily="34" charset="0"/>
            </a:endParaRPr>
          </a:p>
          <a:p>
            <a:endParaRPr lang="ru-RU" dirty="0"/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Оптимизация работы с глобальной памятью.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Обращения идут через 32/64/128-битовые слова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При обращении к </a:t>
            </a:r>
            <a:r>
              <a:rPr kumimoji="1" lang="en-US" i="1" dirty="0" smtClean="0">
                <a:latin typeface="Tahoma" pitchFamily="34" charset="0"/>
              </a:rPr>
              <a:t>t[</a:t>
            </a:r>
            <a:r>
              <a:rPr kumimoji="1" lang="en-US" i="1" dirty="0" err="1" smtClean="0">
                <a:latin typeface="Tahoma" pitchFamily="34" charset="0"/>
              </a:rPr>
              <a:t>i</a:t>
            </a:r>
            <a:r>
              <a:rPr kumimoji="1" lang="en-US" i="1" dirty="0" smtClean="0">
                <a:latin typeface="Tahoma" pitchFamily="34" charset="0"/>
              </a:rPr>
              <a:t>]</a:t>
            </a:r>
          </a:p>
          <a:p>
            <a:pPr lvl="1">
              <a:spcBef>
                <a:spcPct val="20000"/>
              </a:spcBef>
            </a:pPr>
            <a:r>
              <a:rPr kumimoji="1" lang="en-US" i="1" dirty="0" err="1" smtClean="0">
                <a:latin typeface="Tahoma" pitchFamily="34" charset="0"/>
              </a:rPr>
              <a:t>sizeof</a:t>
            </a:r>
            <a:r>
              <a:rPr kumimoji="1" lang="en-US" i="1" dirty="0" smtClean="0">
                <a:latin typeface="Tahoma" pitchFamily="34" charset="0"/>
              </a:rPr>
              <a:t>(t [0])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равен 4/8/16 байтам</a:t>
            </a:r>
          </a:p>
          <a:p>
            <a:pPr lvl="1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t [</a:t>
            </a:r>
            <a:r>
              <a:rPr kumimoji="1" lang="en-US" i="1" dirty="0" err="1" smtClean="0">
                <a:latin typeface="Tahoma" pitchFamily="34" charset="0"/>
              </a:rPr>
              <a:t>i</a:t>
            </a:r>
            <a:r>
              <a:rPr kumimoji="1" lang="en-US" i="1" dirty="0" smtClean="0">
                <a:latin typeface="Tahoma" pitchFamily="34" charset="0"/>
              </a:rPr>
              <a:t>]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выровнен по </a:t>
            </a:r>
            <a:r>
              <a:rPr kumimoji="1" lang="en-US" i="1" dirty="0" err="1" smtClean="0">
                <a:latin typeface="Tahoma" pitchFamily="34" charset="0"/>
              </a:rPr>
              <a:t>sizeof</a:t>
            </a:r>
            <a:r>
              <a:rPr kumimoji="1" lang="en-US" i="1" dirty="0" smtClean="0">
                <a:latin typeface="Tahoma" pitchFamily="34" charset="0"/>
              </a:rPr>
              <a:t> ( t [0] )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Вся выделяемая память всегда выровнена по 256 байт</a:t>
            </a:r>
          </a:p>
          <a:p>
            <a:endParaRPr lang="ru-RU" dirty="0"/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Использование выравнивания.</a:t>
            </a:r>
          </a:p>
        </p:txBody>
      </p:sp>
      <p:sp>
        <p:nvSpPr>
          <p:cNvPr id="88067" name="Content Placeholder 2"/>
          <p:cNvSpPr>
            <a:spLocks/>
          </p:cNvSpPr>
          <p:nvPr/>
        </p:nvSpPr>
        <p:spPr bwMode="auto">
          <a:xfrm>
            <a:off x="838200" y="1885950"/>
            <a:ext cx="34290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 err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kumimoji="1" lang="en-US" sz="1600" b="1" dirty="0">
                <a:latin typeface="Courier New" pitchFamily="49" charset="0"/>
              </a:rPr>
              <a:t> vec3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x, y, z;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};</a:t>
            </a:r>
          </a:p>
        </p:txBody>
      </p:sp>
      <p:sp>
        <p:nvSpPr>
          <p:cNvPr id="88068" name="Content Placeholder 2"/>
          <p:cNvSpPr>
            <a:spLocks/>
          </p:cNvSpPr>
          <p:nvPr/>
        </p:nvSpPr>
        <p:spPr bwMode="auto">
          <a:xfrm>
            <a:off x="838200" y="3657600"/>
            <a:ext cx="34290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kumimoji="1" lang="en-US" sz="1600" b="1">
                <a:latin typeface="Courier New" pitchFamily="49" charset="0"/>
              </a:rPr>
              <a:t> __align__(16) vec3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>
                <a:latin typeface="Courier New" pitchFamily="49" charset="0"/>
              </a:rPr>
              <a:t>  </a:t>
            </a:r>
            <a:r>
              <a:rPr kumimoji="1" lang="en-US" sz="1600" b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>
                <a:latin typeface="Courier New" pitchFamily="49" charset="0"/>
              </a:rPr>
              <a:t> x, y, z;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>
                <a:latin typeface="Courier New" pitchFamily="49" charset="0"/>
              </a:rPr>
              <a:t>};</a:t>
            </a:r>
          </a:p>
        </p:txBody>
      </p:sp>
      <p:sp>
        <p:nvSpPr>
          <p:cNvPr id="88069" name="Content Placeholder 2"/>
          <p:cNvSpPr>
            <a:spLocks/>
          </p:cNvSpPr>
          <p:nvPr/>
        </p:nvSpPr>
        <p:spPr bwMode="auto">
          <a:xfrm>
            <a:off x="4038600" y="19812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1" lang="ru-RU" sz="1600" b="1" dirty="0">
                <a:latin typeface="Arial Black" pitchFamily="34" charset="0"/>
              </a:rPr>
              <a:t>Размер равен 12 байт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1" lang="ru-RU" sz="1600" b="1" dirty="0">
                <a:latin typeface="Arial Black" pitchFamily="34" charset="0"/>
              </a:rPr>
              <a:t>Элементы массива не будут выровнены в памяти</a:t>
            </a:r>
            <a:endParaRPr kumimoji="1" lang="en-US" sz="1600" b="1" dirty="0">
              <a:latin typeface="Arial Black" pitchFamily="34" charset="0"/>
            </a:endParaRPr>
          </a:p>
        </p:txBody>
      </p:sp>
      <p:sp>
        <p:nvSpPr>
          <p:cNvPr id="88070" name="Content Placeholder 2"/>
          <p:cNvSpPr>
            <a:spLocks/>
          </p:cNvSpPr>
          <p:nvPr/>
        </p:nvSpPr>
        <p:spPr bwMode="auto">
          <a:xfrm>
            <a:off x="4038600" y="3810000"/>
            <a:ext cx="487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1" lang="ru-RU" sz="1600" b="1" dirty="0">
                <a:latin typeface="Arial Black" pitchFamily="34" charset="0"/>
              </a:rPr>
              <a:t>Размер равен 16 байт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kumimoji="1" lang="ru-RU" sz="1600" b="1" dirty="0">
                <a:latin typeface="Arial Black" pitchFamily="34" charset="0"/>
              </a:rPr>
              <a:t>Элементы массива всегда будут выровнены в памяти</a:t>
            </a:r>
            <a:endParaRPr kumimoji="1" lang="en-US" sz="1600" b="1" dirty="0">
              <a:latin typeface="Arial Black" pitchFamily="34" charset="0"/>
            </a:endParaRPr>
          </a:p>
        </p:txBody>
      </p:sp>
      <p:pic>
        <p:nvPicPr>
          <p:cNvPr id="7" name="Рисунок 6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Объединение запросов к глобальной памяти.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умеет объединять ряд запросов к глобальной памяти в </a:t>
            </a:r>
            <a:r>
              <a:rPr kumimoji="1" lang="ru-RU" dirty="0" smtClean="0">
                <a:latin typeface="Tahoma" pitchFamily="34" charset="0"/>
              </a:rPr>
              <a:t>транзакцию одного</a:t>
            </a:r>
            <a:r>
              <a:rPr kumimoji="1" lang="ru-RU" dirty="0" smtClean="0">
                <a:latin typeface="Tahoma" pitchFamily="34" charset="0"/>
              </a:rPr>
              <a:t> сегмента</a:t>
            </a:r>
            <a:endParaRPr kumimoji="1" lang="ru-RU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Длина сегмента </a:t>
            </a:r>
            <a:r>
              <a:rPr kumimoji="1" lang="ru-RU" dirty="0" smtClean="0">
                <a:latin typeface="Tahoma" pitchFamily="34" charset="0"/>
              </a:rPr>
              <a:t>должна быть 32/64/128 байт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Сегмент </a:t>
            </a:r>
            <a:r>
              <a:rPr kumimoji="1" lang="ru-RU" dirty="0" smtClean="0">
                <a:latin typeface="Tahoma" pitchFamily="34" charset="0"/>
              </a:rPr>
              <a:t>должен быть выровнен по своему размеру</a:t>
            </a:r>
            <a:endParaRPr kumimoji="1" lang="en-US" dirty="0" smtClean="0">
              <a:latin typeface="Tahoma" pitchFamily="34" charset="0"/>
            </a:endParaRPr>
          </a:p>
          <a:p>
            <a:endParaRPr lang="ru-RU" dirty="0"/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Объединение </a:t>
            </a:r>
            <a:r>
              <a:rPr lang="en-US" b="1" dirty="0" smtClean="0"/>
              <a:t>(coalescing) </a:t>
            </a:r>
            <a:r>
              <a:rPr lang="en-US" b="1" dirty="0" smtClean="0"/>
              <a:t>1.2/1.3</a:t>
            </a:r>
            <a:endParaRPr lang="ru-RU" b="1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+mn-lt"/>
              </a:rPr>
              <a:t>Нити обращаются к</a:t>
            </a:r>
          </a:p>
          <a:p>
            <a:pPr lvl="1">
              <a:spcBef>
                <a:spcPct val="20000"/>
              </a:spcBef>
            </a:pPr>
            <a:r>
              <a:rPr kumimoji="1" lang="ru-RU" dirty="0" smtClean="0">
                <a:latin typeface="+mn-lt"/>
              </a:rPr>
              <a:t>8-битовым словам, дающим один 32-байтовый сегмент</a:t>
            </a:r>
          </a:p>
          <a:p>
            <a:pPr lvl="1">
              <a:spcBef>
                <a:spcPct val="20000"/>
              </a:spcBef>
            </a:pPr>
            <a:r>
              <a:rPr kumimoji="1" lang="ru-RU" dirty="0" smtClean="0">
                <a:latin typeface="+mn-lt"/>
              </a:rPr>
              <a:t>16-битовым словам, дающим один 64-байтовый сегмент</a:t>
            </a:r>
          </a:p>
          <a:p>
            <a:pPr lvl="1">
              <a:spcBef>
                <a:spcPct val="20000"/>
              </a:spcBef>
            </a:pPr>
            <a:r>
              <a:rPr kumimoji="1" lang="ru-RU" dirty="0" smtClean="0">
                <a:latin typeface="+mn-lt"/>
              </a:rPr>
              <a:t>32-битовым словам, дающим один 128-байтовый </a:t>
            </a:r>
            <a:r>
              <a:rPr kumimoji="1" lang="ru-RU" dirty="0" smtClean="0">
                <a:latin typeface="+mn-lt"/>
              </a:rPr>
              <a:t>сегмент</a:t>
            </a:r>
          </a:p>
          <a:p>
            <a:pPr>
              <a:spcBef>
                <a:spcPct val="20000"/>
              </a:spcBef>
            </a:pPr>
            <a:r>
              <a:rPr kumimoji="1" lang="ru-RU" dirty="0" smtClean="0">
                <a:latin typeface="+mn-lt"/>
              </a:rPr>
              <a:t>Объединение происходит на уровне </a:t>
            </a:r>
            <a:r>
              <a:rPr kumimoji="1" lang="ru-RU" dirty="0" err="1" smtClean="0">
                <a:latin typeface="+mn-lt"/>
              </a:rPr>
              <a:t>полу-варпов</a:t>
            </a:r>
            <a:endParaRPr kumimoji="1" lang="en-US" dirty="0" smtClean="0">
              <a:latin typeface="+mn-lt"/>
            </a:endParaRPr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Таблица 75"/>
          <p:cNvGraphicFramePr>
            <a:graphicFrameLocks noGrp="1"/>
          </p:cNvGraphicFramePr>
          <p:nvPr/>
        </p:nvGraphicFramePr>
        <p:xfrm>
          <a:off x="4831080" y="4546600"/>
          <a:ext cx="4114800" cy="254000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/>
        </p:nvGraphicFramePr>
        <p:xfrm>
          <a:off x="4828032" y="6451600"/>
          <a:ext cx="4114800" cy="254000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Объединение </a:t>
            </a:r>
            <a:r>
              <a:rPr lang="en-US" b="1" dirty="0" smtClean="0"/>
              <a:t>(coalescing</a:t>
            </a:r>
            <a:r>
              <a:rPr lang="en-US" b="1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1.2/1.3</a:t>
            </a:r>
            <a:endParaRPr lang="ru-RU" b="1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960120" y="1599848"/>
            <a:ext cx="3764280" cy="4531360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Если хотя бы одно условие не выполнено</a:t>
            </a:r>
          </a:p>
          <a:p>
            <a:pPr lvl="1">
              <a:spcBef>
                <a:spcPct val="20000"/>
              </a:spcBef>
            </a:pPr>
            <a:r>
              <a:rPr kumimoji="1" lang="ru-RU" sz="2400" dirty="0" smtClean="0">
                <a:latin typeface="Tahoma" pitchFamily="34" charset="0"/>
              </a:rPr>
              <a:t>объединяет </a:t>
            </a:r>
            <a:r>
              <a:rPr kumimoji="1" lang="ru-RU" sz="2400" dirty="0" smtClean="0">
                <a:latin typeface="Tahoma" pitchFamily="34" charset="0"/>
              </a:rPr>
              <a:t>их </a:t>
            </a:r>
            <a:r>
              <a:rPr kumimoji="1" lang="ru-RU" sz="2400" dirty="0" smtClean="0">
                <a:latin typeface="Tahoma" pitchFamily="34" charset="0"/>
              </a:rPr>
              <a:t>в набор сегментов</a:t>
            </a:r>
          </a:p>
          <a:p>
            <a:pPr lvl="1">
              <a:spcBef>
                <a:spcPct val="20000"/>
              </a:spcBef>
            </a:pPr>
            <a:r>
              <a:rPr kumimoji="1" lang="ru-RU" sz="2400" dirty="0" smtClean="0">
                <a:latin typeface="Tahoma" pitchFamily="34" charset="0"/>
              </a:rPr>
              <a:t>для каждого проводится </a:t>
            </a:r>
            <a:r>
              <a:rPr kumimoji="1" lang="ru-RU" sz="2400" dirty="0" smtClean="0">
                <a:latin typeface="Tahoma" pitchFamily="34" charset="0"/>
              </a:rPr>
              <a:t>отдельная </a:t>
            </a:r>
            <a:r>
              <a:rPr kumimoji="1" lang="ru-RU" sz="2400" dirty="0" smtClean="0">
                <a:latin typeface="Tahoma" pitchFamily="34" charset="0"/>
              </a:rPr>
              <a:t>транзакция</a:t>
            </a:r>
            <a:endParaRPr kumimoji="1" lang="en-US" sz="2400" dirty="0" smtClean="0">
              <a:latin typeface="Tahoma" pitchFamily="34" charset="0"/>
            </a:endParaRPr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  <p:sp>
        <p:nvSpPr>
          <p:cNvPr id="7" name="Rounded Rectangle 68"/>
          <p:cNvSpPr>
            <a:spLocks noChangeArrowheads="1"/>
          </p:cNvSpPr>
          <p:nvPr/>
        </p:nvSpPr>
        <p:spPr bwMode="auto">
          <a:xfrm>
            <a:off x="4652963" y="1557337"/>
            <a:ext cx="4491037" cy="5300663"/>
          </a:xfrm>
          <a:prstGeom prst="roundRect">
            <a:avLst>
              <a:gd name="adj" fmla="val 0"/>
            </a:avLst>
          </a:prstGeom>
          <a:noFill/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pPr defTabSz="914400"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" name="Group 936"/>
          <p:cNvGraphicFramePr>
            <a:graphicFrameLocks noGrp="1"/>
          </p:cNvGraphicFramePr>
          <p:nvPr/>
        </p:nvGraphicFramePr>
        <p:xfrm>
          <a:off x="4864100" y="3451471"/>
          <a:ext cx="4114800" cy="1016000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21113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" name="Line 284"/>
          <p:cNvSpPr>
            <a:spLocks noChangeShapeType="1"/>
          </p:cNvSpPr>
          <p:nvPr/>
        </p:nvSpPr>
        <p:spPr bwMode="auto">
          <a:xfrm rot="10800000" flipH="1">
            <a:off x="4999038" y="3835646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85"/>
          <p:cNvSpPr>
            <a:spLocks noChangeShapeType="1"/>
          </p:cNvSpPr>
          <p:nvPr/>
        </p:nvSpPr>
        <p:spPr bwMode="auto">
          <a:xfrm rot="10800000" flipH="1">
            <a:off x="5238750" y="3829296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86"/>
          <p:cNvSpPr>
            <a:spLocks noChangeShapeType="1"/>
          </p:cNvSpPr>
          <p:nvPr/>
        </p:nvSpPr>
        <p:spPr bwMode="auto">
          <a:xfrm rot="10800000" flipH="1">
            <a:off x="5497513" y="3830884"/>
            <a:ext cx="261937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287"/>
          <p:cNvSpPr>
            <a:spLocks noChangeShapeType="1"/>
          </p:cNvSpPr>
          <p:nvPr/>
        </p:nvSpPr>
        <p:spPr bwMode="auto">
          <a:xfrm rot="10800000" flipH="1">
            <a:off x="5772150" y="3829296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288"/>
          <p:cNvSpPr>
            <a:spLocks noChangeShapeType="1"/>
          </p:cNvSpPr>
          <p:nvPr/>
        </p:nvSpPr>
        <p:spPr bwMode="auto">
          <a:xfrm rot="10800000" flipH="1">
            <a:off x="6011863" y="3824534"/>
            <a:ext cx="261937" cy="8286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89"/>
          <p:cNvSpPr>
            <a:spLocks noChangeShapeType="1"/>
          </p:cNvSpPr>
          <p:nvPr/>
        </p:nvSpPr>
        <p:spPr bwMode="auto">
          <a:xfrm rot="10800000" flipH="1">
            <a:off x="6270625" y="3824534"/>
            <a:ext cx="261938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290"/>
          <p:cNvSpPr>
            <a:spLocks noChangeShapeType="1"/>
          </p:cNvSpPr>
          <p:nvPr/>
        </p:nvSpPr>
        <p:spPr bwMode="auto">
          <a:xfrm rot="10800000" flipH="1">
            <a:off x="6543675" y="3837234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1"/>
          <p:cNvSpPr>
            <a:spLocks noChangeShapeType="1"/>
          </p:cNvSpPr>
          <p:nvPr/>
        </p:nvSpPr>
        <p:spPr bwMode="auto">
          <a:xfrm rot="10800000" flipH="1">
            <a:off x="6783388" y="3830884"/>
            <a:ext cx="261937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2"/>
          <p:cNvSpPr>
            <a:spLocks noChangeShapeType="1"/>
          </p:cNvSpPr>
          <p:nvPr/>
        </p:nvSpPr>
        <p:spPr bwMode="auto">
          <a:xfrm rot="10800000" flipH="1">
            <a:off x="7042150" y="3832471"/>
            <a:ext cx="261938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93"/>
          <p:cNvSpPr>
            <a:spLocks noChangeShapeType="1"/>
          </p:cNvSpPr>
          <p:nvPr/>
        </p:nvSpPr>
        <p:spPr bwMode="auto">
          <a:xfrm rot="10800000" flipH="1">
            <a:off x="7316788" y="3830884"/>
            <a:ext cx="261937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94"/>
          <p:cNvSpPr>
            <a:spLocks noChangeShapeType="1"/>
          </p:cNvSpPr>
          <p:nvPr/>
        </p:nvSpPr>
        <p:spPr bwMode="auto">
          <a:xfrm rot="10800000" flipH="1">
            <a:off x="7556500" y="3824534"/>
            <a:ext cx="261938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95"/>
          <p:cNvSpPr>
            <a:spLocks noChangeShapeType="1"/>
          </p:cNvSpPr>
          <p:nvPr/>
        </p:nvSpPr>
        <p:spPr bwMode="auto">
          <a:xfrm rot="10800000" flipH="1">
            <a:off x="7816850" y="3826121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96"/>
          <p:cNvSpPr>
            <a:spLocks noChangeShapeType="1"/>
          </p:cNvSpPr>
          <p:nvPr/>
        </p:nvSpPr>
        <p:spPr bwMode="auto">
          <a:xfrm rot="10800000" flipH="1">
            <a:off x="8070850" y="3824534"/>
            <a:ext cx="261938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97"/>
          <p:cNvSpPr>
            <a:spLocks noChangeShapeType="1"/>
          </p:cNvSpPr>
          <p:nvPr/>
        </p:nvSpPr>
        <p:spPr bwMode="auto">
          <a:xfrm rot="10800000" flipH="1">
            <a:off x="8312150" y="3819771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98"/>
          <p:cNvSpPr>
            <a:spLocks noChangeShapeType="1"/>
          </p:cNvSpPr>
          <p:nvPr/>
        </p:nvSpPr>
        <p:spPr bwMode="auto">
          <a:xfrm rot="10800000" flipH="1">
            <a:off x="8570913" y="3821359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99"/>
          <p:cNvSpPr>
            <a:spLocks noChangeShapeType="1"/>
          </p:cNvSpPr>
          <p:nvPr/>
        </p:nvSpPr>
        <p:spPr bwMode="auto">
          <a:xfrm rot="10800000">
            <a:off x="4994275" y="4064246"/>
            <a:ext cx="3835400" cy="5889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8" name="Group 933"/>
          <p:cNvGraphicFramePr>
            <a:graphicFrameLocks noGrp="1"/>
          </p:cNvGraphicFramePr>
          <p:nvPr/>
        </p:nvGraphicFramePr>
        <p:xfrm>
          <a:off x="4835525" y="1624588"/>
          <a:ext cx="4114800" cy="1016000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9" name="Line 579"/>
          <p:cNvSpPr>
            <a:spLocks noChangeShapeType="1"/>
          </p:cNvSpPr>
          <p:nvPr/>
        </p:nvSpPr>
        <p:spPr bwMode="auto">
          <a:xfrm rot="10800000" flipH="1">
            <a:off x="4970463" y="2240538"/>
            <a:ext cx="292100" cy="6191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80"/>
          <p:cNvSpPr>
            <a:spLocks noChangeShapeType="1"/>
          </p:cNvSpPr>
          <p:nvPr/>
        </p:nvSpPr>
        <p:spPr bwMode="auto">
          <a:xfrm rot="10800000">
            <a:off x="4968875" y="2253238"/>
            <a:ext cx="250825" cy="60801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81"/>
          <p:cNvSpPr>
            <a:spLocks noChangeShapeType="1"/>
          </p:cNvSpPr>
          <p:nvPr/>
        </p:nvSpPr>
        <p:spPr bwMode="auto">
          <a:xfrm rot="10800000" flipH="1">
            <a:off x="5468938" y="2238951"/>
            <a:ext cx="3175" cy="6159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82"/>
          <p:cNvSpPr>
            <a:spLocks noChangeShapeType="1"/>
          </p:cNvSpPr>
          <p:nvPr/>
        </p:nvSpPr>
        <p:spPr bwMode="auto">
          <a:xfrm rot="10800000" flipH="1">
            <a:off x="5734050" y="2243713"/>
            <a:ext cx="1588" cy="6175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583"/>
          <p:cNvSpPr>
            <a:spLocks noChangeShapeType="1"/>
          </p:cNvSpPr>
          <p:nvPr/>
        </p:nvSpPr>
        <p:spPr bwMode="auto">
          <a:xfrm rot="10800000" flipH="1">
            <a:off x="5983288" y="2245301"/>
            <a:ext cx="523875" cy="6175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584"/>
          <p:cNvSpPr>
            <a:spLocks noChangeShapeType="1"/>
          </p:cNvSpPr>
          <p:nvPr/>
        </p:nvSpPr>
        <p:spPr bwMode="auto">
          <a:xfrm rot="10800000" flipH="1">
            <a:off x="6234113" y="2238951"/>
            <a:ext cx="1587" cy="6175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585"/>
          <p:cNvSpPr>
            <a:spLocks noChangeShapeType="1"/>
          </p:cNvSpPr>
          <p:nvPr/>
        </p:nvSpPr>
        <p:spPr bwMode="auto">
          <a:xfrm rot="10800000" flipH="1">
            <a:off x="6505575" y="2243713"/>
            <a:ext cx="1588" cy="6175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586"/>
          <p:cNvSpPr>
            <a:spLocks noChangeShapeType="1"/>
          </p:cNvSpPr>
          <p:nvPr/>
        </p:nvSpPr>
        <p:spPr bwMode="auto">
          <a:xfrm rot="10800000" flipH="1">
            <a:off x="6754813" y="2245301"/>
            <a:ext cx="3175" cy="6175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587"/>
          <p:cNvSpPr>
            <a:spLocks noChangeShapeType="1"/>
          </p:cNvSpPr>
          <p:nvPr/>
        </p:nvSpPr>
        <p:spPr bwMode="auto">
          <a:xfrm rot="10800000" flipH="1">
            <a:off x="7005638" y="2238951"/>
            <a:ext cx="1587" cy="6175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588"/>
          <p:cNvSpPr>
            <a:spLocks noChangeShapeType="1"/>
          </p:cNvSpPr>
          <p:nvPr/>
        </p:nvSpPr>
        <p:spPr bwMode="auto">
          <a:xfrm rot="10800000" flipH="1">
            <a:off x="7296150" y="2243713"/>
            <a:ext cx="233363" cy="609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589"/>
          <p:cNvSpPr>
            <a:spLocks noChangeShapeType="1"/>
          </p:cNvSpPr>
          <p:nvPr/>
        </p:nvSpPr>
        <p:spPr bwMode="auto">
          <a:xfrm rot="10800000">
            <a:off x="7275513" y="2261176"/>
            <a:ext cx="784225" cy="5937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590"/>
          <p:cNvSpPr>
            <a:spLocks noChangeShapeType="1"/>
          </p:cNvSpPr>
          <p:nvPr/>
        </p:nvSpPr>
        <p:spPr bwMode="auto">
          <a:xfrm rot="10800000" flipH="1">
            <a:off x="8310563" y="2238951"/>
            <a:ext cx="1587" cy="617537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591"/>
          <p:cNvSpPr>
            <a:spLocks noChangeShapeType="1"/>
          </p:cNvSpPr>
          <p:nvPr/>
        </p:nvSpPr>
        <p:spPr bwMode="auto">
          <a:xfrm rot="10800000" flipH="1">
            <a:off x="8559800" y="2234188"/>
            <a:ext cx="1588" cy="6175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592"/>
          <p:cNvSpPr>
            <a:spLocks noChangeShapeType="1"/>
          </p:cNvSpPr>
          <p:nvPr/>
        </p:nvSpPr>
        <p:spPr bwMode="auto">
          <a:xfrm rot="10800000" flipH="1">
            <a:off x="8831263" y="2238951"/>
            <a:ext cx="3175" cy="6159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593"/>
          <p:cNvSpPr>
            <a:spLocks/>
          </p:cNvSpPr>
          <p:nvPr/>
        </p:nvSpPr>
        <p:spPr bwMode="auto">
          <a:xfrm>
            <a:off x="4849813" y="1295400"/>
            <a:ext cx="40386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ctr" defTabSz="914400"/>
            <a:r>
              <a:rPr lang="en-US" sz="2000" dirty="0">
                <a:cs typeface="Arial" charset="0"/>
                <a:sym typeface="Arial" charset="0"/>
              </a:rPr>
              <a:t>1 </a:t>
            </a:r>
            <a:r>
              <a:rPr lang="ru-RU" sz="2000" dirty="0" smtClean="0">
                <a:cs typeface="Arial" charset="0"/>
                <a:sym typeface="Arial" charset="0"/>
              </a:rPr>
              <a:t>транзакция </a:t>
            </a:r>
            <a:r>
              <a:rPr lang="en-US" sz="2000" dirty="0" smtClean="0">
                <a:cs typeface="Arial" charset="0"/>
                <a:sym typeface="Arial" charset="0"/>
              </a:rPr>
              <a:t>—</a:t>
            </a:r>
            <a:r>
              <a:rPr lang="ru-RU" sz="2000" dirty="0" smtClean="0">
                <a:cs typeface="Arial" charset="0"/>
                <a:sym typeface="Arial" charset="0"/>
              </a:rPr>
              <a:t> </a:t>
            </a:r>
            <a:r>
              <a:rPr lang="en-US" sz="2000" dirty="0" smtClean="0">
                <a:cs typeface="Arial" charset="0"/>
                <a:sym typeface="Arial" charset="0"/>
              </a:rPr>
              <a:t>64B </a:t>
            </a:r>
            <a:r>
              <a:rPr lang="ru-RU" sz="2000" dirty="0" smtClean="0">
                <a:cs typeface="Arial" charset="0"/>
                <a:sym typeface="Arial" charset="0"/>
              </a:rPr>
              <a:t>сегмент</a:t>
            </a:r>
            <a:endParaRPr lang="en-US" sz="2000" dirty="0">
              <a:cs typeface="Arial" charset="0"/>
              <a:sym typeface="Arial" charset="0"/>
            </a:endParaRPr>
          </a:p>
        </p:txBody>
      </p:sp>
      <p:sp>
        <p:nvSpPr>
          <p:cNvPr id="44" name="Rectangle 594"/>
          <p:cNvSpPr>
            <a:spLocks/>
          </p:cNvSpPr>
          <p:nvPr/>
        </p:nvSpPr>
        <p:spPr bwMode="auto">
          <a:xfrm>
            <a:off x="4877245" y="3124200"/>
            <a:ext cx="408736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ctr" defTabSz="914400"/>
            <a:r>
              <a:rPr lang="en-US" sz="2000" dirty="0">
                <a:cs typeface="Arial" charset="0"/>
                <a:sym typeface="Arial" charset="0"/>
              </a:rPr>
              <a:t>2 </a:t>
            </a:r>
            <a:r>
              <a:rPr lang="ru-RU" sz="2000" dirty="0" smtClean="0">
                <a:cs typeface="Arial" charset="0"/>
                <a:sym typeface="Arial" charset="0"/>
              </a:rPr>
              <a:t>транзакции </a:t>
            </a:r>
            <a:r>
              <a:rPr lang="en-US" sz="2000" dirty="0" smtClean="0">
                <a:cs typeface="Arial" charset="0"/>
                <a:sym typeface="Arial" charset="0"/>
              </a:rPr>
              <a:t>—</a:t>
            </a:r>
            <a:r>
              <a:rPr lang="ru-RU" sz="2000" dirty="0" smtClean="0">
                <a:cs typeface="Arial" charset="0"/>
                <a:sym typeface="Arial" charset="0"/>
              </a:rPr>
              <a:t> </a:t>
            </a:r>
            <a:r>
              <a:rPr lang="en-US" sz="2000" dirty="0" smtClean="0">
                <a:cs typeface="Arial" charset="0"/>
                <a:sym typeface="Arial" charset="0"/>
              </a:rPr>
              <a:t>64B </a:t>
            </a:r>
            <a:r>
              <a:rPr lang="ru-RU" sz="2000" dirty="0" smtClean="0">
                <a:cs typeface="Arial" charset="0"/>
                <a:sym typeface="Arial" charset="0"/>
              </a:rPr>
              <a:t>и </a:t>
            </a:r>
            <a:r>
              <a:rPr lang="en-US" sz="2000" dirty="0" smtClean="0">
                <a:cs typeface="Arial" charset="0"/>
                <a:sym typeface="Arial" charset="0"/>
              </a:rPr>
              <a:t>32B </a:t>
            </a:r>
            <a:r>
              <a:rPr lang="ru-RU" sz="2000" dirty="0" smtClean="0">
                <a:cs typeface="Arial" charset="0"/>
                <a:sym typeface="Arial" charset="0"/>
              </a:rPr>
              <a:t>сегменты</a:t>
            </a:r>
            <a:endParaRPr lang="en-US" sz="2000" dirty="0">
              <a:cs typeface="Arial" charset="0"/>
              <a:sym typeface="Arial" charset="0"/>
            </a:endParaRPr>
          </a:p>
        </p:txBody>
      </p:sp>
      <p:graphicFrame>
        <p:nvGraphicFramePr>
          <p:cNvPr id="45" name="Group 937"/>
          <p:cNvGraphicFramePr>
            <a:graphicFrameLocks noGrp="1"/>
          </p:cNvGraphicFramePr>
          <p:nvPr/>
        </p:nvGraphicFramePr>
        <p:xfrm>
          <a:off x="4830763" y="5205412"/>
          <a:ext cx="4114800" cy="1016000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6" name="Line 874"/>
          <p:cNvSpPr>
            <a:spLocks noChangeShapeType="1"/>
          </p:cNvSpPr>
          <p:nvPr/>
        </p:nvSpPr>
        <p:spPr bwMode="auto">
          <a:xfrm rot="10800000" flipH="1">
            <a:off x="4967288" y="5824537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875"/>
          <p:cNvSpPr>
            <a:spLocks noChangeShapeType="1"/>
          </p:cNvSpPr>
          <p:nvPr/>
        </p:nvSpPr>
        <p:spPr bwMode="auto">
          <a:xfrm rot="10800000" flipH="1">
            <a:off x="5207000" y="5818187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876"/>
          <p:cNvSpPr>
            <a:spLocks noChangeShapeType="1"/>
          </p:cNvSpPr>
          <p:nvPr/>
        </p:nvSpPr>
        <p:spPr bwMode="auto">
          <a:xfrm rot="10800000" flipH="1">
            <a:off x="5465763" y="5819775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877"/>
          <p:cNvSpPr>
            <a:spLocks noChangeShapeType="1"/>
          </p:cNvSpPr>
          <p:nvPr/>
        </p:nvSpPr>
        <p:spPr bwMode="auto">
          <a:xfrm rot="10800000" flipH="1">
            <a:off x="5740400" y="5818187"/>
            <a:ext cx="260350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878"/>
          <p:cNvSpPr>
            <a:spLocks noChangeShapeType="1"/>
          </p:cNvSpPr>
          <p:nvPr/>
        </p:nvSpPr>
        <p:spPr bwMode="auto">
          <a:xfrm rot="10800000" flipH="1">
            <a:off x="5980113" y="5813425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879"/>
          <p:cNvSpPr>
            <a:spLocks noChangeShapeType="1"/>
          </p:cNvSpPr>
          <p:nvPr/>
        </p:nvSpPr>
        <p:spPr bwMode="auto">
          <a:xfrm rot="10800000" flipH="1">
            <a:off x="6238875" y="5815012"/>
            <a:ext cx="261938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880"/>
          <p:cNvSpPr>
            <a:spLocks noChangeShapeType="1"/>
          </p:cNvSpPr>
          <p:nvPr/>
        </p:nvSpPr>
        <p:spPr bwMode="auto">
          <a:xfrm rot="10800000" flipH="1">
            <a:off x="6511925" y="5826125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881"/>
          <p:cNvSpPr>
            <a:spLocks noChangeShapeType="1"/>
          </p:cNvSpPr>
          <p:nvPr/>
        </p:nvSpPr>
        <p:spPr bwMode="auto">
          <a:xfrm rot="10800000" flipH="1">
            <a:off x="6751638" y="5819775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882"/>
          <p:cNvSpPr>
            <a:spLocks noChangeShapeType="1"/>
          </p:cNvSpPr>
          <p:nvPr/>
        </p:nvSpPr>
        <p:spPr bwMode="auto">
          <a:xfrm rot="10800000" flipH="1">
            <a:off x="7010400" y="5821362"/>
            <a:ext cx="261938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883"/>
          <p:cNvSpPr>
            <a:spLocks noChangeShapeType="1"/>
          </p:cNvSpPr>
          <p:nvPr/>
        </p:nvSpPr>
        <p:spPr bwMode="auto">
          <a:xfrm rot="10800000" flipH="1">
            <a:off x="7285038" y="5819775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884"/>
          <p:cNvSpPr>
            <a:spLocks noChangeShapeType="1"/>
          </p:cNvSpPr>
          <p:nvPr/>
        </p:nvSpPr>
        <p:spPr bwMode="auto">
          <a:xfrm rot="10800000" flipH="1">
            <a:off x="7524750" y="5815012"/>
            <a:ext cx="261938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885"/>
          <p:cNvSpPr>
            <a:spLocks noChangeShapeType="1"/>
          </p:cNvSpPr>
          <p:nvPr/>
        </p:nvSpPr>
        <p:spPr bwMode="auto">
          <a:xfrm rot="10800000" flipH="1">
            <a:off x="7783513" y="5816600"/>
            <a:ext cx="261937" cy="82867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886"/>
          <p:cNvSpPr>
            <a:spLocks noChangeShapeType="1"/>
          </p:cNvSpPr>
          <p:nvPr/>
        </p:nvSpPr>
        <p:spPr bwMode="auto">
          <a:xfrm rot="10800000" flipH="1">
            <a:off x="8039100" y="5815012"/>
            <a:ext cx="261938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887"/>
          <p:cNvSpPr>
            <a:spLocks noChangeShapeType="1"/>
          </p:cNvSpPr>
          <p:nvPr/>
        </p:nvSpPr>
        <p:spPr bwMode="auto">
          <a:xfrm rot="10800000" flipH="1">
            <a:off x="8278813" y="5808662"/>
            <a:ext cx="261937" cy="8302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888"/>
          <p:cNvSpPr>
            <a:spLocks noChangeShapeType="1"/>
          </p:cNvSpPr>
          <p:nvPr/>
        </p:nvSpPr>
        <p:spPr bwMode="auto">
          <a:xfrm rot="10800000" flipH="1">
            <a:off x="8539163" y="5810250"/>
            <a:ext cx="260350" cy="830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889"/>
          <p:cNvSpPr>
            <a:spLocks noChangeShapeType="1"/>
          </p:cNvSpPr>
          <p:nvPr/>
        </p:nvSpPr>
        <p:spPr bwMode="auto">
          <a:xfrm rot="10800000">
            <a:off x="4962525" y="6053137"/>
            <a:ext cx="3835400" cy="5889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890"/>
          <p:cNvSpPr>
            <a:spLocks/>
          </p:cNvSpPr>
          <p:nvPr/>
        </p:nvSpPr>
        <p:spPr bwMode="auto">
          <a:xfrm>
            <a:off x="4840669" y="4913745"/>
            <a:ext cx="412394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ctr" defTabSz="914400"/>
            <a:r>
              <a:rPr lang="en-US" sz="2000" dirty="0">
                <a:cs typeface="Arial" charset="0"/>
                <a:sym typeface="Arial" charset="0"/>
              </a:rPr>
              <a:t>1 </a:t>
            </a:r>
            <a:r>
              <a:rPr lang="ru-RU" sz="2000" dirty="0" smtClean="0">
                <a:cs typeface="Arial" charset="0"/>
                <a:sym typeface="Arial" charset="0"/>
              </a:rPr>
              <a:t>транзакция </a:t>
            </a:r>
            <a:r>
              <a:rPr lang="en-US" sz="2000" dirty="0" smtClean="0">
                <a:cs typeface="Arial" charset="0"/>
                <a:sym typeface="Arial" charset="0"/>
              </a:rPr>
              <a:t>—</a:t>
            </a:r>
            <a:r>
              <a:rPr lang="en-US" sz="2000" dirty="0">
                <a:cs typeface="Arial" charset="0"/>
                <a:sym typeface="Arial" charset="0"/>
              </a:rPr>
              <a:t>128B </a:t>
            </a:r>
            <a:r>
              <a:rPr lang="ru-RU" sz="2000" dirty="0" smtClean="0">
                <a:cs typeface="Arial" charset="0"/>
                <a:sym typeface="Arial" charset="0"/>
              </a:rPr>
              <a:t>сегмент</a:t>
            </a:r>
            <a:endParaRPr lang="en-US" sz="2000" dirty="0">
              <a:cs typeface="Arial" charset="0"/>
              <a:sym typeface="Arial" charset="0"/>
            </a:endParaRPr>
          </a:p>
        </p:txBody>
      </p:sp>
      <p:sp>
        <p:nvSpPr>
          <p:cNvPr id="63" name="Line 891"/>
          <p:cNvSpPr>
            <a:spLocks noChangeShapeType="1"/>
          </p:cNvSpPr>
          <p:nvPr/>
        </p:nvSpPr>
        <p:spPr bwMode="auto">
          <a:xfrm rot="10800000" flipH="1">
            <a:off x="7564438" y="2238951"/>
            <a:ext cx="233362" cy="609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892"/>
          <p:cNvSpPr>
            <a:spLocks noChangeShapeType="1"/>
          </p:cNvSpPr>
          <p:nvPr/>
        </p:nvSpPr>
        <p:spPr bwMode="auto">
          <a:xfrm rot="10800000" flipH="1">
            <a:off x="7805738" y="2253238"/>
            <a:ext cx="231775" cy="6111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2"/>
          <p:cNvSpPr/>
          <p:nvPr/>
        </p:nvSpPr>
        <p:spPr>
          <a:xfrm>
            <a:off x="4832350" y="5740400"/>
            <a:ext cx="4114800" cy="47783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Rectangle 63"/>
          <p:cNvSpPr/>
          <p:nvPr/>
        </p:nvSpPr>
        <p:spPr>
          <a:xfrm>
            <a:off x="4867275" y="3961059"/>
            <a:ext cx="2047875" cy="258762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4"/>
          <p:cNvSpPr/>
          <p:nvPr/>
        </p:nvSpPr>
        <p:spPr>
          <a:xfrm>
            <a:off x="4867275" y="3703884"/>
            <a:ext cx="4114800" cy="2571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32350" y="2132588"/>
            <a:ext cx="4114800" cy="2571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9" name="Группа 344"/>
          <p:cNvGrpSpPr>
            <a:grpSpLocks/>
          </p:cNvGrpSpPr>
          <p:nvPr/>
        </p:nvGrpSpPr>
        <p:grpSpPr bwMode="auto">
          <a:xfrm>
            <a:off x="2362200" y="5562600"/>
            <a:ext cx="1676400" cy="1066800"/>
            <a:chOff x="7391400" y="5715000"/>
            <a:chExt cx="1676400" cy="1066800"/>
          </a:xfrm>
        </p:grpSpPr>
        <p:grpSp>
          <p:nvGrpSpPr>
            <p:cNvPr id="70" name="Группа 454"/>
            <p:cNvGrpSpPr>
              <a:grpSpLocks/>
            </p:cNvGrpSpPr>
            <p:nvPr/>
          </p:nvGrpSpPr>
          <p:grpSpPr bwMode="auto">
            <a:xfrm>
              <a:off x="7391400" y="5715000"/>
              <a:ext cx="1676400" cy="1066800"/>
              <a:chOff x="7315200" y="2286000"/>
              <a:chExt cx="1676400" cy="1066800"/>
            </a:xfrm>
          </p:grpSpPr>
          <p:sp>
            <p:nvSpPr>
              <p:cNvPr id="72" name="Скругленный прямоугольник 71"/>
              <p:cNvSpPr/>
              <p:nvPr/>
            </p:nvSpPr>
            <p:spPr>
              <a:xfrm>
                <a:off x="7315200" y="2286000"/>
                <a:ext cx="16764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0" hangingPunct="0">
                  <a:defRPr/>
                </a:pPr>
                <a:r>
                  <a:rPr lang="ru-RU" sz="1400" dirty="0"/>
                  <a:t>Легенда:</a:t>
                </a:r>
              </a:p>
              <a:p>
                <a:pPr eaLnBrk="0" hangingPunct="0">
                  <a:defRPr/>
                </a:pPr>
                <a:r>
                  <a:rPr lang="ru-RU" sz="1400" dirty="0"/>
                  <a:t>-нить</a:t>
                </a:r>
              </a:p>
              <a:p>
                <a:pPr eaLnBrk="0" hangingPunct="0">
                  <a:defRPr/>
                </a:pPr>
                <a:r>
                  <a:rPr lang="ru-RU" sz="1400" dirty="0" smtClean="0"/>
                  <a:t>-128</a:t>
                </a:r>
                <a:r>
                  <a:rPr lang="en-US" sz="1400" dirty="0" smtClean="0"/>
                  <a:t>B</a:t>
                </a:r>
                <a:r>
                  <a:rPr lang="ru-RU" sz="1400" dirty="0" smtClean="0"/>
                  <a:t> сегмент</a:t>
                </a:r>
                <a:endParaRPr lang="ru-RU" sz="1400" dirty="0"/>
              </a:p>
              <a:p>
                <a:pPr eaLnBrk="0" hangingPunct="0">
                  <a:defRPr/>
                </a:pPr>
                <a:r>
                  <a:rPr lang="ru-RU" sz="1400" dirty="0" smtClean="0"/>
                  <a:t>-128</a:t>
                </a:r>
                <a:r>
                  <a:rPr lang="en-US" sz="1400" dirty="0" smtClean="0"/>
                  <a:t>B </a:t>
                </a:r>
                <a:r>
                  <a:rPr lang="ru-RU" sz="1400" dirty="0" smtClean="0"/>
                  <a:t>сегмент</a:t>
                </a:r>
                <a:endParaRPr lang="ru-RU" sz="1400" dirty="0"/>
              </a:p>
            </p:txBody>
          </p:sp>
          <p:sp>
            <p:nvSpPr>
              <p:cNvPr id="73" name="Rectangle 395"/>
              <p:cNvSpPr>
                <a:spLocks noChangeArrowheads="1"/>
              </p:cNvSpPr>
              <p:nvPr/>
            </p:nvSpPr>
            <p:spPr bwMode="auto">
              <a:xfrm>
                <a:off x="8686800" y="2844800"/>
                <a:ext cx="152400" cy="15240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accent6">
                    <a:lumMod val="20000"/>
                    <a:lumOff val="8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ru-RU">
                  <a:cs typeface="+mn-cs"/>
                </a:endParaRPr>
              </a:p>
            </p:txBody>
          </p:sp>
          <p:sp>
            <p:nvSpPr>
              <p:cNvPr id="74" name="Rectangle 291"/>
              <p:cNvSpPr>
                <a:spLocks noChangeArrowheads="1"/>
              </p:cNvSpPr>
              <p:nvPr/>
            </p:nvSpPr>
            <p:spPr bwMode="auto">
              <a:xfrm>
                <a:off x="8686800" y="2616200"/>
                <a:ext cx="152400" cy="152400"/>
              </a:xfrm>
              <a:prstGeom prst="rect">
                <a:avLst/>
              </a:prstGeom>
              <a:ln w="3175">
                <a:solidFill>
                  <a:schemeClr val="tx2"/>
                </a:solidFill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0" hangingPunct="0">
                  <a:defRPr/>
                </a:pPr>
                <a:endParaRPr lang="ru-RU"/>
              </a:p>
            </p:txBody>
          </p:sp>
        </p:grpSp>
        <p:sp>
          <p:nvSpPr>
            <p:cNvPr id="71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solidFill>
              <a:srgbClr val="76B900"/>
            </a:solidFill>
            <a:ln>
              <a:headEnd/>
              <a:tailEnd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defRPr/>
              </a:pPr>
              <a:endParaRPr lang="ru-RU" sz="18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75" name="Таблица 74"/>
          <p:cNvGraphicFramePr>
            <a:graphicFrameLocks noGrp="1"/>
          </p:cNvGraphicFramePr>
          <p:nvPr/>
        </p:nvGraphicFramePr>
        <p:xfrm>
          <a:off x="4835525" y="2743200"/>
          <a:ext cx="4114800" cy="254000"/>
        </p:xfrm>
        <a:graphic>
          <a:graphicData uri="http://schemas.openxmlformats.org/drawingml/2006/table">
            <a:tbl>
              <a:tblPr/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Объединение </a:t>
            </a:r>
            <a:r>
              <a:rPr lang="en-US" b="1" dirty="0" smtClean="0"/>
              <a:t>(coalescing) </a:t>
            </a:r>
            <a:r>
              <a:rPr lang="en-US" b="1" dirty="0" smtClean="0"/>
              <a:t>2.x</a:t>
            </a:r>
            <a:endParaRPr lang="ru-RU" b="1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+mn-lt"/>
              </a:rPr>
              <a:t>На мультипроцессоре есть</a:t>
            </a:r>
            <a:r>
              <a:rPr kumimoji="1" lang="en-US" sz="2800" dirty="0" smtClean="0">
                <a:latin typeface="+mn-lt"/>
              </a:rPr>
              <a:t> L1 </a:t>
            </a:r>
            <a:r>
              <a:rPr kumimoji="1" lang="ru-RU" sz="2800" dirty="0" smtClean="0">
                <a:latin typeface="+mn-lt"/>
              </a:rPr>
              <a:t>кэш </a:t>
            </a:r>
          </a:p>
          <a:p>
            <a:pPr marL="854075" lvl="1" indent="-342900">
              <a:spcBef>
                <a:spcPct val="20000"/>
              </a:spcBef>
            </a:pPr>
            <a:r>
              <a:rPr kumimoji="1" lang="ru-RU" sz="2400" dirty="0" smtClean="0">
                <a:latin typeface="+mn-lt"/>
              </a:rPr>
              <a:t>Физически там, где разделяемая память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+mn-lt"/>
              </a:rPr>
              <a:t>Мультипроцессоры имеют общий </a:t>
            </a:r>
            <a:r>
              <a:rPr kumimoji="1" lang="en-US" sz="2800" dirty="0" smtClean="0">
                <a:latin typeface="+mn-lt"/>
              </a:rPr>
              <a:t>L2 </a:t>
            </a:r>
            <a:r>
              <a:rPr kumimoji="1" lang="ru-RU" sz="2800" dirty="0" smtClean="0">
                <a:latin typeface="+mn-lt"/>
              </a:rPr>
              <a:t>кэш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+mn-lt"/>
              </a:rPr>
              <a:t>Флаги компиляции</a:t>
            </a:r>
          </a:p>
          <a:p>
            <a:pPr marL="854075" lvl="1" indent="-342900">
              <a:spcBef>
                <a:spcPct val="20000"/>
              </a:spcBef>
            </a:pPr>
            <a:r>
              <a:rPr lang="ru-RU" sz="2400" dirty="0" smtClean="0">
                <a:latin typeface="+mn-lt"/>
              </a:rPr>
              <a:t>Использовать </a:t>
            </a:r>
            <a:r>
              <a:rPr lang="en-US" sz="2400" dirty="0" smtClean="0">
                <a:latin typeface="+mn-lt"/>
              </a:rPr>
              <a:t>L1</a:t>
            </a:r>
            <a:r>
              <a:rPr lang="ru-RU" sz="2400" dirty="0" smtClean="0">
                <a:latin typeface="+mn-lt"/>
              </a:rPr>
              <a:t> и </a:t>
            </a:r>
            <a:r>
              <a:rPr lang="en-US" sz="2400" dirty="0" smtClean="0">
                <a:latin typeface="+mn-lt"/>
              </a:rPr>
              <a:t>L2 :-</a:t>
            </a:r>
            <a:r>
              <a:rPr lang="en-US" sz="2400" dirty="0" err="1" smtClean="0">
                <a:latin typeface="+mn-lt"/>
              </a:rPr>
              <a:t>Xptxas</a:t>
            </a:r>
            <a:r>
              <a:rPr lang="en-US" sz="24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-</a:t>
            </a:r>
            <a:r>
              <a:rPr lang="en-US" sz="2400" dirty="0" err="1" smtClean="0">
                <a:latin typeface="+mn-lt"/>
              </a:rPr>
              <a:t>dlcm</a:t>
            </a:r>
            <a:r>
              <a:rPr lang="en-US" sz="2400" dirty="0" smtClean="0">
                <a:latin typeface="+mn-lt"/>
              </a:rPr>
              <a:t>=ca</a:t>
            </a:r>
            <a:r>
              <a:rPr lang="ru-RU" sz="2400" dirty="0" smtClean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854075" lvl="1" indent="-342900">
              <a:spcBef>
                <a:spcPct val="20000"/>
              </a:spcBef>
            </a:pPr>
            <a:r>
              <a:rPr lang="ru-RU" sz="2400" dirty="0" smtClean="0">
                <a:latin typeface="+mn-lt"/>
              </a:rPr>
              <a:t>Использовать </a:t>
            </a:r>
            <a:r>
              <a:rPr lang="en-US" sz="2400" dirty="0" smtClean="0">
                <a:latin typeface="+mn-lt"/>
              </a:rPr>
              <a:t>L2 </a:t>
            </a:r>
            <a:r>
              <a:rPr lang="en-US" sz="2400" dirty="0" smtClean="0">
                <a:latin typeface="+mn-lt"/>
              </a:rPr>
              <a:t>:-</a:t>
            </a:r>
            <a:r>
              <a:rPr lang="en-US" sz="2400" dirty="0" err="1" smtClean="0">
                <a:latin typeface="+mn-lt"/>
              </a:rPr>
              <a:t>Xptxas</a:t>
            </a:r>
            <a:r>
              <a:rPr lang="en-US" sz="2400" dirty="0" smtClean="0">
                <a:latin typeface="+mn-lt"/>
              </a:rPr>
              <a:t> -</a:t>
            </a:r>
            <a:r>
              <a:rPr lang="en-US" sz="2400" dirty="0" err="1" smtClean="0">
                <a:latin typeface="+mn-lt"/>
              </a:rPr>
              <a:t>dlcm</a:t>
            </a:r>
            <a:r>
              <a:rPr lang="en-US" sz="2400" dirty="0" smtClean="0">
                <a:latin typeface="+mn-lt"/>
              </a:rPr>
              <a:t>=cg</a:t>
            </a:r>
            <a:r>
              <a:rPr lang="ru-RU" sz="2400" dirty="0" smtClean="0">
                <a:latin typeface="+mn-lt"/>
              </a:rPr>
              <a:t> </a:t>
            </a:r>
            <a:endParaRPr lang="en-US" sz="2400" dirty="0" smtClean="0">
              <a:latin typeface="+mn-lt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+mn-lt"/>
              </a:rPr>
              <a:t>Кэш линия 128</a:t>
            </a:r>
            <a:r>
              <a:rPr kumimoji="1" lang="en-US" sz="2800" dirty="0" smtClean="0">
                <a:latin typeface="+mn-lt"/>
              </a:rPr>
              <a:t>B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+mn-lt"/>
              </a:rPr>
              <a:t>Объединение происходит на уровне </a:t>
            </a:r>
            <a:r>
              <a:rPr kumimoji="1" lang="ru-RU" sz="2800" dirty="0" err="1" smtClean="0">
                <a:latin typeface="+mn-lt"/>
              </a:rPr>
              <a:t>варпов</a:t>
            </a:r>
            <a:endParaRPr kumimoji="1" lang="en-US" sz="2800" dirty="0" smtClean="0">
              <a:latin typeface="+mn-lt"/>
            </a:endParaRPr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  <p:pic>
        <p:nvPicPr>
          <p:cNvPr id="7" name="Рисунок 6" descr="Back_to_the_Fu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2628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Таблица 74"/>
          <p:cNvGraphicFramePr>
            <a:graphicFrameLocks noGrp="1"/>
          </p:cNvGraphicFramePr>
          <p:nvPr/>
        </p:nvGraphicFramePr>
        <p:xfrm>
          <a:off x="1066800" y="3175000"/>
          <a:ext cx="7848608" cy="254000"/>
        </p:xfrm>
        <a:graphic>
          <a:graphicData uri="http://schemas.openxmlformats.org/drawingml/2006/table">
            <a:tbl>
              <a:tblPr/>
              <a:tblGrid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Объединение </a:t>
            </a:r>
            <a:r>
              <a:rPr lang="en-US" b="1" dirty="0" smtClean="0"/>
              <a:t>(coalescing</a:t>
            </a:r>
            <a:r>
              <a:rPr lang="en-US" b="1" dirty="0" smtClean="0"/>
              <a:t>)</a:t>
            </a:r>
            <a:r>
              <a:rPr lang="ru-RU" dirty="0" smtClean="0"/>
              <a:t> </a:t>
            </a:r>
            <a:r>
              <a:rPr lang="ru-RU" dirty="0" smtClean="0"/>
              <a:t>2.</a:t>
            </a:r>
            <a:r>
              <a:rPr lang="en-US" dirty="0" smtClean="0"/>
              <a:t>x</a:t>
            </a:r>
            <a:endParaRPr lang="ru-RU" b="1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960120" y="1371600"/>
            <a:ext cx="7955280" cy="838552"/>
          </a:xfrm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sz="2200" dirty="0" smtClean="0">
                <a:latin typeface="Tahoma" pitchFamily="34" charset="0"/>
              </a:rPr>
              <a:t>Если </a:t>
            </a:r>
            <a:r>
              <a:rPr kumimoji="1" lang="en-US" sz="2200" dirty="0" smtClean="0">
                <a:latin typeface="Tahoma" pitchFamily="34" charset="0"/>
              </a:rPr>
              <a:t>L1</a:t>
            </a:r>
            <a:r>
              <a:rPr kumimoji="1" lang="ru-RU" sz="2200" dirty="0" smtClean="0">
                <a:latin typeface="Tahoma" pitchFamily="34" charset="0"/>
              </a:rPr>
              <a:t> кэш включен: всегда 128</a:t>
            </a:r>
            <a:r>
              <a:rPr kumimoji="1" lang="en-US" sz="2200" dirty="0" smtClean="0">
                <a:latin typeface="Tahoma" pitchFamily="34" charset="0"/>
              </a:rPr>
              <a:t>B</a:t>
            </a:r>
            <a:r>
              <a:rPr kumimoji="1" lang="ru-RU" sz="2200" dirty="0" smtClean="0">
                <a:latin typeface="Tahoma" pitchFamily="34" charset="0"/>
              </a:rPr>
              <a:t> сегменты</a:t>
            </a:r>
            <a:endParaRPr kumimoji="1" lang="ru-RU" sz="1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kumimoji="1" lang="ru-RU" sz="1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kumimoji="1" lang="ru-RU" sz="1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kumimoji="1" lang="ru-RU" sz="1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kumimoji="1" lang="ru-RU" sz="1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kumimoji="1" lang="ru-RU" sz="22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200" dirty="0" smtClean="0">
                <a:latin typeface="Tahoma" pitchFamily="34" charset="0"/>
              </a:rPr>
              <a:t>Если </a:t>
            </a:r>
            <a:r>
              <a:rPr kumimoji="1" lang="en-US" sz="2200" dirty="0" smtClean="0">
                <a:latin typeface="Tahoma" pitchFamily="34" charset="0"/>
              </a:rPr>
              <a:t>L2 </a:t>
            </a:r>
            <a:r>
              <a:rPr kumimoji="1" lang="ru-RU" sz="2200" dirty="0" smtClean="0">
                <a:latin typeface="Tahoma" pitchFamily="34" charset="0"/>
              </a:rPr>
              <a:t>кэш выключен: </a:t>
            </a:r>
            <a:r>
              <a:rPr kumimoji="1" lang="ru-RU" sz="2200" dirty="0" smtClean="0">
                <a:latin typeface="Tahoma" pitchFamily="34" charset="0"/>
              </a:rPr>
              <a:t>всегда 32</a:t>
            </a:r>
            <a:r>
              <a:rPr kumimoji="1" lang="en-US" sz="2200" dirty="0" smtClean="0">
                <a:latin typeface="Tahoma" pitchFamily="34" charset="0"/>
              </a:rPr>
              <a:t>B </a:t>
            </a:r>
            <a:r>
              <a:rPr kumimoji="1" lang="ru-RU" sz="2200" dirty="0" smtClean="0">
                <a:latin typeface="Tahoma" pitchFamily="34" charset="0"/>
              </a:rPr>
              <a:t>сегменты</a:t>
            </a:r>
          </a:p>
          <a:p>
            <a:pPr marL="342900" indent="-342900">
              <a:spcBef>
                <a:spcPct val="20000"/>
              </a:spcBef>
            </a:pPr>
            <a:endParaRPr kumimoji="1" lang="en-US" sz="1800" dirty="0" smtClean="0">
              <a:latin typeface="Tahoma" pitchFamily="34" charset="0"/>
            </a:endParaRPr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  <p:graphicFrame>
        <p:nvGraphicFramePr>
          <p:cNvPr id="28" name="Group 933"/>
          <p:cNvGraphicFramePr>
            <a:graphicFrameLocks noGrp="1"/>
          </p:cNvGraphicFramePr>
          <p:nvPr/>
        </p:nvGraphicFramePr>
        <p:xfrm>
          <a:off x="1066800" y="2108200"/>
          <a:ext cx="7848576" cy="762000"/>
        </p:xfrm>
        <a:graphic>
          <a:graphicData uri="http://schemas.openxmlformats.org/drawingml/2006/table">
            <a:tbl>
              <a:tblPr/>
              <a:tblGrid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29" name="Line 579"/>
          <p:cNvSpPr>
            <a:spLocks noChangeShapeType="1"/>
          </p:cNvSpPr>
          <p:nvPr/>
        </p:nvSpPr>
        <p:spPr bwMode="auto">
          <a:xfrm rot="10800000" flipH="1">
            <a:off x="1204913" y="2414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580"/>
          <p:cNvSpPr>
            <a:spLocks noChangeShapeType="1"/>
          </p:cNvSpPr>
          <p:nvPr/>
        </p:nvSpPr>
        <p:spPr bwMode="auto">
          <a:xfrm rot="10800000" flipH="1">
            <a:off x="1454149" y="2413001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593"/>
          <p:cNvSpPr>
            <a:spLocks/>
          </p:cNvSpPr>
          <p:nvPr/>
        </p:nvSpPr>
        <p:spPr bwMode="auto">
          <a:xfrm>
            <a:off x="1066800" y="1803400"/>
            <a:ext cx="78486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ctr" defTabSz="914400"/>
            <a:r>
              <a:rPr lang="ru-RU" sz="2000" dirty="0" smtClean="0">
                <a:cs typeface="Arial" charset="0"/>
                <a:sym typeface="Arial" charset="0"/>
              </a:rPr>
              <a:t>2</a:t>
            </a:r>
            <a:r>
              <a:rPr lang="en-US" sz="2000" dirty="0" smtClean="0">
                <a:cs typeface="Arial" charset="0"/>
                <a:sym typeface="Arial" charset="0"/>
              </a:rPr>
              <a:t> </a:t>
            </a:r>
            <a:r>
              <a:rPr lang="ru-RU" sz="2000" dirty="0" smtClean="0">
                <a:cs typeface="Arial" charset="0"/>
                <a:sym typeface="Arial" charset="0"/>
              </a:rPr>
              <a:t>транзакция </a:t>
            </a:r>
            <a:r>
              <a:rPr lang="ru-RU" sz="2000" dirty="0" smtClean="0">
                <a:cs typeface="Arial" charset="0"/>
                <a:sym typeface="Arial" charset="0"/>
              </a:rPr>
              <a:t>по 128</a:t>
            </a:r>
            <a:r>
              <a:rPr lang="en-US" sz="2000" dirty="0" smtClean="0">
                <a:cs typeface="Arial" charset="0"/>
                <a:sym typeface="Arial" charset="0"/>
              </a:rPr>
              <a:t>B</a:t>
            </a:r>
            <a:endParaRPr lang="en-US" sz="2000" dirty="0">
              <a:cs typeface="Arial" charset="0"/>
              <a:sym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66800" y="2595561"/>
            <a:ext cx="7848600" cy="2571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Line 579"/>
          <p:cNvSpPr>
            <a:spLocks noChangeShapeType="1"/>
          </p:cNvSpPr>
          <p:nvPr/>
        </p:nvSpPr>
        <p:spPr bwMode="auto">
          <a:xfrm rot="10800000" flipH="1">
            <a:off x="1676400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580"/>
          <p:cNvSpPr>
            <a:spLocks noChangeShapeType="1"/>
          </p:cNvSpPr>
          <p:nvPr/>
        </p:nvSpPr>
        <p:spPr bwMode="auto">
          <a:xfrm rot="10800000" flipH="1">
            <a:off x="1925636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579"/>
          <p:cNvSpPr>
            <a:spLocks noChangeShapeType="1"/>
          </p:cNvSpPr>
          <p:nvPr/>
        </p:nvSpPr>
        <p:spPr bwMode="auto">
          <a:xfrm rot="10800000" flipH="1">
            <a:off x="2181227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580"/>
          <p:cNvSpPr>
            <a:spLocks noChangeShapeType="1"/>
          </p:cNvSpPr>
          <p:nvPr/>
        </p:nvSpPr>
        <p:spPr bwMode="auto">
          <a:xfrm rot="10800000" flipH="1">
            <a:off x="2430463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579"/>
          <p:cNvSpPr>
            <a:spLocks noChangeShapeType="1"/>
          </p:cNvSpPr>
          <p:nvPr/>
        </p:nvSpPr>
        <p:spPr bwMode="auto">
          <a:xfrm rot="10800000" flipH="1">
            <a:off x="2652714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580"/>
          <p:cNvSpPr>
            <a:spLocks noChangeShapeType="1"/>
          </p:cNvSpPr>
          <p:nvPr/>
        </p:nvSpPr>
        <p:spPr bwMode="auto">
          <a:xfrm rot="10800000" flipH="1">
            <a:off x="2901950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579"/>
          <p:cNvSpPr>
            <a:spLocks noChangeShapeType="1"/>
          </p:cNvSpPr>
          <p:nvPr/>
        </p:nvSpPr>
        <p:spPr bwMode="auto">
          <a:xfrm rot="10800000" flipH="1">
            <a:off x="3186113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580"/>
          <p:cNvSpPr>
            <a:spLocks noChangeShapeType="1"/>
          </p:cNvSpPr>
          <p:nvPr/>
        </p:nvSpPr>
        <p:spPr bwMode="auto">
          <a:xfrm rot="10800000" flipH="1">
            <a:off x="3435349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579"/>
          <p:cNvSpPr>
            <a:spLocks noChangeShapeType="1"/>
          </p:cNvSpPr>
          <p:nvPr/>
        </p:nvSpPr>
        <p:spPr bwMode="auto">
          <a:xfrm rot="10800000" flipH="1">
            <a:off x="3657600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" name="Line 580"/>
          <p:cNvSpPr>
            <a:spLocks noChangeShapeType="1"/>
          </p:cNvSpPr>
          <p:nvPr/>
        </p:nvSpPr>
        <p:spPr bwMode="auto">
          <a:xfrm rot="10800000" flipH="1">
            <a:off x="3906836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579"/>
          <p:cNvSpPr>
            <a:spLocks noChangeShapeType="1"/>
          </p:cNvSpPr>
          <p:nvPr/>
        </p:nvSpPr>
        <p:spPr bwMode="auto">
          <a:xfrm rot="10800000" flipH="1">
            <a:off x="4162427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580"/>
          <p:cNvSpPr>
            <a:spLocks noChangeShapeType="1"/>
          </p:cNvSpPr>
          <p:nvPr/>
        </p:nvSpPr>
        <p:spPr bwMode="auto">
          <a:xfrm rot="10800000" flipH="1">
            <a:off x="4411663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579"/>
          <p:cNvSpPr>
            <a:spLocks noChangeShapeType="1"/>
          </p:cNvSpPr>
          <p:nvPr/>
        </p:nvSpPr>
        <p:spPr bwMode="auto">
          <a:xfrm rot="10800000" flipH="1">
            <a:off x="4633914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580"/>
          <p:cNvSpPr>
            <a:spLocks noChangeShapeType="1"/>
          </p:cNvSpPr>
          <p:nvPr/>
        </p:nvSpPr>
        <p:spPr bwMode="auto">
          <a:xfrm rot="10800000" flipH="1">
            <a:off x="4883150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579"/>
          <p:cNvSpPr>
            <a:spLocks noChangeShapeType="1"/>
          </p:cNvSpPr>
          <p:nvPr/>
        </p:nvSpPr>
        <p:spPr bwMode="auto">
          <a:xfrm rot="10800000" flipH="1">
            <a:off x="5105401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580"/>
          <p:cNvSpPr>
            <a:spLocks noChangeShapeType="1"/>
          </p:cNvSpPr>
          <p:nvPr/>
        </p:nvSpPr>
        <p:spPr bwMode="auto">
          <a:xfrm rot="10800000" flipH="1">
            <a:off x="5354637" y="2413000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579"/>
          <p:cNvSpPr>
            <a:spLocks noChangeShapeType="1"/>
          </p:cNvSpPr>
          <p:nvPr/>
        </p:nvSpPr>
        <p:spPr bwMode="auto">
          <a:xfrm rot="10800000" flipH="1">
            <a:off x="5576888" y="2414588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580"/>
          <p:cNvSpPr>
            <a:spLocks noChangeShapeType="1"/>
          </p:cNvSpPr>
          <p:nvPr/>
        </p:nvSpPr>
        <p:spPr bwMode="auto">
          <a:xfrm rot="10800000" flipH="1">
            <a:off x="5826124" y="2413001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579"/>
          <p:cNvSpPr>
            <a:spLocks noChangeShapeType="1"/>
          </p:cNvSpPr>
          <p:nvPr/>
        </p:nvSpPr>
        <p:spPr bwMode="auto">
          <a:xfrm rot="10800000" flipH="1">
            <a:off x="6081715" y="2414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580"/>
          <p:cNvSpPr>
            <a:spLocks noChangeShapeType="1"/>
          </p:cNvSpPr>
          <p:nvPr/>
        </p:nvSpPr>
        <p:spPr bwMode="auto">
          <a:xfrm rot="10800000" flipH="1">
            <a:off x="6330951" y="2413001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579"/>
          <p:cNvSpPr>
            <a:spLocks noChangeShapeType="1"/>
          </p:cNvSpPr>
          <p:nvPr/>
        </p:nvSpPr>
        <p:spPr bwMode="auto">
          <a:xfrm rot="10800000" flipH="1">
            <a:off x="6553202" y="2414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580"/>
          <p:cNvSpPr>
            <a:spLocks noChangeShapeType="1"/>
          </p:cNvSpPr>
          <p:nvPr/>
        </p:nvSpPr>
        <p:spPr bwMode="auto">
          <a:xfrm rot="10800000" flipH="1">
            <a:off x="6802438" y="2413001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579"/>
          <p:cNvSpPr>
            <a:spLocks noChangeShapeType="1"/>
          </p:cNvSpPr>
          <p:nvPr/>
        </p:nvSpPr>
        <p:spPr bwMode="auto">
          <a:xfrm rot="10800000" flipH="1">
            <a:off x="7086601" y="2414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" name="Line 580"/>
          <p:cNvSpPr>
            <a:spLocks noChangeShapeType="1"/>
          </p:cNvSpPr>
          <p:nvPr/>
        </p:nvSpPr>
        <p:spPr bwMode="auto">
          <a:xfrm rot="10800000" flipH="1">
            <a:off x="7335837" y="2413001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" name="Line 579"/>
          <p:cNvSpPr>
            <a:spLocks noChangeShapeType="1"/>
          </p:cNvSpPr>
          <p:nvPr/>
        </p:nvSpPr>
        <p:spPr bwMode="auto">
          <a:xfrm rot="10800000" flipH="1">
            <a:off x="7558088" y="2414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580"/>
          <p:cNvSpPr>
            <a:spLocks noChangeShapeType="1"/>
          </p:cNvSpPr>
          <p:nvPr/>
        </p:nvSpPr>
        <p:spPr bwMode="auto">
          <a:xfrm rot="10800000" flipH="1">
            <a:off x="7807324" y="2413001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7" name="Line 579"/>
          <p:cNvSpPr>
            <a:spLocks noChangeShapeType="1"/>
          </p:cNvSpPr>
          <p:nvPr/>
        </p:nvSpPr>
        <p:spPr bwMode="auto">
          <a:xfrm rot="10800000" flipH="1">
            <a:off x="8062915" y="2414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580"/>
          <p:cNvSpPr>
            <a:spLocks noChangeShapeType="1"/>
          </p:cNvSpPr>
          <p:nvPr/>
        </p:nvSpPr>
        <p:spPr bwMode="auto">
          <a:xfrm rot="10800000" flipH="1">
            <a:off x="8312151" y="2413001"/>
            <a:ext cx="222250" cy="911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579"/>
          <p:cNvSpPr>
            <a:spLocks noChangeShapeType="1"/>
          </p:cNvSpPr>
          <p:nvPr/>
        </p:nvSpPr>
        <p:spPr bwMode="auto">
          <a:xfrm rot="10800000" flipH="1">
            <a:off x="8534402" y="2414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" name="Line 579"/>
          <p:cNvSpPr>
            <a:spLocks noChangeShapeType="1"/>
          </p:cNvSpPr>
          <p:nvPr/>
        </p:nvSpPr>
        <p:spPr bwMode="auto">
          <a:xfrm rot="10800000">
            <a:off x="1219200" y="2719388"/>
            <a:ext cx="7529513" cy="6048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" name="Rectangle 67"/>
          <p:cNvSpPr/>
          <p:nvPr/>
        </p:nvSpPr>
        <p:spPr>
          <a:xfrm>
            <a:off x="1066800" y="2353087"/>
            <a:ext cx="7848600" cy="2571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2" name="Таблица 111"/>
          <p:cNvGraphicFramePr>
            <a:graphicFrameLocks noGrp="1"/>
          </p:cNvGraphicFramePr>
          <p:nvPr/>
        </p:nvGraphicFramePr>
        <p:xfrm>
          <a:off x="1066800" y="5461000"/>
          <a:ext cx="7848608" cy="254000"/>
        </p:xfrm>
        <a:graphic>
          <a:graphicData uri="http://schemas.openxmlformats.org/drawingml/2006/table">
            <a:tbl>
              <a:tblPr/>
              <a:tblGrid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  <a:gridCol w="245269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solidFill>
                            <a:schemeClr val="accent3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roup 933"/>
          <p:cNvGraphicFramePr>
            <a:graphicFrameLocks noGrp="1"/>
          </p:cNvGraphicFramePr>
          <p:nvPr/>
        </p:nvGraphicFramePr>
        <p:xfrm>
          <a:off x="1066800" y="4394200"/>
          <a:ext cx="7848576" cy="762000"/>
        </p:xfrm>
        <a:graphic>
          <a:graphicData uri="http://schemas.openxmlformats.org/drawingml/2006/table">
            <a:tbl>
              <a:tblPr/>
              <a:tblGrid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  <a:gridCol w="245268"/>
              </a:tblGrid>
              <a:tr h="200025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211138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4" name="Line 579"/>
          <p:cNvSpPr>
            <a:spLocks noChangeShapeType="1"/>
          </p:cNvSpPr>
          <p:nvPr/>
        </p:nvSpPr>
        <p:spPr bwMode="auto">
          <a:xfrm rot="10800000" flipH="1">
            <a:off x="1204913" y="4495799"/>
            <a:ext cx="242887" cy="11144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580"/>
          <p:cNvSpPr>
            <a:spLocks noChangeShapeType="1"/>
          </p:cNvSpPr>
          <p:nvPr/>
        </p:nvSpPr>
        <p:spPr bwMode="auto">
          <a:xfrm rot="10800000" flipH="1">
            <a:off x="1454148" y="4495800"/>
            <a:ext cx="984251" cy="11144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" name="Rectangle 593"/>
          <p:cNvSpPr>
            <a:spLocks/>
          </p:cNvSpPr>
          <p:nvPr/>
        </p:nvSpPr>
        <p:spPr bwMode="auto">
          <a:xfrm>
            <a:off x="1066800" y="4111823"/>
            <a:ext cx="784860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40639" bIns="0">
            <a:spAutoFit/>
          </a:bodyPr>
          <a:lstStyle/>
          <a:p>
            <a:pPr marL="39688" algn="ctr" defTabSz="914400"/>
            <a:r>
              <a:rPr lang="ru-RU" sz="2000" dirty="0" smtClean="0">
                <a:cs typeface="Arial" charset="0"/>
                <a:sym typeface="Arial" charset="0"/>
              </a:rPr>
              <a:t>4</a:t>
            </a:r>
            <a:r>
              <a:rPr lang="en-US" sz="2000" dirty="0" smtClean="0">
                <a:cs typeface="Arial" charset="0"/>
                <a:sym typeface="Arial" charset="0"/>
              </a:rPr>
              <a:t> </a:t>
            </a:r>
            <a:r>
              <a:rPr lang="ru-RU" sz="2000" dirty="0" smtClean="0">
                <a:cs typeface="Arial" charset="0"/>
                <a:sym typeface="Arial" charset="0"/>
              </a:rPr>
              <a:t>транзакция </a:t>
            </a:r>
            <a:r>
              <a:rPr lang="ru-RU" sz="2000" dirty="0" smtClean="0">
                <a:cs typeface="Arial" charset="0"/>
                <a:sym typeface="Arial" charset="0"/>
              </a:rPr>
              <a:t>по 32</a:t>
            </a:r>
            <a:r>
              <a:rPr lang="en-US" sz="2000" dirty="0" smtClean="0">
                <a:cs typeface="Arial" charset="0"/>
                <a:sym typeface="Arial" charset="0"/>
              </a:rPr>
              <a:t>B</a:t>
            </a:r>
            <a:endParaRPr lang="en-US" sz="2000" dirty="0">
              <a:cs typeface="Arial" charset="0"/>
              <a:sym typeface="Arial" charset="0"/>
            </a:endParaRPr>
          </a:p>
        </p:txBody>
      </p:sp>
      <p:sp>
        <p:nvSpPr>
          <p:cNvPr id="117" name="Rectangle 67"/>
          <p:cNvSpPr/>
          <p:nvPr/>
        </p:nvSpPr>
        <p:spPr>
          <a:xfrm>
            <a:off x="1075944" y="4415217"/>
            <a:ext cx="1967294" cy="22383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Line 579"/>
          <p:cNvSpPr>
            <a:spLocks noChangeShapeType="1"/>
          </p:cNvSpPr>
          <p:nvPr/>
        </p:nvSpPr>
        <p:spPr bwMode="auto">
          <a:xfrm rot="10800000" flipH="1">
            <a:off x="1676400" y="4953000"/>
            <a:ext cx="685800" cy="6572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579"/>
          <p:cNvSpPr>
            <a:spLocks noChangeShapeType="1"/>
          </p:cNvSpPr>
          <p:nvPr/>
        </p:nvSpPr>
        <p:spPr bwMode="auto">
          <a:xfrm rot="10800000" flipH="1">
            <a:off x="3186113" y="5029200"/>
            <a:ext cx="1919287" cy="5810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5" name="Line 580"/>
          <p:cNvSpPr>
            <a:spLocks noChangeShapeType="1"/>
          </p:cNvSpPr>
          <p:nvPr/>
        </p:nvSpPr>
        <p:spPr bwMode="auto">
          <a:xfrm rot="10800000" flipH="1">
            <a:off x="3435348" y="5029200"/>
            <a:ext cx="3194051" cy="5810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" name="Line 579"/>
          <p:cNvSpPr>
            <a:spLocks noChangeShapeType="1"/>
          </p:cNvSpPr>
          <p:nvPr/>
        </p:nvSpPr>
        <p:spPr bwMode="auto">
          <a:xfrm rot="10800000" flipH="1">
            <a:off x="8534402" y="4700589"/>
            <a:ext cx="242887" cy="909636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" name="Line 579"/>
          <p:cNvSpPr>
            <a:spLocks noChangeShapeType="1"/>
          </p:cNvSpPr>
          <p:nvPr/>
        </p:nvSpPr>
        <p:spPr bwMode="auto">
          <a:xfrm rot="10800000">
            <a:off x="2895599" y="5029200"/>
            <a:ext cx="5853113" cy="581024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" name="Rectangle 67"/>
          <p:cNvSpPr/>
          <p:nvPr/>
        </p:nvSpPr>
        <p:spPr>
          <a:xfrm>
            <a:off x="6947726" y="4663727"/>
            <a:ext cx="1981200" cy="22383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67"/>
          <p:cNvSpPr/>
          <p:nvPr/>
        </p:nvSpPr>
        <p:spPr>
          <a:xfrm>
            <a:off x="1066800" y="4913376"/>
            <a:ext cx="1964531" cy="22383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ectangle 67"/>
          <p:cNvSpPr/>
          <p:nvPr/>
        </p:nvSpPr>
        <p:spPr>
          <a:xfrm>
            <a:off x="4980432" y="4912996"/>
            <a:ext cx="1981200" cy="223839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4" name="Группа 153"/>
          <p:cNvGrpSpPr/>
          <p:nvPr/>
        </p:nvGrpSpPr>
        <p:grpSpPr>
          <a:xfrm>
            <a:off x="7162800" y="5839968"/>
            <a:ext cx="1905000" cy="990600"/>
            <a:chOff x="7162800" y="4191000"/>
            <a:chExt cx="1905000" cy="990600"/>
          </a:xfrm>
        </p:grpSpPr>
        <p:grpSp>
          <p:nvGrpSpPr>
            <p:cNvPr id="2" name="Группа 344"/>
            <p:cNvGrpSpPr>
              <a:grpSpLocks/>
            </p:cNvGrpSpPr>
            <p:nvPr/>
          </p:nvGrpSpPr>
          <p:grpSpPr bwMode="auto">
            <a:xfrm>
              <a:off x="7162800" y="4191000"/>
              <a:ext cx="1905000" cy="990600"/>
              <a:chOff x="5410200" y="6477000"/>
              <a:chExt cx="1905000" cy="990600"/>
            </a:xfrm>
          </p:grpSpPr>
          <p:grpSp>
            <p:nvGrpSpPr>
              <p:cNvPr id="3" name="Группа 454"/>
              <p:cNvGrpSpPr>
                <a:grpSpLocks/>
              </p:cNvGrpSpPr>
              <p:nvPr/>
            </p:nvGrpSpPr>
            <p:grpSpPr bwMode="auto">
              <a:xfrm>
                <a:off x="5410200" y="6477000"/>
                <a:ext cx="1905000" cy="990600"/>
                <a:chOff x="5334000" y="3048000"/>
                <a:chExt cx="1905000" cy="990600"/>
              </a:xfrm>
            </p:grpSpPr>
            <p:sp>
              <p:nvSpPr>
                <p:cNvPr id="72" name="Скругленный прямоугольник 71"/>
                <p:cNvSpPr/>
                <p:nvPr/>
              </p:nvSpPr>
              <p:spPr>
                <a:xfrm>
                  <a:off x="5334000" y="3048000"/>
                  <a:ext cx="1905000" cy="990600"/>
                </a:xfrm>
                <a:prstGeom prst="roundRect">
                  <a:avLst/>
                </a:prstGeom>
                <a:noFill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r>
                    <a:rPr lang="ru-RU" sz="1400" dirty="0" smtClean="0"/>
                    <a:t>Легенда</a:t>
                  </a:r>
                  <a:r>
                    <a:rPr lang="ru-RU" sz="1400" dirty="0"/>
                    <a:t>:</a:t>
                  </a:r>
                </a:p>
                <a:p>
                  <a:pPr eaLnBrk="0" hangingPunct="0">
                    <a:defRPr/>
                  </a:pPr>
                  <a:r>
                    <a:rPr lang="ru-RU" sz="1400" dirty="0"/>
                    <a:t>-</a:t>
                  </a:r>
                  <a:r>
                    <a:rPr lang="ru-RU" sz="1400" dirty="0" smtClean="0"/>
                    <a:t>нить      </a:t>
                  </a:r>
                </a:p>
                <a:p>
                  <a:pPr eaLnBrk="0" hangingPunct="0">
                    <a:defRPr/>
                  </a:pPr>
                  <a:r>
                    <a:rPr lang="ru-RU" sz="1400" dirty="0" smtClean="0"/>
                    <a:t>-128</a:t>
                  </a:r>
                  <a:r>
                    <a:rPr lang="en-US" sz="1400" dirty="0" smtClean="0"/>
                    <a:t>B</a:t>
                  </a:r>
                  <a:r>
                    <a:rPr lang="ru-RU" sz="1400" dirty="0" smtClean="0"/>
                    <a:t> сегмент </a:t>
                  </a:r>
                </a:p>
                <a:p>
                  <a:pPr eaLnBrk="0" hangingPunct="0">
                    <a:defRPr/>
                  </a:pPr>
                  <a:r>
                    <a:rPr lang="ru-RU" sz="1400" dirty="0" smtClean="0"/>
                    <a:t>- 32</a:t>
                  </a:r>
                  <a:r>
                    <a:rPr lang="en-US" sz="1400" dirty="0" smtClean="0"/>
                    <a:t>B </a:t>
                  </a:r>
                  <a:r>
                    <a:rPr lang="ru-RU" sz="1400" dirty="0" smtClean="0"/>
                    <a:t>сегменты</a:t>
                  </a:r>
                  <a:endParaRPr lang="ru-RU" sz="1400" dirty="0"/>
                </a:p>
              </p:txBody>
            </p:sp>
            <p:sp>
              <p:nvSpPr>
                <p:cNvPr id="73" name="Rectangle 395"/>
                <p:cNvSpPr>
                  <a:spLocks noChangeArrowheads="1"/>
                </p:cNvSpPr>
                <p:nvPr/>
              </p:nvSpPr>
              <p:spPr bwMode="auto">
                <a:xfrm>
                  <a:off x="6742176" y="3581400"/>
                  <a:ext cx="152400" cy="15240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accent6">
                      <a:lumMod val="20000"/>
                      <a:lumOff val="80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defRPr/>
                  </a:pPr>
                  <a:endParaRPr lang="ru-RU">
                    <a:cs typeface="+mn-cs"/>
                  </a:endParaRPr>
                </a:p>
              </p:txBody>
            </p:sp>
            <p:sp>
              <p:nvSpPr>
                <p:cNvPr id="74" name="Rectangle 291"/>
                <p:cNvSpPr>
                  <a:spLocks noChangeArrowheads="1"/>
                </p:cNvSpPr>
                <p:nvPr/>
              </p:nvSpPr>
              <p:spPr bwMode="auto">
                <a:xfrm>
                  <a:off x="6851904" y="3381248"/>
                  <a:ext cx="152400" cy="152400"/>
                </a:xfrm>
                <a:prstGeom prst="rect">
                  <a:avLst/>
                </a:prstGeom>
                <a:ln w="3175">
                  <a:solidFill>
                    <a:schemeClr val="tx2"/>
                  </a:solidFill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</p:grpSp>
          <p:sp>
            <p:nvSpPr>
              <p:cNvPr id="71" name="Rectangle 416"/>
              <p:cNvSpPr>
                <a:spLocks noChangeArrowheads="1"/>
              </p:cNvSpPr>
              <p:nvPr/>
            </p:nvSpPr>
            <p:spPr bwMode="auto">
              <a:xfrm>
                <a:off x="7034784" y="7010400"/>
                <a:ext cx="152400" cy="152400"/>
              </a:xfrm>
              <a:prstGeom prst="rect">
                <a:avLst/>
              </a:prstGeom>
              <a:solidFill>
                <a:srgbClr val="76B900"/>
              </a:solidFill>
              <a:ln>
                <a:headEnd/>
                <a:tailEnd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 eaLnBrk="0" hangingPunct="0">
                  <a:defRPr/>
                </a:pPr>
                <a:endParaRPr lang="ru-RU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2" name="Rectangle 395"/>
            <p:cNvSpPr>
              <a:spLocks noChangeArrowheads="1"/>
            </p:cNvSpPr>
            <p:nvPr/>
          </p:nvSpPr>
          <p:spPr bwMode="auto">
            <a:xfrm>
              <a:off x="8567928" y="4950968"/>
              <a:ext cx="1524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algn="ctr">
              <a:solidFill>
                <a:schemeClr val="accent2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ru-RU">
                <a:cs typeface="+mn-cs"/>
              </a:endParaRPr>
            </a:p>
          </p:txBody>
        </p:sp>
        <p:sp>
          <p:nvSpPr>
            <p:cNvPr id="153" name="Rectangle 416"/>
            <p:cNvSpPr>
              <a:spLocks noChangeArrowheads="1"/>
            </p:cNvSpPr>
            <p:nvPr/>
          </p:nvSpPr>
          <p:spPr bwMode="auto">
            <a:xfrm>
              <a:off x="8787384" y="4953000"/>
              <a:ext cx="152400" cy="152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defRPr/>
              </a:pPr>
              <a:endParaRPr lang="ru-RU" sz="1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5" name="Рисунок 154" descr="Back_to_the_Futur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2628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Compute Capability</a:t>
            </a:r>
          </a:p>
          <a:p>
            <a:pPr lvl="1"/>
            <a:r>
              <a:rPr lang="ru-RU" dirty="0" smtClean="0"/>
              <a:t>Получение информации о </a:t>
            </a:r>
            <a:r>
              <a:rPr lang="en-US" dirty="0" smtClean="0"/>
              <a:t>GPU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Типы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памяти</a:t>
            </a:r>
          </a:p>
          <a:p>
            <a:r>
              <a:rPr lang="ru-RU" dirty="0" smtClean="0">
                <a:solidFill>
                  <a:schemeClr val="bg1">
                    <a:lumMod val="85000"/>
                  </a:schemeClr>
                </a:solidFill>
              </a:rPr>
              <a:t>Основы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CUDA C API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CUDA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Streams</a:t>
            </a: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Thrust</a:t>
            </a:r>
            <a:endParaRPr lang="ru-RU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Объединение </a:t>
            </a:r>
            <a:r>
              <a:rPr lang="en-US" b="1" dirty="0" smtClean="0"/>
              <a:t>(coalescing)</a:t>
            </a:r>
            <a:endParaRPr lang="ru-RU" b="1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У</a:t>
            </a:r>
            <a:r>
              <a:rPr kumimoji="1" lang="ru-RU" dirty="0" smtClean="0">
                <a:latin typeface="Tahoma" pitchFamily="34" charset="0"/>
              </a:rPr>
              <a:t>величения </a:t>
            </a:r>
            <a:r>
              <a:rPr kumimoji="1" lang="ru-RU" dirty="0" smtClean="0">
                <a:latin typeface="Tahoma" pitchFamily="34" charset="0"/>
              </a:rPr>
              <a:t>скорости работы с </a:t>
            </a:r>
            <a:r>
              <a:rPr kumimoji="1" lang="ru-RU" dirty="0" smtClean="0">
                <a:latin typeface="Tahoma" pitchFamily="34" charset="0"/>
              </a:rPr>
              <a:t>памятью на порядок</a:t>
            </a:r>
            <a:endParaRPr kumimoji="1" lang="ru-RU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Лучше использовать не массив структур, а набор массивов отдельных </a:t>
            </a:r>
            <a:r>
              <a:rPr kumimoji="1" lang="ru-RU" dirty="0" smtClean="0">
                <a:latin typeface="Tahoma" pitchFamily="34" charset="0"/>
              </a:rPr>
              <a:t>компонент</a:t>
            </a:r>
            <a:endParaRPr kumimoji="1" lang="en-US" dirty="0" smtClean="0">
              <a:latin typeface="Tahoma" pitchFamily="34" charset="0"/>
            </a:endParaRPr>
          </a:p>
          <a:p>
            <a:pPr marL="854075" lvl="1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Проще гарантировать условия выполнения </a:t>
            </a:r>
            <a:r>
              <a:rPr kumimoji="1" lang="en-US" i="1" dirty="0" err="1" smtClean="0">
                <a:latin typeface="Tahoma" pitchFamily="34" charset="0"/>
              </a:rPr>
              <a:t>coalescing</a:t>
            </a:r>
            <a:r>
              <a:rPr kumimoji="1" lang="en-US" i="1" dirty="0" err="1" smtClean="0">
                <a:latin typeface="Tahoma" pitchFamily="34" charset="0"/>
              </a:rPr>
              <a:t>’a</a:t>
            </a:r>
            <a:endParaRPr kumimoji="1" lang="ru-RU" i="1" dirty="0" smtClean="0">
              <a:latin typeface="Tahoma" pitchFamily="34" charset="0"/>
            </a:endParaRPr>
          </a:p>
          <a:p>
            <a:endParaRPr lang="ru-RU" dirty="0"/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Использование отдельных массивов</a:t>
            </a:r>
          </a:p>
        </p:txBody>
      </p:sp>
      <p:sp>
        <p:nvSpPr>
          <p:cNvPr id="97283" name="Content Placeholder 2"/>
          <p:cNvSpPr>
            <a:spLocks/>
          </p:cNvSpPr>
          <p:nvPr/>
        </p:nvSpPr>
        <p:spPr bwMode="auto">
          <a:xfrm>
            <a:off x="685800" y="1752600"/>
            <a:ext cx="434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 err="1">
                <a:solidFill>
                  <a:srgbClr val="0000FF"/>
                </a:solidFill>
                <a:latin typeface="Courier New" pitchFamily="49" charset="0"/>
              </a:rPr>
              <a:t>struct</a:t>
            </a:r>
            <a:r>
              <a:rPr kumimoji="1" lang="en-US" sz="1600" b="1" dirty="0">
                <a:latin typeface="Courier New" pitchFamily="49" charset="0"/>
              </a:rPr>
              <a:t> vec3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  </a:t>
            </a: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x, y, z;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};</a:t>
            </a:r>
            <a:endParaRPr kumimoji="1" lang="ru-RU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latin typeface="Courier New" pitchFamily="49" charset="0"/>
              </a:rPr>
              <a:t>vec3 * a;</a:t>
            </a:r>
            <a:endParaRPr kumimoji="1" lang="ru-RU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x = a [</a:t>
            </a:r>
            <a:r>
              <a:rPr kumimoji="1" lang="en-US" sz="1600" b="1" dirty="0" err="1">
                <a:latin typeface="Courier New" pitchFamily="49" charset="0"/>
              </a:rPr>
              <a:t>threadIdx.x</a:t>
            </a:r>
            <a:r>
              <a:rPr kumimoji="1" lang="en-US" sz="1600" b="1" dirty="0">
                <a:latin typeface="Courier New" pitchFamily="49" charset="0"/>
              </a:rPr>
              <a:t>].x;</a:t>
            </a:r>
            <a:endParaRPr kumimoji="1" lang="ru-RU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y = a [</a:t>
            </a:r>
            <a:r>
              <a:rPr kumimoji="1" lang="en-US" sz="1600" b="1" dirty="0" err="1">
                <a:latin typeface="Courier New" pitchFamily="49" charset="0"/>
              </a:rPr>
              <a:t>threadIdx.x</a:t>
            </a:r>
            <a:r>
              <a:rPr kumimoji="1" lang="en-US" sz="1600" b="1" dirty="0">
                <a:latin typeface="Courier New" pitchFamily="49" charset="0"/>
              </a:rPr>
              <a:t>].y;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z = a [</a:t>
            </a:r>
            <a:r>
              <a:rPr kumimoji="1" lang="en-US" sz="1600" b="1" dirty="0" err="1">
                <a:latin typeface="Courier New" pitchFamily="49" charset="0"/>
              </a:rPr>
              <a:t>threadIdx.x</a:t>
            </a:r>
            <a:r>
              <a:rPr kumimoji="1" lang="en-US" sz="1600" b="1" dirty="0">
                <a:latin typeface="Courier New" pitchFamily="49" charset="0"/>
              </a:rPr>
              <a:t>].z;</a:t>
            </a:r>
          </a:p>
        </p:txBody>
      </p:sp>
      <p:sp>
        <p:nvSpPr>
          <p:cNvPr id="97284" name="Content Placeholder 2"/>
          <p:cNvSpPr>
            <a:spLocks/>
          </p:cNvSpPr>
          <p:nvPr/>
        </p:nvSpPr>
        <p:spPr bwMode="auto">
          <a:xfrm>
            <a:off x="685800" y="4953000"/>
            <a:ext cx="3429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</a:t>
            </a:r>
            <a:r>
              <a:rPr kumimoji="1" lang="ru-RU" sz="1600" b="1" dirty="0">
                <a:latin typeface="Courier New" pitchFamily="49" charset="0"/>
              </a:rPr>
              <a:t>* </a:t>
            </a:r>
            <a:r>
              <a:rPr kumimoji="1" lang="en-US" sz="1600" b="1" dirty="0">
                <a:latin typeface="Courier New" pitchFamily="49" charset="0"/>
              </a:rPr>
              <a:t>ax, * ay, * </a:t>
            </a:r>
            <a:r>
              <a:rPr kumimoji="1" lang="en-US" sz="1600" b="1" dirty="0" err="1">
                <a:latin typeface="Courier New" pitchFamily="49" charset="0"/>
              </a:rPr>
              <a:t>az</a:t>
            </a:r>
            <a:r>
              <a:rPr kumimoji="1" lang="en-US" sz="1600" b="1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x = ax [</a:t>
            </a:r>
            <a:r>
              <a:rPr kumimoji="1" lang="en-US" sz="1600" b="1" dirty="0" err="1">
                <a:latin typeface="Courier New" pitchFamily="49" charset="0"/>
              </a:rPr>
              <a:t>threadIdx</a:t>
            </a:r>
            <a:r>
              <a:rPr kumimoji="1" lang="en-US" sz="1600" b="1" dirty="0">
                <a:latin typeface="Courier New" pitchFamily="49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y = ay [</a:t>
            </a:r>
            <a:r>
              <a:rPr kumimoji="1" lang="en-US" sz="1600" b="1" dirty="0" err="1">
                <a:latin typeface="Courier New" pitchFamily="49" charset="0"/>
              </a:rPr>
              <a:t>threadIdx</a:t>
            </a:r>
            <a:r>
              <a:rPr kumimoji="1" lang="en-US" sz="1600" b="1" dirty="0">
                <a:latin typeface="Courier New" pitchFamily="49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 dirty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en-US" sz="1600" b="1" dirty="0">
                <a:latin typeface="Courier New" pitchFamily="49" charset="0"/>
              </a:rPr>
              <a:t> z = </a:t>
            </a:r>
            <a:r>
              <a:rPr kumimoji="1" lang="en-US" sz="1600" b="1" dirty="0" err="1">
                <a:latin typeface="Courier New" pitchFamily="49" charset="0"/>
              </a:rPr>
              <a:t>az</a:t>
            </a:r>
            <a:r>
              <a:rPr kumimoji="1" lang="en-US" sz="1600" b="1" dirty="0">
                <a:latin typeface="Courier New" pitchFamily="49" charset="0"/>
              </a:rPr>
              <a:t> [</a:t>
            </a:r>
            <a:r>
              <a:rPr kumimoji="1" lang="en-US" sz="1600" b="1" dirty="0" err="1">
                <a:latin typeface="Courier New" pitchFamily="49" charset="0"/>
              </a:rPr>
              <a:t>threadIdx</a:t>
            </a:r>
            <a:r>
              <a:rPr kumimoji="1" lang="en-US" sz="1600" b="1" dirty="0">
                <a:latin typeface="Courier New" pitchFamily="49" charset="0"/>
              </a:rPr>
              <a:t>];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en-US" sz="1600" b="1" dirty="0">
              <a:latin typeface="Courier New" pitchFamily="49" charset="0"/>
            </a:endParaRPr>
          </a:p>
        </p:txBody>
      </p:sp>
      <p:sp>
        <p:nvSpPr>
          <p:cNvPr id="97285" name="Content Placeholder 2"/>
          <p:cNvSpPr>
            <a:spLocks/>
          </p:cNvSpPr>
          <p:nvPr/>
        </p:nvSpPr>
        <p:spPr bwMode="auto">
          <a:xfrm>
            <a:off x="4572000" y="1981200"/>
            <a:ext cx="403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>
                <a:latin typeface="Arial Black" pitchFamily="34" charset="0"/>
              </a:rPr>
              <a:t>	</a:t>
            </a:r>
            <a:r>
              <a:rPr kumimoji="1" lang="ru-RU" sz="1800" b="1">
                <a:latin typeface="Arial Black" pitchFamily="34" charset="0"/>
              </a:rPr>
              <a:t>Не можем использовать </a:t>
            </a:r>
            <a:r>
              <a:rPr kumimoji="1" lang="en-US" sz="1800" b="1" i="1">
                <a:latin typeface="Arial Black" pitchFamily="34" charset="0"/>
              </a:rPr>
              <a:t>coalescing</a:t>
            </a:r>
            <a:r>
              <a:rPr kumimoji="1" lang="en-US" sz="1800" b="1">
                <a:latin typeface="Arial Black" pitchFamily="34" charset="0"/>
              </a:rPr>
              <a:t> </a:t>
            </a:r>
            <a:r>
              <a:rPr kumimoji="1" lang="ru-RU" sz="1800" b="1">
                <a:latin typeface="Arial Black" pitchFamily="34" charset="0"/>
              </a:rPr>
              <a:t>при чтении данных</a:t>
            </a:r>
            <a:endParaRPr kumimoji="1" lang="en-US" sz="1800" b="1">
              <a:latin typeface="Arial Black" pitchFamily="34" charset="0"/>
            </a:endParaRPr>
          </a:p>
        </p:txBody>
      </p:sp>
      <p:sp>
        <p:nvSpPr>
          <p:cNvPr id="97286" name="Content Placeholder 2"/>
          <p:cNvSpPr>
            <a:spLocks/>
          </p:cNvSpPr>
          <p:nvPr/>
        </p:nvSpPr>
        <p:spPr bwMode="auto">
          <a:xfrm>
            <a:off x="4495800" y="5029200"/>
            <a:ext cx="434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600" b="1">
                <a:latin typeface="Arial Black" pitchFamily="34" charset="0"/>
              </a:rPr>
              <a:t>	</a:t>
            </a:r>
            <a:r>
              <a:rPr kumimoji="1" lang="ru-RU" sz="1800" b="1">
                <a:latin typeface="Arial Black" pitchFamily="34" charset="0"/>
              </a:rPr>
              <a:t>Поскольку нити одновременно обращаются к последовательно лежащим словам памяти, то будет происходить </a:t>
            </a:r>
            <a:r>
              <a:rPr kumimoji="1" lang="en-US" sz="1800" b="1" i="1">
                <a:latin typeface="Arial Black" pitchFamily="34" charset="0"/>
              </a:rPr>
              <a:t>coalescing</a:t>
            </a:r>
          </a:p>
        </p:txBody>
      </p:sp>
      <p:pic>
        <p:nvPicPr>
          <p:cNvPr id="7" name="Рисунок 6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>
              <a:lnSpc>
                <a:spcPct val="90000"/>
              </a:lnSpc>
            </a:pPr>
            <a:r>
              <a:rPr lang="en-US" sz="4000" b="1" dirty="0" smtClean="0"/>
              <a:t>Pitch linear </a:t>
            </a:r>
            <a:endParaRPr lang="ru-RU" sz="8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0120" y="1599848"/>
            <a:ext cx="5212080" cy="5105752"/>
          </a:xfrm>
        </p:spPr>
        <p:txBody>
          <a:bodyPr/>
          <a:lstStyle/>
          <a:p>
            <a:r>
              <a:rPr lang="ru-RU" dirty="0" smtClean="0"/>
              <a:t>Для работы с </a:t>
            </a:r>
            <a:r>
              <a:rPr lang="en-US" dirty="0" smtClean="0"/>
              <a:t>2D </a:t>
            </a:r>
            <a:r>
              <a:rPr lang="ru-RU" dirty="0" smtClean="0"/>
              <a:t>данными</a:t>
            </a:r>
            <a:endParaRPr lang="en-US" dirty="0" smtClean="0"/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cudaMallocPitch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&amp;p, w, h)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&amp;p </a:t>
            </a:r>
            <a:r>
              <a:rPr lang="ru-RU" dirty="0" smtClean="0"/>
              <a:t>возвращает ширину выделенной памяти в байтах</a:t>
            </a:r>
          </a:p>
          <a:p>
            <a:pPr lvl="1"/>
            <a:r>
              <a:rPr lang="en-US" dirty="0" smtClean="0"/>
              <a:t>p</a:t>
            </a:r>
            <a:r>
              <a:rPr lang="en-US" dirty="0" smtClean="0"/>
              <a:t> ≥ w * </a:t>
            </a:r>
            <a:r>
              <a:rPr lang="en-US" dirty="0" err="1" smtClean="0"/>
              <a:t>sizeof</a:t>
            </a:r>
            <a:r>
              <a:rPr lang="en-US" dirty="0" smtClean="0"/>
              <a:t>()</a:t>
            </a:r>
          </a:p>
          <a:p>
            <a:r>
              <a:rPr lang="ru-RU" dirty="0" smtClean="0"/>
              <a:t>Для 1.</a:t>
            </a:r>
            <a:r>
              <a:rPr lang="en-US" dirty="0" smtClean="0"/>
              <a:t>x p </a:t>
            </a:r>
            <a:r>
              <a:rPr lang="ru-RU" dirty="0" smtClean="0"/>
              <a:t>кратно 64</a:t>
            </a:r>
          </a:p>
          <a:p>
            <a:r>
              <a:rPr lang="ru-RU" dirty="0" smtClean="0"/>
              <a:t>Для 2.</a:t>
            </a:r>
            <a:r>
              <a:rPr lang="en-US" dirty="0" smtClean="0"/>
              <a:t>x p </a:t>
            </a:r>
            <a:r>
              <a:rPr lang="ru-RU" dirty="0" smtClean="0"/>
              <a:t>кратно 128</a:t>
            </a:r>
            <a:endParaRPr lang="en-US" dirty="0" smtClean="0"/>
          </a:p>
        </p:txBody>
      </p:sp>
      <p:pic>
        <p:nvPicPr>
          <p:cNvPr id="10" name="Рисунок 9" descr="lighthouse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600200"/>
            <a:ext cx="2484120" cy="3726179"/>
          </a:xfrm>
          <a:prstGeom prst="rect">
            <a:avLst/>
          </a:prstGeom>
          <a:solidFill>
            <a:schemeClr val="bg1">
              <a:alpha val="44000"/>
            </a:schemeClr>
          </a:solidFill>
        </p:spPr>
      </p:pic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6400800" y="1600200"/>
          <a:ext cx="2667000" cy="3733800"/>
        </p:xfrm>
        <a:graphic>
          <a:graphicData uri="http://schemas.openxmlformats.org/drawingml/2006/table">
            <a:tbl>
              <a:tblPr/>
              <a:tblGrid>
                <a:gridCol w="333375"/>
                <a:gridCol w="333375"/>
                <a:gridCol w="333375"/>
                <a:gridCol w="333375"/>
                <a:gridCol w="333375"/>
                <a:gridCol w="333375"/>
                <a:gridCol w="333375"/>
                <a:gridCol w="333375"/>
              </a:tblGrid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9688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MS PGothic"/>
                        <a:cs typeface="MS PGothic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3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Рисунок 10" descr="bottlen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Архитектура </a:t>
            </a:r>
            <a:r>
              <a:rPr lang="en-US" dirty="0" smtClean="0"/>
              <a:t>Tesla 10</a:t>
            </a:r>
            <a:endParaRPr lang="ru-RU" dirty="0" smtClean="0"/>
          </a:p>
        </p:txBody>
      </p:sp>
      <p:grpSp>
        <p:nvGrpSpPr>
          <p:cNvPr id="2" name="Group 183"/>
          <p:cNvGrpSpPr>
            <a:grpSpLocks/>
          </p:cNvGrpSpPr>
          <p:nvPr/>
        </p:nvGrpSpPr>
        <p:grpSpPr bwMode="auto">
          <a:xfrm>
            <a:off x="762000" y="1981200"/>
            <a:ext cx="8231188" cy="4038600"/>
            <a:chOff x="152400" y="1752600"/>
            <a:chExt cx="8840788" cy="426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29129" y="3040811"/>
              <a:ext cx="8685626" cy="2589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000">
                <a:latin typeface="Times New Roman" pitchFamily="18" charset="-52"/>
                <a:cs typeface="+mn-cs"/>
              </a:endParaRPr>
            </a:p>
          </p:txBody>
        </p:sp>
        <p:grpSp>
          <p:nvGrpSpPr>
            <p:cNvPr id="3" name="Group 351"/>
            <p:cNvGrpSpPr>
              <a:grpSpLocks/>
            </p:cNvGrpSpPr>
            <p:nvPr/>
          </p:nvGrpSpPr>
          <p:grpSpPr bwMode="auto">
            <a:xfrm>
              <a:off x="457200" y="3192463"/>
              <a:ext cx="8305800" cy="1066800"/>
              <a:chOff x="457200" y="2362200"/>
              <a:chExt cx="8305800" cy="1066800"/>
            </a:xfrm>
          </p:grpSpPr>
          <p:grpSp>
            <p:nvGrpSpPr>
              <p:cNvPr id="4" name="Group 108"/>
              <p:cNvGrpSpPr>
                <a:grpSpLocks/>
              </p:cNvGrpSpPr>
              <p:nvPr/>
            </p:nvGrpSpPr>
            <p:grpSpPr bwMode="auto">
              <a:xfrm>
                <a:off x="457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5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726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727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728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729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725" name="Rectangle 1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6" name="Group 252"/>
              <p:cNvGrpSpPr>
                <a:grpSpLocks/>
              </p:cNvGrpSpPr>
              <p:nvPr/>
            </p:nvGrpSpPr>
            <p:grpSpPr bwMode="auto">
              <a:xfrm>
                <a:off x="1295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7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717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718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719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720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716" name="Rectangle 25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8" name="Group 260"/>
              <p:cNvGrpSpPr>
                <a:grpSpLocks/>
              </p:cNvGrpSpPr>
              <p:nvPr/>
            </p:nvGrpSpPr>
            <p:grpSpPr bwMode="auto">
              <a:xfrm>
                <a:off x="7162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9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708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709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710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711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707" name="Rectangle 26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10" name="Group 268"/>
              <p:cNvGrpSpPr>
                <a:grpSpLocks/>
              </p:cNvGrpSpPr>
              <p:nvPr/>
            </p:nvGrpSpPr>
            <p:grpSpPr bwMode="auto">
              <a:xfrm>
                <a:off x="6324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11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699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700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701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702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698" name="Rectangle 27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13" name="Group 276"/>
              <p:cNvGrpSpPr>
                <a:grpSpLocks/>
              </p:cNvGrpSpPr>
              <p:nvPr/>
            </p:nvGrpSpPr>
            <p:grpSpPr bwMode="auto">
              <a:xfrm>
                <a:off x="5486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14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690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691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692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693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689" name="Rectangle 27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15" name="Group 284"/>
              <p:cNvGrpSpPr>
                <a:grpSpLocks/>
              </p:cNvGrpSpPr>
              <p:nvPr/>
            </p:nvGrpSpPr>
            <p:grpSpPr bwMode="auto">
              <a:xfrm>
                <a:off x="4648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16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681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682" name="Rectangle 288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683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684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680" name="Rectangle 286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17" name="Group 292"/>
              <p:cNvGrpSpPr>
                <a:grpSpLocks/>
              </p:cNvGrpSpPr>
              <p:nvPr/>
            </p:nvGrpSpPr>
            <p:grpSpPr bwMode="auto">
              <a:xfrm>
                <a:off x="3810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18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672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673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674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675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671" name="Rectangle 29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19" name="Group 300"/>
              <p:cNvGrpSpPr>
                <a:grpSpLocks/>
              </p:cNvGrpSpPr>
              <p:nvPr/>
            </p:nvGrpSpPr>
            <p:grpSpPr bwMode="auto">
              <a:xfrm>
                <a:off x="2971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0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663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664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665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666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662" name="Rectangle 30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21" name="Group 308"/>
              <p:cNvGrpSpPr>
                <a:grpSpLocks/>
              </p:cNvGrpSpPr>
              <p:nvPr/>
            </p:nvGrpSpPr>
            <p:grpSpPr bwMode="auto">
              <a:xfrm>
                <a:off x="2133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2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654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655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656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657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653" name="Rectangle 3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  <p:grpSp>
            <p:nvGrpSpPr>
              <p:cNvPr id="23" name="Group 316"/>
              <p:cNvGrpSpPr>
                <a:grpSpLocks/>
              </p:cNvGrpSpPr>
              <p:nvPr/>
            </p:nvGrpSpPr>
            <p:grpSpPr bwMode="auto">
              <a:xfrm>
                <a:off x="8001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4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2645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endParaRPr lang="ru-RU" sz="2000"/>
                  </a:p>
                </p:txBody>
              </p:sp>
              <p:sp>
                <p:nvSpPr>
                  <p:cNvPr id="22646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800"/>
                  </a:p>
                </p:txBody>
              </p:sp>
              <p:sp>
                <p:nvSpPr>
                  <p:cNvPr id="22647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1600"/>
                  </a:p>
                </p:txBody>
              </p:sp>
              <p:sp>
                <p:nvSpPr>
                  <p:cNvPr id="22648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 eaLnBrk="0" hangingPunct="0"/>
                    <a:endParaRPr lang="ru-RU" sz="900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200" dirty="0">
                        <a:latin typeface="Times New Roman" pitchFamily="18" charset="-52"/>
                        <a:cs typeface="+mn-cs"/>
                      </a:rPr>
                      <a:t>TPC</a:t>
                    </a:r>
                  </a:p>
                </p:txBody>
              </p:sp>
            </p:grpSp>
            <p:sp>
              <p:nvSpPr>
                <p:cNvPr id="22644" name="Rectangle 31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eaLnBrk="0" hangingPunct="0"/>
                  <a:endParaRPr lang="ru-RU" sz="900"/>
                </a:p>
              </p:txBody>
            </p:sp>
          </p:grpSp>
        </p:grpSp>
        <p:sp>
          <p:nvSpPr>
            <p:cNvPr id="326" name="Rectangle 325"/>
            <p:cNvSpPr/>
            <p:nvPr/>
          </p:nvSpPr>
          <p:spPr bwMode="auto">
            <a:xfrm>
              <a:off x="457608" y="4488372"/>
              <a:ext cx="8305395" cy="3036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n-US" sz="1800" dirty="0">
                  <a:latin typeface="Times New Roman" pitchFamily="18" charset="-52"/>
                  <a:cs typeface="+mn-cs"/>
                </a:rPr>
                <a:t>Interconnection Network</a:t>
              </a:r>
            </a:p>
          </p:txBody>
        </p:sp>
        <p:grpSp>
          <p:nvGrpSpPr>
            <p:cNvPr id="25" name="Group 427"/>
            <p:cNvGrpSpPr>
              <a:grpSpLocks/>
            </p:cNvGrpSpPr>
            <p:nvPr/>
          </p:nvGrpSpPr>
          <p:grpSpPr bwMode="auto">
            <a:xfrm>
              <a:off x="533400" y="5021263"/>
              <a:ext cx="8001000" cy="304800"/>
              <a:chOff x="533400" y="4267200"/>
              <a:chExt cx="8001000" cy="304800"/>
            </a:xfrm>
          </p:grpSpPr>
          <p:sp>
            <p:nvSpPr>
              <p:cNvPr id="21592" name="Rectangle 326"/>
              <p:cNvSpPr>
                <a:spLocks noChangeArrowheads="1"/>
              </p:cNvSpPr>
              <p:nvPr/>
            </p:nvSpPr>
            <p:spPr bwMode="auto">
              <a:xfrm>
                <a:off x="532631" y="4267709"/>
                <a:ext cx="419447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18" name="Rectangle 327"/>
              <p:cNvSpPr>
                <a:spLocks noChangeArrowheads="1"/>
              </p:cNvSpPr>
              <p:nvPr/>
            </p:nvSpPr>
            <p:spPr bwMode="auto">
              <a:xfrm>
                <a:off x="9525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4" name="Rectangle 331"/>
              <p:cNvSpPr>
                <a:spLocks noChangeArrowheads="1"/>
              </p:cNvSpPr>
              <p:nvPr/>
            </p:nvSpPr>
            <p:spPr bwMode="auto">
              <a:xfrm>
                <a:off x="1555673" y="4267709"/>
                <a:ext cx="419447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20" name="Rectangle 332"/>
              <p:cNvSpPr>
                <a:spLocks noChangeArrowheads="1"/>
              </p:cNvSpPr>
              <p:nvPr/>
            </p:nvSpPr>
            <p:spPr bwMode="auto">
              <a:xfrm>
                <a:off x="1975757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6" name="Rectangle 334"/>
              <p:cNvSpPr>
                <a:spLocks noChangeArrowheads="1"/>
              </p:cNvSpPr>
              <p:nvPr/>
            </p:nvSpPr>
            <p:spPr bwMode="auto">
              <a:xfrm>
                <a:off x="2578715" y="4267709"/>
                <a:ext cx="419447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22" name="Rectangle 335"/>
              <p:cNvSpPr>
                <a:spLocks noChangeArrowheads="1"/>
              </p:cNvSpPr>
              <p:nvPr/>
            </p:nvSpPr>
            <p:spPr bwMode="auto">
              <a:xfrm>
                <a:off x="2999014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8" name="Rectangle 337"/>
              <p:cNvSpPr>
                <a:spLocks noChangeArrowheads="1"/>
              </p:cNvSpPr>
              <p:nvPr/>
            </p:nvSpPr>
            <p:spPr bwMode="auto">
              <a:xfrm>
                <a:off x="3603461" y="4267709"/>
                <a:ext cx="417743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24" name="Rectangle 338"/>
              <p:cNvSpPr>
                <a:spLocks noChangeArrowheads="1"/>
              </p:cNvSpPr>
              <p:nvPr/>
            </p:nvSpPr>
            <p:spPr bwMode="auto">
              <a:xfrm>
                <a:off x="4022271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0" name="Rectangle 340"/>
              <p:cNvSpPr>
                <a:spLocks noChangeArrowheads="1"/>
              </p:cNvSpPr>
              <p:nvPr/>
            </p:nvSpPr>
            <p:spPr bwMode="auto">
              <a:xfrm>
                <a:off x="4626503" y="4267709"/>
                <a:ext cx="419447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26" name="Rectangle 341"/>
              <p:cNvSpPr>
                <a:spLocks noChangeArrowheads="1"/>
              </p:cNvSpPr>
              <p:nvPr/>
            </p:nvSpPr>
            <p:spPr bwMode="auto">
              <a:xfrm>
                <a:off x="5045528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2" name="Rectangle 343"/>
              <p:cNvSpPr>
                <a:spLocks noChangeArrowheads="1"/>
              </p:cNvSpPr>
              <p:nvPr/>
            </p:nvSpPr>
            <p:spPr bwMode="auto">
              <a:xfrm>
                <a:off x="5649545" y="4267709"/>
                <a:ext cx="419447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28" name="Rectangle 344"/>
              <p:cNvSpPr>
                <a:spLocks noChangeArrowheads="1"/>
              </p:cNvSpPr>
              <p:nvPr/>
            </p:nvSpPr>
            <p:spPr bwMode="auto">
              <a:xfrm>
                <a:off x="6068785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4" name="Rectangle 346"/>
              <p:cNvSpPr>
                <a:spLocks noChangeArrowheads="1"/>
              </p:cNvSpPr>
              <p:nvPr/>
            </p:nvSpPr>
            <p:spPr bwMode="auto">
              <a:xfrm>
                <a:off x="6672587" y="4267709"/>
                <a:ext cx="419447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30" name="Rectangle 347"/>
              <p:cNvSpPr>
                <a:spLocks noChangeArrowheads="1"/>
              </p:cNvSpPr>
              <p:nvPr/>
            </p:nvSpPr>
            <p:spPr bwMode="auto">
              <a:xfrm>
                <a:off x="7092042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6" name="Rectangle 349"/>
              <p:cNvSpPr>
                <a:spLocks noChangeArrowheads="1"/>
              </p:cNvSpPr>
              <p:nvPr/>
            </p:nvSpPr>
            <p:spPr bwMode="auto">
              <a:xfrm>
                <a:off x="7695629" y="4267709"/>
                <a:ext cx="419447" cy="303602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800">
                    <a:cs typeface="+mn-cs"/>
                  </a:rPr>
                  <a:t>ROP</a:t>
                </a:r>
                <a:endParaRPr lang="en-US" sz="1050">
                  <a:cs typeface="+mn-cs"/>
                </a:endParaRPr>
              </a:p>
            </p:txBody>
          </p:sp>
          <p:sp>
            <p:nvSpPr>
              <p:cNvPr id="22632" name="Rectangle 350"/>
              <p:cNvSpPr>
                <a:spLocks noChangeArrowheads="1"/>
              </p:cNvSpPr>
              <p:nvPr/>
            </p:nvSpPr>
            <p:spPr bwMode="auto">
              <a:xfrm>
                <a:off x="81153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L2</a:t>
                </a:r>
                <a:endParaRPr lang="en-US" sz="2000"/>
              </a:p>
            </p:txBody>
          </p:sp>
        </p:grpSp>
        <p:grpSp>
          <p:nvGrpSpPr>
            <p:cNvPr id="26" name="Group 429"/>
            <p:cNvGrpSpPr>
              <a:grpSpLocks/>
            </p:cNvGrpSpPr>
            <p:nvPr/>
          </p:nvGrpSpPr>
          <p:grpSpPr bwMode="auto">
            <a:xfrm>
              <a:off x="533400" y="5707063"/>
              <a:ext cx="8001000" cy="312737"/>
              <a:chOff x="533400" y="5022056"/>
              <a:chExt cx="8001000" cy="311944"/>
            </a:xfrm>
          </p:grpSpPr>
          <p:sp>
            <p:nvSpPr>
              <p:cNvPr id="22609" name="Rectangle 328"/>
              <p:cNvSpPr>
                <a:spLocks noChangeArrowheads="1"/>
              </p:cNvSpPr>
              <p:nvPr/>
            </p:nvSpPr>
            <p:spPr bwMode="auto">
              <a:xfrm>
                <a:off x="5334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2610" name="Rectangle 352"/>
              <p:cNvSpPr>
                <a:spLocks noChangeArrowheads="1"/>
              </p:cNvSpPr>
              <p:nvPr/>
            </p:nvSpPr>
            <p:spPr bwMode="auto">
              <a:xfrm>
                <a:off x="1556657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2611" name="Rectangle 353"/>
              <p:cNvSpPr>
                <a:spLocks noChangeArrowheads="1"/>
              </p:cNvSpPr>
              <p:nvPr/>
            </p:nvSpPr>
            <p:spPr bwMode="auto">
              <a:xfrm>
                <a:off x="2579914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2612" name="Rectangle 354"/>
              <p:cNvSpPr>
                <a:spLocks noChangeArrowheads="1"/>
              </p:cNvSpPr>
              <p:nvPr/>
            </p:nvSpPr>
            <p:spPr bwMode="auto">
              <a:xfrm>
                <a:off x="3603171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2613" name="Rectangle 355"/>
              <p:cNvSpPr>
                <a:spLocks noChangeArrowheads="1"/>
              </p:cNvSpPr>
              <p:nvPr/>
            </p:nvSpPr>
            <p:spPr bwMode="auto">
              <a:xfrm>
                <a:off x="4626428" y="5024438"/>
                <a:ext cx="838200" cy="309562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2614" name="Rectangle 356"/>
              <p:cNvSpPr>
                <a:spLocks noChangeArrowheads="1"/>
              </p:cNvSpPr>
              <p:nvPr/>
            </p:nvSpPr>
            <p:spPr bwMode="auto">
              <a:xfrm>
                <a:off x="5649685" y="5022056"/>
                <a:ext cx="838200" cy="311944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2615" name="Rectangle 357"/>
              <p:cNvSpPr>
                <a:spLocks noChangeArrowheads="1"/>
              </p:cNvSpPr>
              <p:nvPr/>
            </p:nvSpPr>
            <p:spPr bwMode="auto">
              <a:xfrm>
                <a:off x="6672942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2616" name="Rectangle 358"/>
              <p:cNvSpPr>
                <a:spLocks noChangeArrowheads="1"/>
              </p:cNvSpPr>
              <p:nvPr/>
            </p:nvSpPr>
            <p:spPr bwMode="auto">
              <a:xfrm>
                <a:off x="76962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/>
                  <a:t>DRAM</a:t>
                </a:r>
                <a:endParaRPr lang="en-US" sz="3200"/>
              </a:p>
            </p:txBody>
          </p:sp>
        </p:grpSp>
        <p:grpSp>
          <p:nvGrpSpPr>
            <p:cNvPr id="27" name="Group 430"/>
            <p:cNvGrpSpPr>
              <a:grpSpLocks/>
            </p:cNvGrpSpPr>
            <p:nvPr/>
          </p:nvGrpSpPr>
          <p:grpSpPr bwMode="auto">
            <a:xfrm>
              <a:off x="836613" y="4259263"/>
              <a:ext cx="7546975" cy="230187"/>
              <a:chOff x="837406" y="3429000"/>
              <a:chExt cx="7546182" cy="229394"/>
            </a:xfrm>
          </p:grpSpPr>
          <p:cxnSp>
            <p:nvCxnSpPr>
              <p:cNvPr id="22599" name="Straight Connector 360"/>
              <p:cNvCxnSpPr>
                <a:cxnSpLocks noChangeShapeType="1"/>
                <a:stCxn id="22726" idx="2"/>
              </p:cNvCxnSpPr>
              <p:nvPr/>
            </p:nvCxnSpPr>
            <p:spPr bwMode="auto">
              <a:xfrm rot="5400000">
                <a:off x="723900" y="3543300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0" name="Straight Connector 361"/>
              <p:cNvCxnSpPr>
                <a:cxnSpLocks noChangeShapeType="1"/>
              </p:cNvCxnSpPr>
              <p:nvPr/>
            </p:nvCxnSpPr>
            <p:spPr bwMode="auto">
              <a:xfrm rot="5400000">
                <a:off x="1562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1" name="Straight Connector 362"/>
              <p:cNvCxnSpPr>
                <a:cxnSpLocks noChangeShapeType="1"/>
              </p:cNvCxnSpPr>
              <p:nvPr/>
            </p:nvCxnSpPr>
            <p:spPr bwMode="auto">
              <a:xfrm rot="5400000">
                <a:off x="2401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2" name="Straight Connector 363"/>
              <p:cNvCxnSpPr>
                <a:cxnSpLocks noChangeShapeType="1"/>
              </p:cNvCxnSpPr>
              <p:nvPr/>
            </p:nvCxnSpPr>
            <p:spPr bwMode="auto">
              <a:xfrm rot="5400000">
                <a:off x="3239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3" name="Straight Connector 364"/>
              <p:cNvCxnSpPr>
                <a:cxnSpLocks noChangeShapeType="1"/>
              </p:cNvCxnSpPr>
              <p:nvPr/>
            </p:nvCxnSpPr>
            <p:spPr bwMode="auto">
              <a:xfrm rot="5400000">
                <a:off x="4077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4" name="Straight Connector 365"/>
              <p:cNvCxnSpPr>
                <a:cxnSpLocks noChangeShapeType="1"/>
              </p:cNvCxnSpPr>
              <p:nvPr/>
            </p:nvCxnSpPr>
            <p:spPr bwMode="auto">
              <a:xfrm rot="5400000">
                <a:off x="49156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5" name="Straight Connector 366"/>
              <p:cNvCxnSpPr>
                <a:cxnSpLocks noChangeShapeType="1"/>
              </p:cNvCxnSpPr>
              <p:nvPr/>
            </p:nvCxnSpPr>
            <p:spPr bwMode="auto">
              <a:xfrm rot="5400000">
                <a:off x="5753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6" name="Straight Connector 367"/>
              <p:cNvCxnSpPr>
                <a:cxnSpLocks noChangeShapeType="1"/>
              </p:cNvCxnSpPr>
              <p:nvPr/>
            </p:nvCxnSpPr>
            <p:spPr bwMode="auto">
              <a:xfrm rot="5400000">
                <a:off x="6592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7" name="Straight Connector 368"/>
              <p:cNvCxnSpPr>
                <a:cxnSpLocks noChangeShapeType="1"/>
              </p:cNvCxnSpPr>
              <p:nvPr/>
            </p:nvCxnSpPr>
            <p:spPr bwMode="auto">
              <a:xfrm rot="5400000">
                <a:off x="7430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608" name="Straight Connector 369"/>
              <p:cNvCxnSpPr>
                <a:cxnSpLocks noChangeShapeType="1"/>
              </p:cNvCxnSpPr>
              <p:nvPr/>
            </p:nvCxnSpPr>
            <p:spPr bwMode="auto">
              <a:xfrm rot="5400000">
                <a:off x="8268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8" name="Group 426"/>
            <p:cNvGrpSpPr>
              <a:grpSpLocks/>
            </p:cNvGrpSpPr>
            <p:nvPr/>
          </p:nvGrpSpPr>
          <p:grpSpPr bwMode="auto">
            <a:xfrm>
              <a:off x="742950" y="4789488"/>
              <a:ext cx="7562850" cy="233362"/>
              <a:chOff x="742951" y="3957638"/>
              <a:chExt cx="7562852" cy="314321"/>
            </a:xfrm>
          </p:grpSpPr>
          <p:cxnSp>
            <p:nvCxnSpPr>
              <p:cNvPr id="22583" name="Straight Connector 371"/>
              <p:cNvCxnSpPr>
                <a:cxnSpLocks noChangeShapeType="1"/>
              </p:cNvCxnSpPr>
              <p:nvPr/>
            </p:nvCxnSpPr>
            <p:spPr bwMode="auto">
              <a:xfrm rot="5400000">
                <a:off x="588173" y="4117172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4" name="Straight Connector 375"/>
              <p:cNvCxnSpPr>
                <a:cxnSpLocks noChangeShapeType="1"/>
              </p:cNvCxnSpPr>
              <p:nvPr/>
            </p:nvCxnSpPr>
            <p:spPr bwMode="auto">
              <a:xfrm rot="5400000">
                <a:off x="10072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5" name="Straight Connector 376"/>
              <p:cNvCxnSpPr>
                <a:cxnSpLocks noChangeShapeType="1"/>
              </p:cNvCxnSpPr>
              <p:nvPr/>
            </p:nvCxnSpPr>
            <p:spPr bwMode="auto">
              <a:xfrm rot="5400000">
                <a:off x="16168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6" name="Straight Connector 377"/>
              <p:cNvCxnSpPr>
                <a:cxnSpLocks noChangeShapeType="1"/>
              </p:cNvCxnSpPr>
              <p:nvPr/>
            </p:nvCxnSpPr>
            <p:spPr bwMode="auto">
              <a:xfrm rot="5400000">
                <a:off x="20359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7" name="Straight Connector 378"/>
              <p:cNvCxnSpPr>
                <a:cxnSpLocks noChangeShapeType="1"/>
              </p:cNvCxnSpPr>
              <p:nvPr/>
            </p:nvCxnSpPr>
            <p:spPr bwMode="auto">
              <a:xfrm rot="5400000">
                <a:off x="26265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8" name="Straight Connector 379"/>
              <p:cNvCxnSpPr>
                <a:cxnSpLocks noChangeShapeType="1"/>
              </p:cNvCxnSpPr>
              <p:nvPr/>
            </p:nvCxnSpPr>
            <p:spPr bwMode="auto">
              <a:xfrm rot="5400000">
                <a:off x="3045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9" name="Straight Connector 380"/>
              <p:cNvCxnSpPr>
                <a:cxnSpLocks noChangeShapeType="1"/>
              </p:cNvCxnSpPr>
              <p:nvPr/>
            </p:nvCxnSpPr>
            <p:spPr bwMode="auto">
              <a:xfrm rot="5400000">
                <a:off x="36599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0" name="Straight Connector 381"/>
              <p:cNvCxnSpPr>
                <a:cxnSpLocks noChangeShapeType="1"/>
              </p:cNvCxnSpPr>
              <p:nvPr/>
            </p:nvCxnSpPr>
            <p:spPr bwMode="auto">
              <a:xfrm rot="5400000">
                <a:off x="40790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1" name="Straight Connector 382"/>
              <p:cNvCxnSpPr>
                <a:cxnSpLocks noChangeShapeType="1"/>
              </p:cNvCxnSpPr>
              <p:nvPr/>
            </p:nvCxnSpPr>
            <p:spPr bwMode="auto">
              <a:xfrm rot="5400000">
                <a:off x="4683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2" name="Straight Connector 383"/>
              <p:cNvCxnSpPr>
                <a:cxnSpLocks noChangeShapeType="1"/>
              </p:cNvCxnSpPr>
              <p:nvPr/>
            </p:nvCxnSpPr>
            <p:spPr bwMode="auto">
              <a:xfrm rot="5400000">
                <a:off x="5103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3" name="Straight Connector 384"/>
              <p:cNvCxnSpPr>
                <a:cxnSpLocks noChangeShapeType="1"/>
              </p:cNvCxnSpPr>
              <p:nvPr/>
            </p:nvCxnSpPr>
            <p:spPr bwMode="auto">
              <a:xfrm rot="5400000">
                <a:off x="5712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4" name="Straight Connector 385"/>
              <p:cNvCxnSpPr>
                <a:cxnSpLocks noChangeShapeType="1"/>
              </p:cNvCxnSpPr>
              <p:nvPr/>
            </p:nvCxnSpPr>
            <p:spPr bwMode="auto">
              <a:xfrm rot="5400000">
                <a:off x="61317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5" name="Straight Connector 386"/>
              <p:cNvCxnSpPr>
                <a:cxnSpLocks noChangeShapeType="1"/>
              </p:cNvCxnSpPr>
              <p:nvPr/>
            </p:nvCxnSpPr>
            <p:spPr bwMode="auto">
              <a:xfrm rot="5400000">
                <a:off x="67127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6" name="Straight Connector 387"/>
              <p:cNvCxnSpPr>
                <a:cxnSpLocks noChangeShapeType="1"/>
              </p:cNvCxnSpPr>
              <p:nvPr/>
            </p:nvCxnSpPr>
            <p:spPr bwMode="auto">
              <a:xfrm rot="5400000">
                <a:off x="71318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7" name="Straight Connector 388"/>
              <p:cNvCxnSpPr>
                <a:cxnSpLocks noChangeShapeType="1"/>
              </p:cNvCxnSpPr>
              <p:nvPr/>
            </p:nvCxnSpPr>
            <p:spPr bwMode="auto">
              <a:xfrm rot="5400000">
                <a:off x="7731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98" name="Straight Connector 389"/>
              <p:cNvCxnSpPr>
                <a:cxnSpLocks noChangeShapeType="1"/>
              </p:cNvCxnSpPr>
              <p:nvPr/>
            </p:nvCxnSpPr>
            <p:spPr bwMode="auto">
              <a:xfrm rot="5400000">
                <a:off x="8151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9" name="Group 428"/>
            <p:cNvGrpSpPr>
              <a:grpSpLocks/>
            </p:cNvGrpSpPr>
            <p:nvPr/>
          </p:nvGrpSpPr>
          <p:grpSpPr bwMode="auto">
            <a:xfrm>
              <a:off x="762000" y="5322888"/>
              <a:ext cx="7572375" cy="395287"/>
              <a:chOff x="761999" y="4561470"/>
              <a:chExt cx="7572377" cy="479292"/>
            </a:xfrm>
          </p:grpSpPr>
          <p:cxnSp>
            <p:nvCxnSpPr>
              <p:cNvPr id="22567" name="Straight Connector 390"/>
              <p:cNvCxnSpPr>
                <a:cxnSpLocks noChangeShapeType="1"/>
              </p:cNvCxnSpPr>
              <p:nvPr/>
            </p:nvCxnSpPr>
            <p:spPr bwMode="auto">
              <a:xfrm rot="5400000">
                <a:off x="6666057" y="4802048"/>
                <a:ext cx="460090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68" name="Straight Connector 391"/>
              <p:cNvCxnSpPr>
                <a:cxnSpLocks noChangeShapeType="1"/>
              </p:cNvCxnSpPr>
              <p:nvPr/>
            </p:nvCxnSpPr>
            <p:spPr bwMode="auto">
              <a:xfrm rot="16200000" flipH="1">
                <a:off x="7084904" y="4802305"/>
                <a:ext cx="462983" cy="237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69" name="Straight Connector 392"/>
              <p:cNvCxnSpPr>
                <a:cxnSpLocks noChangeShapeType="1"/>
              </p:cNvCxnSpPr>
              <p:nvPr/>
            </p:nvCxnSpPr>
            <p:spPr bwMode="auto">
              <a:xfrm rot="5400000">
                <a:off x="7678518" y="4801281"/>
                <a:ext cx="473515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0" name="Straight Connector 393"/>
              <p:cNvCxnSpPr>
                <a:cxnSpLocks noChangeShapeType="1"/>
              </p:cNvCxnSpPr>
              <p:nvPr/>
            </p:nvCxnSpPr>
            <p:spPr bwMode="auto">
              <a:xfrm rot="16200000" flipH="1">
                <a:off x="8097873" y="4801366"/>
                <a:ext cx="470624" cy="2382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1" name="Straight Connector 410"/>
              <p:cNvCxnSpPr>
                <a:cxnSpLocks noChangeShapeType="1"/>
              </p:cNvCxnSpPr>
              <p:nvPr/>
            </p:nvCxnSpPr>
            <p:spPr bwMode="auto">
              <a:xfrm rot="16200000" flipH="1">
                <a:off x="4574560" y="4802805"/>
                <a:ext cx="473512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2" name="Straight Connector 411"/>
              <p:cNvCxnSpPr>
                <a:cxnSpLocks noChangeShapeType="1"/>
              </p:cNvCxnSpPr>
              <p:nvPr/>
            </p:nvCxnSpPr>
            <p:spPr bwMode="auto">
              <a:xfrm rot="16200000" flipH="1">
                <a:off x="4999435" y="4797030"/>
                <a:ext cx="461969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3" name="Straight Connector 412"/>
              <p:cNvCxnSpPr>
                <a:cxnSpLocks noChangeShapeType="1"/>
              </p:cNvCxnSpPr>
              <p:nvPr/>
            </p:nvCxnSpPr>
            <p:spPr bwMode="auto">
              <a:xfrm rot="5400000">
                <a:off x="5600702" y="4800596"/>
                <a:ext cx="457202" cy="6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4" name="Straight Connector 413"/>
              <p:cNvCxnSpPr>
                <a:cxnSpLocks noChangeShapeType="1"/>
              </p:cNvCxnSpPr>
              <p:nvPr/>
            </p:nvCxnSpPr>
            <p:spPr bwMode="auto">
              <a:xfrm rot="5400000">
                <a:off x="6024564" y="4795836"/>
                <a:ext cx="447677" cy="5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5" name="Straight Connector 4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1823" y="4795846"/>
                <a:ext cx="473509" cy="4760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6" name="Straight Connector 419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809" y="4792959"/>
                <a:ext cx="467735" cy="475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7" name="Straight Connector 420"/>
              <p:cNvCxnSpPr>
                <a:cxnSpLocks noChangeShapeType="1"/>
              </p:cNvCxnSpPr>
              <p:nvPr/>
            </p:nvCxnSpPr>
            <p:spPr bwMode="auto">
              <a:xfrm rot="16200000" flipH="1">
                <a:off x="1520858" y="4803743"/>
                <a:ext cx="465865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8" name="Straight Connector 421"/>
              <p:cNvCxnSpPr>
                <a:cxnSpLocks noChangeShapeType="1"/>
              </p:cNvCxnSpPr>
              <p:nvPr/>
            </p:nvCxnSpPr>
            <p:spPr bwMode="auto">
              <a:xfrm rot="16200000" flipH="1">
                <a:off x="1941150" y="4802554"/>
                <a:ext cx="465870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79" name="Straight Connector 422"/>
              <p:cNvCxnSpPr>
                <a:cxnSpLocks noChangeShapeType="1"/>
              </p:cNvCxnSpPr>
              <p:nvPr/>
            </p:nvCxnSpPr>
            <p:spPr bwMode="auto">
              <a:xfrm rot="5400000">
                <a:off x="2541225" y="4807314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0" name="Straight Connector 423"/>
              <p:cNvCxnSpPr>
                <a:cxnSpLocks noChangeShapeType="1"/>
              </p:cNvCxnSpPr>
              <p:nvPr/>
            </p:nvCxnSpPr>
            <p:spPr bwMode="auto">
              <a:xfrm rot="5400000">
                <a:off x="2960325" y="4807309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1" name="Straight Connector 424"/>
              <p:cNvCxnSpPr>
                <a:cxnSpLocks noChangeShapeType="1"/>
              </p:cNvCxnSpPr>
              <p:nvPr/>
            </p:nvCxnSpPr>
            <p:spPr bwMode="auto">
              <a:xfrm rot="16200000" flipH="1">
                <a:off x="530005" y="4803997"/>
                <a:ext cx="468752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2582" name="Straight Connector 425"/>
              <p:cNvCxnSpPr>
                <a:cxnSpLocks noChangeShapeType="1"/>
              </p:cNvCxnSpPr>
              <p:nvPr/>
            </p:nvCxnSpPr>
            <p:spPr bwMode="auto">
              <a:xfrm rot="16200000" flipH="1">
                <a:off x="947914" y="4805193"/>
                <a:ext cx="468757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518"/>
            <p:cNvGrpSpPr>
              <a:grpSpLocks/>
            </p:cNvGrpSpPr>
            <p:nvPr/>
          </p:nvGrpSpPr>
          <p:grpSpPr bwMode="auto">
            <a:xfrm>
              <a:off x="229128" y="1752600"/>
              <a:ext cx="4648021" cy="838679"/>
              <a:chOff x="229128" y="1752600"/>
              <a:chExt cx="4648021" cy="837886"/>
            </a:xfrm>
          </p:grpSpPr>
          <p:sp>
            <p:nvSpPr>
              <p:cNvPr id="506" name="Rectangle 505"/>
              <p:cNvSpPr/>
              <p:nvPr/>
            </p:nvSpPr>
            <p:spPr bwMode="auto">
              <a:xfrm>
                <a:off x="229128" y="1752600"/>
                <a:ext cx="838894" cy="38040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Times New Roman" pitchFamily="18" charset="-52"/>
                    <a:cs typeface="+mn-cs"/>
                  </a:rPr>
                  <a:t>CPU</a:t>
                </a:r>
              </a:p>
            </p:txBody>
          </p:sp>
          <p:sp>
            <p:nvSpPr>
              <p:cNvPr id="507" name="Rectangle 506"/>
              <p:cNvSpPr/>
              <p:nvPr/>
            </p:nvSpPr>
            <p:spPr bwMode="auto">
              <a:xfrm>
                <a:off x="1143046" y="1752600"/>
                <a:ext cx="1447604" cy="38040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Times New Roman" pitchFamily="18" charset="-52"/>
                    <a:cs typeface="+mn-cs"/>
                  </a:rPr>
                  <a:t>Bridge</a:t>
                </a:r>
              </a:p>
            </p:txBody>
          </p:sp>
          <p:cxnSp>
            <p:nvCxnSpPr>
              <p:cNvPr id="22564" name="Straight Connector 509"/>
              <p:cNvCxnSpPr>
                <a:cxnSpLocks noChangeShapeType="1"/>
                <a:stCxn id="506" idx="3"/>
                <a:endCxn id="507" idx="1"/>
              </p:cNvCxnSpPr>
              <p:nvPr/>
            </p:nvCxnSpPr>
            <p:spPr bwMode="auto">
              <a:xfrm>
                <a:off x="1066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5" name="Straight Connector 511"/>
              <p:cNvCxnSpPr>
                <a:cxnSpLocks noChangeShapeType="1"/>
                <a:stCxn id="507" idx="3"/>
                <a:endCxn id="508" idx="1"/>
              </p:cNvCxnSpPr>
              <p:nvPr/>
            </p:nvCxnSpPr>
            <p:spPr bwMode="auto">
              <a:xfrm>
                <a:off x="2590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566" name="Straight Connector 513"/>
              <p:cNvCxnSpPr>
                <a:cxnSpLocks noChangeShapeType="1"/>
                <a:stCxn id="507" idx="2"/>
                <a:endCxn id="450" idx="0"/>
              </p:cNvCxnSpPr>
              <p:nvPr/>
            </p:nvCxnSpPr>
            <p:spPr bwMode="auto">
              <a:xfrm rot="5400000">
                <a:off x="1638106" y="2361743"/>
                <a:ext cx="457486" cy="0"/>
              </a:xfrm>
              <a:prstGeom prst="line">
                <a:avLst/>
              </a:prstGeom>
              <a:ln w="38100">
                <a:headEnd/>
                <a:tailEnd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508" name="Rectangle 507"/>
              <p:cNvSpPr/>
              <p:nvPr/>
            </p:nvSpPr>
            <p:spPr bwMode="auto">
              <a:xfrm>
                <a:off x="2667378" y="1752600"/>
                <a:ext cx="2209771" cy="38040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 eaLnBrk="0" hangingPunct="0">
                  <a:defRPr/>
                </a:pPr>
                <a:r>
                  <a:rPr lang="en-US" sz="2000" dirty="0">
                    <a:latin typeface="Times New Roman" pitchFamily="18" charset="-52"/>
                    <a:cs typeface="+mn-cs"/>
                  </a:rPr>
                  <a:t>Host Memory</a:t>
                </a:r>
              </a:p>
            </p:txBody>
          </p:sp>
        </p:grpSp>
        <p:grpSp>
          <p:nvGrpSpPr>
            <p:cNvPr id="31" name="Group 504"/>
            <p:cNvGrpSpPr>
              <a:grpSpLocks/>
            </p:cNvGrpSpPr>
            <p:nvPr/>
          </p:nvGrpSpPr>
          <p:grpSpPr bwMode="auto">
            <a:xfrm>
              <a:off x="152400" y="2590800"/>
              <a:ext cx="8840788" cy="2052638"/>
              <a:chOff x="152400" y="2590800"/>
              <a:chExt cx="8841581" cy="2051844"/>
            </a:xfrm>
          </p:grpSpPr>
          <p:grpSp>
            <p:nvGrpSpPr>
              <p:cNvPr id="96" name="Group 499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8839995" cy="2051844"/>
                <a:chOff x="152400" y="2590800"/>
                <a:chExt cx="8839995" cy="2051844"/>
              </a:xfrm>
            </p:grpSpPr>
            <p:grpSp>
              <p:nvGrpSpPr>
                <p:cNvPr id="97" name="Group 486"/>
                <p:cNvGrpSpPr>
                  <a:grpSpLocks/>
                </p:cNvGrpSpPr>
                <p:nvPr/>
              </p:nvGrpSpPr>
              <p:grpSpPr bwMode="auto">
                <a:xfrm>
                  <a:off x="152400" y="2590800"/>
                  <a:ext cx="8839995" cy="2050256"/>
                  <a:chOff x="152400" y="2590800"/>
                  <a:chExt cx="8839995" cy="2050256"/>
                </a:xfrm>
              </p:grpSpPr>
              <p:sp>
                <p:nvSpPr>
                  <p:cNvPr id="450" name="Rectangle 449"/>
                  <p:cNvSpPr/>
                  <p:nvPr/>
                </p:nvSpPr>
                <p:spPr bwMode="auto">
                  <a:xfrm>
                    <a:off x="914635" y="2591280"/>
                    <a:ext cx="1904733" cy="305161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 algn="ctr" eaLnBrk="0" hangingPunct="0">
                      <a:defRPr/>
                    </a:pPr>
                    <a:r>
                      <a:rPr lang="en-US" sz="1400" dirty="0">
                        <a:latin typeface="Times New Roman" pitchFamily="18" charset="-52"/>
                        <a:cs typeface="+mn-cs"/>
                      </a:rPr>
                      <a:t>Work Distribution</a:t>
                    </a:r>
                  </a:p>
                </p:txBody>
              </p:sp>
              <p:cxnSp>
                <p:nvCxnSpPr>
                  <p:cNvPr id="22547" name="Straight Connector 452"/>
                  <p:cNvCxnSpPr>
                    <a:cxnSpLocks noChangeShapeType="1"/>
                    <a:stCxn id="450" idx="3"/>
                  </p:cNvCxnSpPr>
                  <p:nvPr/>
                </p:nvCxnSpPr>
                <p:spPr bwMode="auto">
                  <a:xfrm>
                    <a:off x="2819400" y="2743200"/>
                    <a:ext cx="61722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48" name="Straight Connector 45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8044657" y="3690937"/>
                    <a:ext cx="1894681" cy="79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49" name="Straight Connector 456"/>
                  <p:cNvCxnSpPr>
                    <a:cxnSpLocks noChangeShapeType="1"/>
                    <a:stCxn id="450" idx="1"/>
                  </p:cNvCxnSpPr>
                  <p:nvPr/>
                </p:nvCxnSpPr>
                <p:spPr bwMode="auto">
                  <a:xfrm rot="10800000">
                    <a:off x="152400" y="2743200"/>
                    <a:ext cx="7620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0" name="Straight Connector 46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-793353" y="3690540"/>
                    <a:ext cx="1897062" cy="3969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1" name="Straight Connector 467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17526" y="2982427"/>
                    <a:ext cx="469429" cy="502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2" name="Straight Connector 47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27572" y="3044428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3" name="Straight Connector 47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366566" y="3043634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4" name="Straight Connector 476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127772" y="2968228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5" name="Straight Connector 479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966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6" name="Straight Connector 48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48049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7" name="Straight Connector 48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56431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8" name="Straight Connector 482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4813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59" name="Straight Connector 483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73195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2560" name="Straight Connector 48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8157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2545" name="Straight Connector 491"/>
                <p:cNvCxnSpPr>
                  <a:cxnSpLocks noChangeShapeType="1"/>
                </p:cNvCxnSpPr>
                <p:nvPr/>
              </p:nvCxnSpPr>
              <p:spPr bwMode="auto">
                <a:xfrm>
                  <a:off x="152400" y="4641056"/>
                  <a:ext cx="3048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2543" name="Straight Connector 501"/>
              <p:cNvCxnSpPr>
                <a:cxnSpLocks noChangeShapeType="1"/>
              </p:cNvCxnSpPr>
              <p:nvPr/>
            </p:nvCxnSpPr>
            <p:spPr bwMode="auto">
              <a:xfrm flipV="1">
                <a:off x="8763000" y="4636294"/>
                <a:ext cx="230981" cy="47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pic>
        <p:nvPicPr>
          <p:cNvPr id="185" name="Рисунок 18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  <p:cxnSp>
        <p:nvCxnSpPr>
          <p:cNvPr id="191" name="Прямая соединительная линия 190"/>
          <p:cNvCxnSpPr>
            <a:stCxn id="189" idx="0"/>
            <a:endCxn id="186" idx="0"/>
          </p:cNvCxnSpPr>
          <p:nvPr/>
        </p:nvCxnSpPr>
        <p:spPr>
          <a:xfrm rot="5400000" flipH="1" flipV="1">
            <a:off x="4149725" y="-250571"/>
            <a:ext cx="738378" cy="4334764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/>
          <p:cNvCxnSpPr>
            <a:stCxn id="189" idx="4"/>
            <a:endCxn id="186" idx="4"/>
          </p:cNvCxnSpPr>
          <p:nvPr/>
        </p:nvCxnSpPr>
        <p:spPr>
          <a:xfrm rot="5400000" flipH="1" flipV="1">
            <a:off x="4416425" y="549529"/>
            <a:ext cx="204978" cy="4334764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5" name="Группа 194"/>
          <p:cNvGrpSpPr/>
          <p:nvPr/>
        </p:nvGrpSpPr>
        <p:grpSpPr>
          <a:xfrm>
            <a:off x="6092952" y="1547622"/>
            <a:ext cx="1219200" cy="1066800"/>
            <a:chOff x="6092952" y="1547622"/>
            <a:chExt cx="1219200" cy="1066800"/>
          </a:xfrm>
        </p:grpSpPr>
        <p:sp>
          <p:nvSpPr>
            <p:cNvPr id="186" name="Овал 185"/>
            <p:cNvSpPr/>
            <p:nvPr/>
          </p:nvSpPr>
          <p:spPr>
            <a:xfrm>
              <a:off x="6152896" y="1547622"/>
              <a:ext cx="1066800" cy="1066800"/>
            </a:xfrm>
            <a:prstGeom prst="ellipse">
              <a:avLst/>
            </a:prstGeom>
            <a:solidFill>
              <a:schemeClr val="bg2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7" name="Рисунок 186" descr="bottleneck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2952" y="1569720"/>
              <a:ext cx="1219200" cy="1041654"/>
            </a:xfrm>
            <a:prstGeom prst="ellipse">
              <a:avLst/>
            </a:prstGeom>
            <a:ln>
              <a:solidFill>
                <a:srgbClr val="000000"/>
              </a:solidFill>
            </a:ln>
            <a:effectLst>
              <a:softEdge rad="112500"/>
            </a:effectLst>
          </p:spPr>
        </p:pic>
      </p:grpSp>
      <p:sp>
        <p:nvSpPr>
          <p:cNvPr id="189" name="Овал 188"/>
          <p:cNvSpPr/>
          <p:nvPr/>
        </p:nvSpPr>
        <p:spPr>
          <a:xfrm>
            <a:off x="2084832" y="2286000"/>
            <a:ext cx="533400" cy="5334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>
              <a:lnSpc>
                <a:spcPct val="90000"/>
              </a:lnSpc>
            </a:pPr>
            <a:r>
              <a:rPr lang="en-US" sz="4000" b="1" dirty="0" smtClean="0"/>
              <a:t>Pinned </a:t>
            </a:r>
            <a:r>
              <a:rPr lang="ru-RU" sz="4000" b="1" dirty="0" smtClean="0"/>
              <a:t>память</a:t>
            </a:r>
            <a:endParaRPr lang="ru-RU" sz="80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0120" y="1599848"/>
            <a:ext cx="7574280" cy="5105752"/>
          </a:xfrm>
        </p:spPr>
        <p:txBody>
          <a:bodyPr/>
          <a:lstStyle/>
          <a:p>
            <a:r>
              <a:rPr lang="ru-RU" dirty="0" smtClean="0"/>
              <a:t>Для ускорения передачи по </a:t>
            </a:r>
            <a:r>
              <a:rPr lang="en-US" dirty="0" smtClean="0"/>
              <a:t>PCI-E</a:t>
            </a: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cudaMallocHost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hostPtr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size)</a:t>
            </a: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cudaHostAlloc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hostPtr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size, flag)</a:t>
            </a:r>
          </a:p>
          <a:p>
            <a:pPr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cudaHostFree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hostPtr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dirty="0" smtClean="0">
                <a:latin typeface="+mn-lt"/>
                <a:cs typeface="Courier New" pitchFamily="49" charset="0"/>
              </a:rPr>
              <a:t>Флаги при выделении памяти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400" dirty="0" smtClean="0">
                <a:latin typeface="+mn-lt"/>
                <a:cs typeface="Courier New" pitchFamily="49" charset="0"/>
              </a:rPr>
              <a:t> </a:t>
            </a:r>
            <a:r>
              <a:rPr lang="ru-RU" sz="2400" dirty="0" smtClean="0">
                <a:latin typeface="+mn-lt"/>
                <a:cs typeface="Courier New" pitchFamily="49" charset="0"/>
              </a:rPr>
              <a:t>: эквивалентно </a:t>
            </a:r>
            <a:r>
              <a:rPr lang="en-US" sz="2400" dirty="0" err="1" smtClean="0">
                <a:latin typeface="+mn-lt"/>
                <a:cs typeface="Courier New" pitchFamily="49" charset="0"/>
              </a:rPr>
              <a:t>cudaMallocHost</a:t>
            </a:r>
            <a:endParaRPr lang="ru-RU" sz="2400" dirty="0" smtClean="0">
              <a:latin typeface="+mn-lt"/>
              <a:cs typeface="Courier New" pitchFamily="49" charset="0"/>
            </a:endParaRP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PORTABLE</a:t>
            </a:r>
            <a:r>
              <a:rPr lang="en-US" sz="2400" dirty="0" smtClean="0">
                <a:latin typeface="+mn-lt"/>
                <a:cs typeface="Courier New" pitchFamily="49" charset="0"/>
              </a:rPr>
              <a:t> : </a:t>
            </a:r>
            <a:r>
              <a:rPr lang="ru-RU" sz="2400" dirty="0" smtClean="0">
                <a:latin typeface="+mn-lt"/>
                <a:cs typeface="Courier New" pitchFamily="49" charset="0"/>
              </a:rPr>
              <a:t>для работы со множеством </a:t>
            </a:r>
            <a:r>
              <a:rPr lang="en-US" sz="2400" dirty="0" smtClean="0">
                <a:latin typeface="+mn-lt"/>
                <a:cs typeface="Courier New" pitchFamily="49" charset="0"/>
              </a:rPr>
              <a:t>GPU</a:t>
            </a:r>
            <a:r>
              <a:rPr lang="ru-RU" sz="2400" dirty="0" smtClean="0">
                <a:latin typeface="+mn-lt"/>
                <a:cs typeface="Courier New" pitchFamily="49" charset="0"/>
              </a:rPr>
              <a:t> из одного потока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MAPPED</a:t>
            </a:r>
            <a:r>
              <a:rPr lang="en-US" sz="2400" dirty="0" smtClean="0">
                <a:latin typeface="+mn-lt"/>
                <a:cs typeface="Courier New" pitchFamily="49" charset="0"/>
              </a:rPr>
              <a:t> : </a:t>
            </a:r>
            <a:r>
              <a:rPr lang="ru-RU" sz="2400" dirty="0" smtClean="0">
                <a:latin typeface="+mn-lt"/>
                <a:cs typeface="Courier New" pitchFamily="49" charset="0"/>
              </a:rPr>
              <a:t>для систем с общей памятью 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WRITE-COMBINED</a:t>
            </a:r>
            <a:r>
              <a:rPr lang="en-US" sz="2400" dirty="0" smtClean="0">
                <a:latin typeface="+mn-lt"/>
                <a:cs typeface="Courier New" pitchFamily="49" charset="0"/>
              </a:rPr>
              <a:t> : </a:t>
            </a:r>
            <a:r>
              <a:rPr lang="ru-RU" sz="2400" dirty="0" smtClean="0">
                <a:latin typeface="+mn-lt"/>
                <a:cs typeface="Courier New" pitchFamily="49" charset="0"/>
              </a:rPr>
              <a:t>память не кэшируется на </a:t>
            </a:r>
            <a:r>
              <a:rPr lang="en-US" sz="2400" dirty="0" smtClean="0">
                <a:latin typeface="+mn-lt"/>
                <a:cs typeface="Courier New" pitchFamily="49" charset="0"/>
              </a:rPr>
              <a:t>CPU</a:t>
            </a:r>
            <a:r>
              <a:rPr lang="ru-RU" sz="2400" dirty="0" smtClean="0">
                <a:latin typeface="+mn-lt"/>
                <a:cs typeface="Courier New" pitchFamily="49" charset="0"/>
              </a:rPr>
              <a:t>, передача по </a:t>
            </a:r>
            <a:r>
              <a:rPr lang="en-US" sz="2400" dirty="0" smtClean="0">
                <a:latin typeface="+mn-lt"/>
                <a:cs typeface="Courier New" pitchFamily="49" charset="0"/>
              </a:rPr>
              <a:t>PCI-E </a:t>
            </a:r>
            <a:r>
              <a:rPr lang="ru-RU" sz="2400" dirty="0" smtClean="0">
                <a:latin typeface="+mn-lt"/>
                <a:cs typeface="Courier New" pitchFamily="49" charset="0"/>
              </a:rPr>
              <a:t>быстрее, чтение на </a:t>
            </a:r>
            <a:r>
              <a:rPr lang="en-US" sz="2400" dirty="0" smtClean="0">
                <a:latin typeface="+mn-lt"/>
                <a:cs typeface="Courier New" pitchFamily="49" charset="0"/>
              </a:rPr>
              <a:t>CPU</a:t>
            </a:r>
            <a:r>
              <a:rPr lang="ru-RU" sz="2400" dirty="0" smtClean="0">
                <a:latin typeface="+mn-lt"/>
                <a:cs typeface="Courier New" pitchFamily="49" charset="0"/>
              </a:rPr>
              <a:t> медленное</a:t>
            </a:r>
            <a:endParaRPr lang="en-US" sz="2400" dirty="0" smtClean="0">
              <a:latin typeface="+mn-lt"/>
              <a:cs typeface="Courier New" pitchFamily="49" charset="0"/>
            </a:endParaRPr>
          </a:p>
        </p:txBody>
      </p:sp>
      <p:pic>
        <p:nvPicPr>
          <p:cNvPr id="11" name="Рисунок 10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  <p:pic>
        <p:nvPicPr>
          <p:cNvPr id="9" name="Рисунок 8" descr="P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5240" y="3049"/>
            <a:ext cx="746137" cy="64617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477000" y="609600"/>
            <a:ext cx="25908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X2 </a:t>
            </a:r>
            <a:r>
              <a:rPr lang="ru-RU" sz="1600" dirty="0" smtClean="0"/>
              <a:t>производительности</a:t>
            </a:r>
            <a:endParaRPr 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глобальной памятью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threadfence</a:t>
            </a:r>
            <a:r>
              <a:rPr lang="en-US" dirty="0" smtClean="0"/>
              <a:t>() – </a:t>
            </a:r>
            <a:r>
              <a:rPr lang="ru-RU" dirty="0" smtClean="0"/>
              <a:t>дождаться, когда для всех активных блоков, текущие обращения в память завершаться</a:t>
            </a:r>
            <a:endParaRPr lang="en-US" dirty="0" smtClean="0"/>
          </a:p>
          <a:p>
            <a:pPr lvl="1"/>
            <a:r>
              <a:rPr lang="ru-RU" dirty="0" smtClean="0"/>
              <a:t>Не является средством синхронизации блоков</a:t>
            </a:r>
          </a:p>
          <a:p>
            <a:pPr lvl="1"/>
            <a:r>
              <a:rPr lang="ru-RU" dirty="0" smtClean="0"/>
              <a:t>Блоки могут быть в разных состояниях</a:t>
            </a:r>
            <a:endParaRPr lang="en-US" dirty="0" smtClean="0"/>
          </a:p>
          <a:p>
            <a:r>
              <a:rPr lang="en-US" dirty="0" err="1" smtClean="0"/>
              <a:t>threadfence_block</a:t>
            </a:r>
            <a:r>
              <a:rPr lang="en-US" dirty="0" smtClean="0"/>
              <a:t>()</a:t>
            </a:r>
            <a:r>
              <a:rPr lang="ru-RU" dirty="0" smtClean="0"/>
              <a:t> – дождаться пока все операции записи в память завершаться для вызвавшего блока</a:t>
            </a:r>
            <a:endParaRPr lang="ru-RU" dirty="0"/>
          </a:p>
        </p:txBody>
      </p:sp>
      <p:pic>
        <p:nvPicPr>
          <p:cNvPr id="4" name="Рисунок 3" descr="Fen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450806"/>
            <a:ext cx="723899" cy="4071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глобальной памятью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v</a:t>
            </a:r>
            <a:r>
              <a:rPr lang="en-US" dirty="0" smtClean="0">
                <a:solidFill>
                  <a:srgbClr val="0000FF"/>
                </a:solidFill>
              </a:rPr>
              <a:t>olatile</a:t>
            </a:r>
            <a:r>
              <a:rPr lang="ru-RU" dirty="0" smtClean="0"/>
              <a:t> указывает, что переменная может быть изменена извне.</a:t>
            </a:r>
          </a:p>
          <a:p>
            <a:endParaRPr lang="ru-RU" dirty="0" smtClean="0"/>
          </a:p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*p)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R1 = p[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+ 1] = 0.0f;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R2 = p[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/>
              <a:t>В примере </a:t>
            </a:r>
            <a:r>
              <a:rPr lang="en-US" dirty="0" smtClean="0"/>
              <a:t>R1 == R2 </a:t>
            </a:r>
            <a:endParaRPr lang="ru-RU" dirty="0"/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5334000" y="2819400"/>
            <a:ext cx="2548467" cy="156483"/>
            <a:chOff x="533400" y="4648200"/>
            <a:chExt cx="7315200" cy="457200"/>
          </a:xfrm>
          <a:solidFill>
            <a:schemeClr val="bg1">
              <a:lumMod val="50000"/>
            </a:schemeClr>
          </a:solidFill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9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0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5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34000" y="3429000"/>
            <a:ext cx="2548467" cy="156483"/>
            <a:chOff x="533400" y="4648200"/>
            <a:chExt cx="7315200" cy="45720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cxnSp>
        <p:nvCxnSpPr>
          <p:cNvPr id="39" name="Прямая со стрелкой 38"/>
          <p:cNvCxnSpPr/>
          <p:nvPr/>
        </p:nvCxnSpPr>
        <p:spPr>
          <a:xfrm rot="5400000" flipH="1" flipV="1">
            <a:off x="5106194" y="3199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rot="5400000" flipH="1" flipV="1">
            <a:off x="5286026" y="3199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rot="5400000" flipH="1" flipV="1">
            <a:off x="5438426" y="31996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5334000" y="3733800"/>
            <a:ext cx="2548467" cy="156483"/>
            <a:chOff x="533400" y="4648200"/>
            <a:chExt cx="7315200" cy="457200"/>
          </a:xfrm>
          <a:solidFill>
            <a:schemeClr val="bg1">
              <a:lumMod val="50000"/>
            </a:schemeClr>
          </a:solidFill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grpSp>
        <p:nvGrpSpPr>
          <p:cNvPr id="60" name="Group 4"/>
          <p:cNvGrpSpPr>
            <a:grpSpLocks/>
          </p:cNvGrpSpPr>
          <p:nvPr/>
        </p:nvGrpSpPr>
        <p:grpSpPr bwMode="auto">
          <a:xfrm>
            <a:off x="5334000" y="4343400"/>
            <a:ext cx="2548467" cy="156483"/>
            <a:chOff x="533400" y="4648200"/>
            <a:chExt cx="7315200" cy="457200"/>
          </a:xfrm>
        </p:grpSpPr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5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8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cxnSp>
        <p:nvCxnSpPr>
          <p:cNvPr id="79" name="Прямая со стрелкой 78"/>
          <p:cNvCxnSpPr/>
          <p:nvPr/>
        </p:nvCxnSpPr>
        <p:spPr>
          <a:xfrm rot="5400000" flipH="1" flipV="1">
            <a:off x="5498592" y="4035552"/>
            <a:ext cx="633984" cy="16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 rot="5400000" flipH="1" flipV="1">
            <a:off x="5337048" y="4035552"/>
            <a:ext cx="633984" cy="16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 rot="5400000" flipH="1" flipV="1">
            <a:off x="5175504" y="4035552"/>
            <a:ext cx="633984" cy="16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4"/>
          <p:cNvGrpSpPr>
            <a:grpSpLocks/>
          </p:cNvGrpSpPr>
          <p:nvPr/>
        </p:nvGrpSpPr>
        <p:grpSpPr bwMode="auto">
          <a:xfrm>
            <a:off x="5334000" y="4644117"/>
            <a:ext cx="2548467" cy="156483"/>
            <a:chOff x="533400" y="4648200"/>
            <a:chExt cx="7315200" cy="457200"/>
          </a:xfrm>
          <a:solidFill>
            <a:schemeClr val="bg1">
              <a:lumMod val="50000"/>
            </a:schemeClr>
          </a:solidFill>
        </p:grpSpPr>
        <p:sp>
          <p:nvSpPr>
            <p:cNvPr id="123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24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25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26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0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1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2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3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4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5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6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7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38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grpFill/>
            <a:ln w="3175">
              <a:solidFill>
                <a:srgbClr val="000000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grpSp>
        <p:nvGrpSpPr>
          <p:cNvPr id="139" name="Group 4"/>
          <p:cNvGrpSpPr>
            <a:grpSpLocks/>
          </p:cNvGrpSpPr>
          <p:nvPr/>
        </p:nvGrpSpPr>
        <p:grpSpPr bwMode="auto">
          <a:xfrm>
            <a:off x="5334000" y="5253717"/>
            <a:ext cx="2548467" cy="156483"/>
            <a:chOff x="533400" y="4648200"/>
            <a:chExt cx="7315200" cy="457200"/>
          </a:xfrm>
        </p:grpSpPr>
        <p:sp>
          <p:nvSpPr>
            <p:cNvPr id="140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1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2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3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4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5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6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7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8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49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50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51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52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53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54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55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cxnSp>
        <p:nvCxnSpPr>
          <p:cNvPr id="156" name="Прямая со стрелкой 155"/>
          <p:cNvCxnSpPr/>
          <p:nvPr/>
        </p:nvCxnSpPr>
        <p:spPr>
          <a:xfrm rot="5400000" flipH="1" flipV="1">
            <a:off x="5106194" y="5024323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/>
          <p:nvPr/>
        </p:nvCxnSpPr>
        <p:spPr>
          <a:xfrm rot="5400000" flipH="1" flipV="1">
            <a:off x="5286026" y="5024323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/>
          <p:nvPr/>
        </p:nvCxnSpPr>
        <p:spPr>
          <a:xfrm rot="5400000" flipH="1" flipV="1">
            <a:off x="5438426" y="5024323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Группа 454"/>
          <p:cNvGrpSpPr>
            <a:grpSpLocks/>
          </p:cNvGrpSpPr>
          <p:nvPr/>
        </p:nvGrpSpPr>
        <p:grpSpPr bwMode="auto">
          <a:xfrm>
            <a:off x="7696200" y="5839968"/>
            <a:ext cx="1371600" cy="865632"/>
            <a:chOff x="5867400" y="3048000"/>
            <a:chExt cx="1371600" cy="865632"/>
          </a:xfrm>
        </p:grpSpPr>
        <p:sp>
          <p:nvSpPr>
            <p:cNvPr id="166" name="Скругленный прямоугольник 165"/>
            <p:cNvSpPr/>
            <p:nvPr/>
          </p:nvSpPr>
          <p:spPr>
            <a:xfrm>
              <a:off x="5867400" y="3048000"/>
              <a:ext cx="1371600" cy="865632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r>
                <a:rPr lang="ru-RU" sz="1400" dirty="0" smtClean="0"/>
                <a:t>Легенда</a:t>
              </a:r>
              <a:r>
                <a:rPr lang="ru-RU" sz="1400" dirty="0"/>
                <a:t>:</a:t>
              </a:r>
            </a:p>
            <a:p>
              <a:pPr eaLnBrk="0" hangingPunct="0">
                <a:defRPr/>
              </a:pPr>
              <a:r>
                <a:rPr lang="ru-RU" sz="1400" dirty="0"/>
                <a:t>-</a:t>
              </a:r>
              <a:r>
                <a:rPr lang="ru-RU" sz="1400" dirty="0" smtClean="0"/>
                <a:t>нить      </a:t>
              </a:r>
            </a:p>
            <a:p>
              <a:pPr eaLnBrk="0" hangingPunct="0">
                <a:defRPr/>
              </a:pPr>
              <a:r>
                <a:rPr lang="ru-RU" sz="1400" dirty="0" smtClean="0"/>
                <a:t>-</a:t>
              </a:r>
              <a:r>
                <a:rPr lang="en-US" sz="1400" dirty="0" smtClean="0"/>
                <a:t>float *p</a:t>
              </a:r>
              <a:r>
                <a:rPr lang="ru-RU" sz="1400" dirty="0" smtClean="0"/>
                <a:t> </a:t>
              </a:r>
            </a:p>
          </p:txBody>
        </p:sp>
        <p:sp>
          <p:nvSpPr>
            <p:cNvPr id="167" name="Rectangle 395"/>
            <p:cNvSpPr>
              <a:spLocks noChangeArrowheads="1"/>
            </p:cNvSpPr>
            <p:nvPr/>
          </p:nvSpPr>
          <p:spPr bwMode="auto">
            <a:xfrm>
              <a:off x="6858000" y="3581400"/>
              <a:ext cx="1524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ru-RU" dirty="0">
                <a:cs typeface="+mn-cs"/>
              </a:endParaRPr>
            </a:p>
          </p:txBody>
        </p:sp>
        <p:sp>
          <p:nvSpPr>
            <p:cNvPr id="168" name="Rectangle 291"/>
            <p:cNvSpPr>
              <a:spLocks noChangeArrowheads="1"/>
            </p:cNvSpPr>
            <p:nvPr/>
          </p:nvSpPr>
          <p:spPr bwMode="auto">
            <a:xfrm>
              <a:off x="6851904" y="3381248"/>
              <a:ext cx="152400" cy="152400"/>
            </a:xfrm>
            <a:prstGeom prst="rect">
              <a:avLst/>
            </a:prstGeom>
            <a:ln w="3175">
              <a:solidFill>
                <a:schemeClr val="tx2"/>
              </a:solidFill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4876800" y="297180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ru-RU" dirty="0"/>
          </a:p>
        </p:txBody>
      </p:sp>
      <p:sp>
        <p:nvSpPr>
          <p:cNvPr id="171" name="TextBox 170"/>
          <p:cNvSpPr txBox="1"/>
          <p:nvPr/>
        </p:nvSpPr>
        <p:spPr>
          <a:xfrm>
            <a:off x="4876800" y="480060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глобальной памятью 2.</a:t>
            </a:r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err="1" smtClean="0"/>
              <a:t>Глоабльный</a:t>
            </a:r>
            <a:r>
              <a:rPr lang="ru-RU" sz="2800" dirty="0" smtClean="0"/>
              <a:t> и локальный контроль за </a:t>
            </a:r>
            <a:r>
              <a:rPr lang="ru-RU" sz="2800" dirty="0" err="1" smtClean="0"/>
              <a:t>кэшем</a:t>
            </a:r>
            <a:endParaRPr lang="en-US" sz="2800" dirty="0" smtClean="0"/>
          </a:p>
          <a:p>
            <a:pPr lvl="1"/>
            <a:r>
              <a:rPr lang="en-US" sz="2400" dirty="0" err="1" smtClean="0"/>
              <a:t>cudaThreadSetCacheConfig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err="1" smtClean="0"/>
              <a:t>cudaFuncSetCacheConfig</a:t>
            </a:r>
            <a:endParaRPr lang="en-US" sz="2400" dirty="0" smtClean="0"/>
          </a:p>
          <a:p>
            <a:r>
              <a:rPr lang="en-US" sz="2800" dirty="0" err="1" smtClean="0"/>
              <a:t>cudaFuncCachePreferNone</a:t>
            </a:r>
            <a:r>
              <a:rPr lang="en-US" sz="2800" dirty="0" smtClean="0"/>
              <a:t>: </a:t>
            </a:r>
            <a:r>
              <a:rPr lang="ru-RU" sz="2800" dirty="0" smtClean="0"/>
              <a:t>значение по умолчанию</a:t>
            </a:r>
            <a:endParaRPr lang="en-US" sz="2800" dirty="0" smtClean="0"/>
          </a:p>
          <a:p>
            <a:r>
              <a:rPr lang="en-US" sz="2800" dirty="0" err="1" smtClean="0"/>
              <a:t>cudaFuncCachePreferShared</a:t>
            </a:r>
            <a:r>
              <a:rPr lang="en-US" sz="2800" dirty="0" smtClean="0"/>
              <a:t>: </a:t>
            </a:r>
            <a:r>
              <a:rPr lang="ru-RU" sz="2800" dirty="0" err="1" smtClean="0"/>
              <a:t>бОльший</a:t>
            </a:r>
            <a:r>
              <a:rPr lang="ru-RU" sz="2800" dirty="0" smtClean="0"/>
              <a:t> объем разделяемой памяти предпочтительней</a:t>
            </a:r>
            <a:endParaRPr lang="en-US" sz="2800" dirty="0" smtClean="0"/>
          </a:p>
          <a:p>
            <a:r>
              <a:rPr lang="en-US" sz="2800" dirty="0" smtClean="0"/>
              <a:t>cudaFuncCachePreferL1</a:t>
            </a:r>
            <a:r>
              <a:rPr lang="en-US" sz="2800" dirty="0" smtClean="0"/>
              <a:t>: </a:t>
            </a:r>
            <a:r>
              <a:rPr lang="ru-RU" sz="2800" dirty="0" err="1" smtClean="0"/>
              <a:t>бОльший</a:t>
            </a:r>
            <a:r>
              <a:rPr lang="ru-RU" sz="2800" dirty="0" smtClean="0"/>
              <a:t> объем </a:t>
            </a:r>
            <a:r>
              <a:rPr lang="en-US" sz="2800" dirty="0" smtClean="0"/>
              <a:t>L1 </a:t>
            </a:r>
            <a:r>
              <a:rPr lang="ru-RU" sz="2800" dirty="0" err="1" smtClean="0"/>
              <a:t>кэша</a:t>
            </a:r>
            <a:r>
              <a:rPr lang="ru-RU" sz="2800" dirty="0" smtClean="0"/>
              <a:t> предпочтительней</a:t>
            </a:r>
            <a:endParaRPr lang="ru-RU" sz="2800" dirty="0"/>
          </a:p>
        </p:txBody>
      </p:sp>
      <p:pic>
        <p:nvPicPr>
          <p:cNvPr id="4" name="Рисунок 3" descr="Back_to_the_Fu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6281" cy="457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 Compute Capability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Типы памяти в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Основы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 C API</a:t>
            </a:r>
          </a:p>
          <a:p>
            <a:r>
              <a:rPr lang="en-US" sz="2400" dirty="0" smtClean="0"/>
              <a:t>CUDA Streams</a:t>
            </a:r>
          </a:p>
          <a:p>
            <a:pPr lvl="1"/>
            <a:r>
              <a:rPr lang="en-US" sz="2000" dirty="0" smtClean="0"/>
              <a:t>CUDA Stream API</a:t>
            </a:r>
            <a:endParaRPr lang="ru-RU" sz="2000" dirty="0" smtClean="0"/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Thrust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Streams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2514952"/>
          </a:xfrm>
        </p:spPr>
        <p:txBody>
          <a:bodyPr/>
          <a:lstStyle/>
          <a:p>
            <a:r>
              <a:rPr lang="ru-RU" dirty="0" smtClean="0"/>
              <a:t>Независимость отдельных задач выражается через </a:t>
            </a:r>
            <a:r>
              <a:rPr lang="en-US" dirty="0" smtClean="0"/>
              <a:t>stream’</a:t>
            </a:r>
            <a:r>
              <a:rPr lang="ru-RU" dirty="0" err="1" smtClean="0"/>
              <a:t>ы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По умолчанию все операции проходят в </a:t>
            </a:r>
            <a:r>
              <a:rPr lang="en-US" dirty="0" smtClean="0"/>
              <a:t>stream’</a:t>
            </a:r>
            <a:r>
              <a:rPr lang="ru-RU" dirty="0" smtClean="0"/>
              <a:t>е с номером 0</a:t>
            </a:r>
          </a:p>
          <a:p>
            <a:pPr lvl="1"/>
            <a:r>
              <a:rPr lang="ru-RU" dirty="0" smtClean="0"/>
              <a:t>Это влечет неявную зависимость между всеми копированиями памяти и ядрами</a:t>
            </a:r>
            <a:endParaRPr 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Compute Capability</a:t>
            </a: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ru-RU" dirty="0" smtClean="0">
                <a:latin typeface="Tahoma" pitchFamily="34" charset="0"/>
              </a:rPr>
              <a:t>Возможности </a:t>
            </a: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обозначаются при помощи </a:t>
            </a:r>
            <a:r>
              <a:rPr kumimoji="1" lang="en-US" i="1" dirty="0" smtClean="0">
                <a:latin typeface="Tahoma" pitchFamily="34" charset="0"/>
              </a:rPr>
              <a:t>Compute </a:t>
            </a:r>
            <a:r>
              <a:rPr kumimoji="1" lang="en-US" i="1" dirty="0" smtClean="0">
                <a:latin typeface="Tahoma" pitchFamily="34" charset="0"/>
              </a:rPr>
              <a:t>Capability</a:t>
            </a:r>
            <a:r>
              <a:rPr kumimoji="1" lang="en-US" dirty="0" smtClean="0">
                <a:latin typeface="Tahoma" pitchFamily="34" charset="0"/>
              </a:rPr>
              <a:t>, </a:t>
            </a:r>
            <a:r>
              <a:rPr kumimoji="1" lang="ru-RU" dirty="0" smtClean="0">
                <a:latin typeface="Tahoma" pitchFamily="34" charset="0"/>
              </a:rPr>
              <a:t>например 1.1</a:t>
            </a:r>
            <a:endParaRPr kumimoji="1" lang="ru-RU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ru-RU" dirty="0" smtClean="0">
                <a:latin typeface="Tahoma" pitchFamily="34" charset="0"/>
              </a:rPr>
              <a:t>Старшая цифра соответствует архитектуре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ru-RU" dirty="0" smtClean="0">
                <a:latin typeface="Tahoma" pitchFamily="34" charset="0"/>
              </a:rPr>
              <a:t>Младшая – небольшим архитектурным изменениям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</a:pPr>
            <a:r>
              <a:rPr kumimoji="1" lang="ru-RU" dirty="0" smtClean="0">
                <a:latin typeface="Tahoma" pitchFamily="34" charset="0"/>
              </a:rPr>
              <a:t>Можно получить из полей </a:t>
            </a:r>
            <a:r>
              <a:rPr kumimoji="1" lang="en-US" i="1" dirty="0" smtClean="0">
                <a:latin typeface="Tahoma" pitchFamily="34" charset="0"/>
              </a:rPr>
              <a:t>major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i="1" dirty="0" smtClean="0">
                <a:latin typeface="Tahoma" pitchFamily="34" charset="0"/>
              </a:rPr>
              <a:t>minor</a:t>
            </a:r>
            <a:r>
              <a:rPr kumimoji="1" lang="ru-RU" dirty="0" smtClean="0">
                <a:latin typeface="Tahoma" pitchFamily="34" charset="0"/>
              </a:rPr>
              <a:t> структуры </a:t>
            </a:r>
            <a:r>
              <a:rPr kumimoji="1" lang="en-US" b="1" i="1" dirty="0" err="1" smtClean="0">
                <a:latin typeface="Tahoma" pitchFamily="34" charset="0"/>
              </a:rPr>
              <a:t>cudaDeviceProp</a:t>
            </a:r>
            <a:endParaRPr kumimoji="1" lang="ru-RU" b="1" i="1" dirty="0" smtClean="0">
              <a:latin typeface="Tahom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Stream 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60120" y="1599848"/>
            <a:ext cx="8183880" cy="4267552"/>
          </a:xfrm>
        </p:spPr>
        <p:txBody>
          <a:bodyPr/>
          <a:lstStyle/>
          <a:p>
            <a:pPr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cudaStream_t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stream;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объявление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cudaStreamCreate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(&amp;stream);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создание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асинхронное копирование памяти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s, kind, strea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запуск ядра в своем </a:t>
            </a: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stream’</a:t>
            </a: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е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b, t,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stream</a:t>
            </a:r>
            <a:r>
              <a:rPr lang="en-US" sz="2000" b="1" dirty="0" smtClean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дождаться завершения выполнения в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stream’e</a:t>
            </a:r>
            <a:endParaRPr lang="ru-RU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cudaStreamSynchronize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cudaStreamDestroy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(stream);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освобождение</a:t>
            </a:r>
            <a:endParaRPr lang="en-US" sz="20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Stream 1.3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>
            <a:off x="-1905794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Скругленный прямоугольник 5"/>
          <p:cNvSpPr/>
          <p:nvPr/>
        </p:nvSpPr>
        <p:spPr>
          <a:xfrm>
            <a:off x="989806" y="1981200"/>
            <a:ext cx="2134394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MemcpyH2D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89806" y="3352800"/>
            <a:ext cx="2134394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MemcpyD2H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89806" y="2895600"/>
            <a:ext cx="2133699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89806" y="4343400"/>
            <a:ext cx="2134394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MemcpyH2D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89806" y="5410200"/>
            <a:ext cx="2134394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MemcpyD2H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989806" y="4953000"/>
            <a:ext cx="2134394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006" y="12954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0:</a:t>
            </a:r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5400000">
            <a:off x="762794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3658393" y="1981200"/>
            <a:ext cx="198138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MemcpyH2D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658393" y="3352800"/>
            <a:ext cx="198138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MemcpyD2H</a:t>
            </a:r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658394" y="2895600"/>
            <a:ext cx="1981994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734594" y="12954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1: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rot="5400000">
            <a:off x="3126582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6022182" y="2895600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MemcpyH2D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6022182" y="4267200"/>
            <a:ext cx="1981200" cy="609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MemcpyD2H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022182" y="3532632"/>
            <a:ext cx="1981200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8382" y="12954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2: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Stream 2.x</a:t>
            </a:r>
            <a:endParaRPr lang="ru-RU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 rot="5400000">
            <a:off x="-1905794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Скругленный прямоугольник 48"/>
          <p:cNvSpPr/>
          <p:nvPr/>
        </p:nvSpPr>
        <p:spPr>
          <a:xfrm>
            <a:off x="989806" y="1981200"/>
            <a:ext cx="1753394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Memcpy</a:t>
            </a:r>
            <a:endParaRPr lang="en-US" dirty="0" smtClean="0"/>
          </a:p>
          <a:p>
            <a:pPr algn="ctr"/>
            <a:r>
              <a:rPr lang="en-US" dirty="0" smtClean="0"/>
              <a:t>H2D</a:t>
            </a:r>
            <a:endParaRPr lang="ru-RU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989806" y="4303776"/>
            <a:ext cx="1753394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Memcpy</a:t>
            </a:r>
            <a:endParaRPr lang="en-US" dirty="0" smtClean="0"/>
          </a:p>
          <a:p>
            <a:pPr algn="ctr"/>
            <a:r>
              <a:rPr lang="en-US" dirty="0" smtClean="0"/>
              <a:t>D2H</a:t>
            </a:r>
            <a:endParaRPr lang="ru-RU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989807" y="2895600"/>
            <a:ext cx="1752823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</a:t>
            </a:r>
            <a:endParaRPr lang="ru-RU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989806" y="3352800"/>
            <a:ext cx="1753394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66006" y="12954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0:</a:t>
            </a:r>
            <a:endParaRPr lang="ru-RU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 rot="5400000">
            <a:off x="686594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Скругленный прямоугольник 56"/>
          <p:cNvSpPr/>
          <p:nvPr/>
        </p:nvSpPr>
        <p:spPr>
          <a:xfrm>
            <a:off x="3582193" y="1981200"/>
            <a:ext cx="167560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Memcpy</a:t>
            </a:r>
            <a:endParaRPr lang="en-US" dirty="0" smtClean="0"/>
          </a:p>
          <a:p>
            <a:pPr algn="ctr"/>
            <a:r>
              <a:rPr lang="en-US" dirty="0" smtClean="0"/>
              <a:t>H2D</a:t>
            </a:r>
            <a:endParaRPr lang="ru-RU" dirty="0"/>
          </a:p>
        </p:txBody>
      </p:sp>
      <p:sp>
        <p:nvSpPr>
          <p:cNvPr id="58" name="Скругленный прямоугольник 57"/>
          <p:cNvSpPr/>
          <p:nvPr/>
        </p:nvSpPr>
        <p:spPr>
          <a:xfrm>
            <a:off x="3582193" y="3429000"/>
            <a:ext cx="1675607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Memcpy</a:t>
            </a:r>
            <a:endParaRPr lang="en-US" dirty="0" smtClean="0"/>
          </a:p>
          <a:p>
            <a:pPr algn="ctr"/>
            <a:r>
              <a:rPr lang="en-US" dirty="0" smtClean="0"/>
              <a:t>D2H</a:t>
            </a:r>
            <a:endParaRPr lang="ru-RU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3582194" y="2895600"/>
            <a:ext cx="1675606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658394" y="12954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1:</a:t>
            </a:r>
            <a:endParaRPr lang="ru-RU" dirty="0"/>
          </a:p>
        </p:txBody>
      </p:sp>
      <p:cxnSp>
        <p:nvCxnSpPr>
          <p:cNvPr id="61" name="Прямая со стрелкой 60"/>
          <p:cNvCxnSpPr/>
          <p:nvPr/>
        </p:nvCxnSpPr>
        <p:spPr>
          <a:xfrm rot="5400000">
            <a:off x="2821782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Скругленный прямоугольник 63"/>
          <p:cNvSpPr/>
          <p:nvPr/>
        </p:nvSpPr>
        <p:spPr>
          <a:xfrm>
            <a:off x="5717382" y="2895600"/>
            <a:ext cx="1445418" cy="457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93582" y="12954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2:</a:t>
            </a:r>
            <a:endParaRPr lang="ru-RU" dirty="0"/>
          </a:p>
        </p:txBody>
      </p:sp>
      <p:sp>
        <p:nvSpPr>
          <p:cNvPr id="66" name="Скругленный прямоугольник 65"/>
          <p:cNvSpPr/>
          <p:nvPr/>
        </p:nvSpPr>
        <p:spPr>
          <a:xfrm>
            <a:off x="990600" y="3810000"/>
            <a:ext cx="1753394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C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/>
          <p:nvPr/>
        </p:nvCxnSpPr>
        <p:spPr>
          <a:xfrm rot="5400000">
            <a:off x="4572000" y="4114800"/>
            <a:ext cx="5486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Скругленный прямоугольник 67"/>
          <p:cNvSpPr/>
          <p:nvPr/>
        </p:nvSpPr>
        <p:spPr>
          <a:xfrm>
            <a:off x="7467600" y="2895600"/>
            <a:ext cx="1447800" cy="457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Kernel 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43800" y="12954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3:</a:t>
            </a:r>
            <a:endParaRPr lang="ru-RU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23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37912" y="2722705"/>
            <a:ext cx="2285714" cy="2285714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Ресурсы нашего курса	</a:t>
            </a:r>
            <a:endParaRPr lang="en-US" smtClean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en-US" smtClean="0">
                <a:hlinkClick r:id="rId3"/>
              </a:rPr>
              <a:t>Steps3d.Narod.Ru</a:t>
            </a:r>
            <a:endParaRPr lang="en-US" smtClean="0"/>
          </a:p>
          <a:p>
            <a:pPr eaLnBrk="1" hangingPunct="1"/>
            <a:r>
              <a:rPr lang="en-US" smtClean="0">
                <a:hlinkClick r:id="rId4"/>
              </a:rPr>
              <a:t>Google Site CUDA.CS.MSU.SU</a:t>
            </a:r>
            <a:endParaRPr lang="ru-RU" smtClean="0">
              <a:hlinkClick r:id="rId5"/>
            </a:endParaRPr>
          </a:p>
          <a:p>
            <a:pPr eaLnBrk="1" hangingPunct="1"/>
            <a:r>
              <a:rPr lang="en-US" smtClean="0">
                <a:hlinkClick r:id="rId5"/>
              </a:rPr>
              <a:t>Google Group CUDA.CS.MSU.SU</a:t>
            </a:r>
            <a:endParaRPr lang="en-US" smtClean="0"/>
          </a:p>
          <a:p>
            <a:pPr eaLnBrk="1" hangingPunct="1"/>
            <a:r>
              <a:rPr lang="en-US" smtClean="0">
                <a:hlinkClick r:id="rId6"/>
              </a:rPr>
              <a:t>Google Mail CS.MSU.SU</a:t>
            </a:r>
            <a:endParaRPr lang="ru-RU" smtClean="0"/>
          </a:p>
          <a:p>
            <a:pPr eaLnBrk="1" hangingPunct="1"/>
            <a:r>
              <a:rPr lang="en-US" smtClean="0">
                <a:hlinkClick r:id="rId7"/>
              </a:rPr>
              <a:t>Google SVN</a:t>
            </a:r>
            <a:endParaRPr lang="en-US" smtClean="0"/>
          </a:p>
          <a:p>
            <a:pPr eaLnBrk="1" hangingPunct="1"/>
            <a:r>
              <a:rPr lang="en-US" smtClean="0">
                <a:hlinkClick r:id="rId8"/>
              </a:rPr>
              <a:t>Tesla.Parallel.Ru</a:t>
            </a:r>
            <a:endParaRPr lang="en-US" smtClean="0"/>
          </a:p>
          <a:p>
            <a:pPr eaLnBrk="1" hangingPunct="1"/>
            <a:r>
              <a:rPr lang="en-US" smtClean="0">
                <a:hlinkClick r:id="rId9"/>
              </a:rPr>
              <a:t>Twirpx.Com</a:t>
            </a:r>
            <a:endParaRPr lang="en-US" smtClean="0"/>
          </a:p>
          <a:p>
            <a:pPr eaLnBrk="1" hangingPunct="1"/>
            <a:r>
              <a:rPr lang="en-US" smtClean="0">
                <a:hlinkClick r:id="rId10"/>
              </a:rPr>
              <a:t>Nvidia.Ru</a:t>
            </a:r>
            <a:r>
              <a:rPr lang="en-US" smtClean="0"/>
              <a:t>  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слайды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Объединение </a:t>
            </a:r>
            <a:r>
              <a:rPr lang="en-US" dirty="0" smtClean="0"/>
              <a:t>(coalescing) </a:t>
            </a:r>
            <a:r>
              <a:rPr lang="ru-RU" dirty="0" smtClean="0"/>
              <a:t>для </a:t>
            </a:r>
            <a:r>
              <a:rPr lang="en-US" dirty="0" smtClean="0"/>
              <a:t>GPU </a:t>
            </a:r>
            <a:r>
              <a:rPr lang="ru-RU" dirty="0" smtClean="0"/>
              <a:t>с </a:t>
            </a:r>
            <a:r>
              <a:rPr lang="en-US" dirty="0" smtClean="0"/>
              <a:t>CC 1.0/1.1</a:t>
            </a:r>
            <a:endParaRPr lang="ru-RU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Объединение </a:t>
            </a:r>
            <a:r>
              <a:rPr lang="en-US" b="1" dirty="0" smtClean="0"/>
              <a:t>(coalescing) </a:t>
            </a:r>
            <a:r>
              <a:rPr lang="ru-RU" b="1" dirty="0" smtClean="0"/>
              <a:t>для </a:t>
            </a:r>
            <a:r>
              <a:rPr lang="en-US" b="1" dirty="0" smtClean="0"/>
              <a:t>GPU </a:t>
            </a:r>
            <a:r>
              <a:rPr lang="ru-RU" b="1" dirty="0" smtClean="0"/>
              <a:t>с </a:t>
            </a:r>
            <a:r>
              <a:rPr lang="en-US" b="1" dirty="0" smtClean="0"/>
              <a:t>CC 1.0/1.1</a:t>
            </a:r>
            <a:endParaRPr lang="ru-RU" b="1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Нити обращаются к </a:t>
            </a:r>
          </a:p>
          <a:p>
            <a:pPr lvl="1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32-битовым словам, давая 64-байтовый блок </a:t>
            </a:r>
          </a:p>
          <a:p>
            <a:pPr lvl="1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64-битовым словам, давая 128-байтовый блок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Все 16 слов лежат в пределах блока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k</a:t>
            </a:r>
            <a:r>
              <a:rPr kumimoji="1" lang="en-US" dirty="0" smtClean="0">
                <a:latin typeface="Tahoma" pitchFamily="34" charset="0"/>
              </a:rPr>
              <a:t>-</a:t>
            </a:r>
            <a:r>
              <a:rPr kumimoji="1" lang="ru-RU" dirty="0" err="1" smtClean="0">
                <a:latin typeface="Tahoma" pitchFamily="34" charset="0"/>
              </a:rPr>
              <a:t>ая</a:t>
            </a:r>
            <a:r>
              <a:rPr kumimoji="1" lang="ru-RU" dirty="0" smtClean="0">
                <a:latin typeface="Tahoma" pitchFamily="34" charset="0"/>
              </a:rPr>
              <a:t> нить </a:t>
            </a:r>
            <a:r>
              <a:rPr kumimoji="1" lang="en-US" i="1" dirty="0" smtClean="0">
                <a:latin typeface="Tahoma" pitchFamily="34" charset="0"/>
              </a:rPr>
              <a:t>half-warp</a:t>
            </a:r>
            <a:r>
              <a:rPr kumimoji="1" lang="en-US" dirty="0" smtClean="0">
                <a:latin typeface="Tahoma" pitchFamily="34" charset="0"/>
              </a:rPr>
              <a:t>’</a:t>
            </a:r>
            <a:r>
              <a:rPr kumimoji="1" lang="ru-RU" dirty="0" smtClean="0">
                <a:latin typeface="Tahoma" pitchFamily="34" charset="0"/>
              </a:rPr>
              <a:t>а обращается к </a:t>
            </a:r>
            <a:r>
              <a:rPr kumimoji="1" lang="en-US" i="1" dirty="0" smtClean="0">
                <a:latin typeface="Tahoma" pitchFamily="34" charset="0"/>
              </a:rPr>
              <a:t>k</a:t>
            </a:r>
            <a:r>
              <a:rPr kumimoji="1" lang="en-US" dirty="0" smtClean="0">
                <a:latin typeface="Tahoma" pitchFamily="34" charset="0"/>
              </a:rPr>
              <a:t>-</a:t>
            </a:r>
            <a:r>
              <a:rPr kumimoji="1" lang="ru-RU" dirty="0" err="1" smtClean="0">
                <a:latin typeface="Tahoma" pitchFamily="34" charset="0"/>
              </a:rPr>
              <a:t>му</a:t>
            </a:r>
            <a:r>
              <a:rPr kumimoji="1" lang="ru-RU" dirty="0" smtClean="0">
                <a:latin typeface="Tahoma" pitchFamily="34" charset="0"/>
              </a:rPr>
              <a:t> слову блока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kumimoji="1" lang="en-US" dirty="0" smtClean="0">
              <a:latin typeface="Tahoma" pitchFamily="34" charset="0"/>
            </a:endParaRPr>
          </a:p>
          <a:p>
            <a:endParaRPr lang="ru-RU" dirty="0"/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Объединение </a:t>
            </a:r>
            <a:r>
              <a:rPr lang="en-US" b="1" smtClean="0"/>
              <a:t>(coalescing) </a:t>
            </a:r>
            <a:r>
              <a:rPr lang="ru-RU" b="1" smtClean="0"/>
              <a:t>для </a:t>
            </a:r>
            <a:r>
              <a:rPr lang="en-US" b="1" smtClean="0"/>
              <a:t>GPU </a:t>
            </a:r>
            <a:r>
              <a:rPr lang="ru-RU" b="1" smtClean="0"/>
              <a:t>с </a:t>
            </a:r>
            <a:r>
              <a:rPr lang="en-US" b="1" smtClean="0"/>
              <a:t>CC 1.0/1.1</a:t>
            </a:r>
            <a:endParaRPr lang="ru-RU" b="1" smtClean="0"/>
          </a:p>
        </p:txBody>
      </p:sp>
      <p:pic>
        <p:nvPicPr>
          <p:cNvPr id="92163" name="Picture 4" descr="D:\Alex Books\CUDA-course\Images\3-1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541020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Content Placeholder 2"/>
          <p:cNvSpPr>
            <a:spLocks/>
          </p:cNvSpPr>
          <p:nvPr/>
        </p:nvSpPr>
        <p:spPr bwMode="auto">
          <a:xfrm>
            <a:off x="6400800" y="198120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2000" b="1" dirty="0">
                <a:solidFill>
                  <a:schemeClr val="accent2"/>
                </a:solidFill>
                <a:latin typeface="Arial Black" pitchFamily="34" charset="0"/>
              </a:rPr>
              <a:t>Coalescing</a:t>
            </a:r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Объединение </a:t>
            </a:r>
            <a:r>
              <a:rPr lang="en-US" b="1" smtClean="0"/>
              <a:t>(coalescing) </a:t>
            </a:r>
            <a:r>
              <a:rPr lang="ru-RU" b="1" smtClean="0"/>
              <a:t>для </a:t>
            </a:r>
            <a:r>
              <a:rPr lang="en-US" b="1" smtClean="0"/>
              <a:t>GPU </a:t>
            </a:r>
            <a:r>
              <a:rPr lang="ru-RU" b="1" smtClean="0"/>
              <a:t>с </a:t>
            </a:r>
            <a:r>
              <a:rPr lang="en-US" b="1" smtClean="0"/>
              <a:t>CC 1.0/1.1</a:t>
            </a:r>
            <a:endParaRPr lang="ru-RU" b="1" smtClean="0"/>
          </a:p>
        </p:txBody>
      </p:sp>
      <p:pic>
        <p:nvPicPr>
          <p:cNvPr id="94211" name="Picture 4" descr="D:\Alex Books\CUDA-course\Images\3-2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924" y="1752600"/>
            <a:ext cx="53721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Content Placeholder 2"/>
          <p:cNvSpPr>
            <a:spLocks/>
          </p:cNvSpPr>
          <p:nvPr/>
        </p:nvSpPr>
        <p:spPr bwMode="auto">
          <a:xfrm>
            <a:off x="6400800" y="1981200"/>
            <a:ext cx="251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2000" b="1" dirty="0" smtClean="0">
                <a:solidFill>
                  <a:srgbClr val="FF3300"/>
                </a:solidFill>
                <a:latin typeface="Arial Black" pitchFamily="34" charset="0"/>
              </a:rPr>
              <a:t>No </a:t>
            </a:r>
            <a:r>
              <a:rPr kumimoji="1" lang="en-US" sz="2000" b="1" dirty="0">
                <a:solidFill>
                  <a:srgbClr val="FF3300"/>
                </a:solidFill>
                <a:latin typeface="Arial Black" pitchFamily="34" charset="0"/>
              </a:rPr>
              <a:t>Coalescing</a:t>
            </a:r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Объединение </a:t>
            </a:r>
            <a:r>
              <a:rPr lang="en-US" b="1" smtClean="0"/>
              <a:t>(coalescing)</a:t>
            </a:r>
            <a:endParaRPr lang="ru-RU" b="1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Если хотя бы одно условие не выполнено</a:t>
            </a:r>
          </a:p>
          <a:p>
            <a:pPr lvl="1"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1.0/1.1 – </a:t>
            </a:r>
            <a:r>
              <a:rPr kumimoji="1" lang="ru-RU" dirty="0" smtClean="0">
                <a:latin typeface="Tahoma" pitchFamily="34" charset="0"/>
              </a:rPr>
              <a:t>16 отдельных транзакций</a:t>
            </a:r>
            <a:endParaRPr kumimoji="1" lang="en-US" dirty="0" smtClean="0">
              <a:latin typeface="Tahoma" pitchFamily="34" charset="0"/>
            </a:endParaRPr>
          </a:p>
          <a:p>
            <a:pPr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Для </a:t>
            </a:r>
            <a:r>
              <a:rPr kumimoji="1" lang="en-US" dirty="0" smtClean="0">
                <a:latin typeface="Tahoma" pitchFamily="34" charset="0"/>
              </a:rPr>
              <a:t>1.0/1.1</a:t>
            </a:r>
            <a:r>
              <a:rPr kumimoji="1" lang="ru-RU" dirty="0" smtClean="0">
                <a:latin typeface="Tahoma" pitchFamily="34" charset="0"/>
              </a:rPr>
              <a:t> порядок в котором нити обращаются к словам внутри блока имеет значения (в отличии от </a:t>
            </a:r>
            <a:r>
              <a:rPr kumimoji="1" lang="en-US" dirty="0" smtClean="0">
                <a:latin typeface="Tahoma" pitchFamily="34" charset="0"/>
              </a:rPr>
              <a:t>1.1/1.3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kumimoji="1" lang="ru-RU" dirty="0" smtClean="0">
              <a:latin typeface="Tahoma" pitchFamily="34" charset="0"/>
            </a:endParaRPr>
          </a:p>
          <a:p>
            <a:endParaRPr lang="ru-RU" dirty="0"/>
          </a:p>
        </p:txBody>
      </p:sp>
      <p:pic>
        <p:nvPicPr>
          <p:cNvPr id="5" name="Рисунок 4" descr="bottlenec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6311502"/>
            <a:ext cx="728662" cy="5464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Compute Capability</a:t>
            </a:r>
            <a:endParaRPr lang="ru-RU" dirty="0" smtClean="0"/>
          </a:p>
        </p:txBody>
      </p:sp>
      <p:graphicFrame>
        <p:nvGraphicFramePr>
          <p:cNvPr id="55341" name="Group 45"/>
          <p:cNvGraphicFramePr>
            <a:graphicFrameLocks noGrp="1"/>
          </p:cNvGraphicFramePr>
          <p:nvPr/>
        </p:nvGraphicFramePr>
        <p:xfrm>
          <a:off x="1219200" y="1752600"/>
          <a:ext cx="7315200" cy="468439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413125"/>
                <a:gridCol w="39020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GPU</a:t>
                      </a:r>
                      <a:endParaRPr kumimoji="1" lang="ru-RU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Compute Capability</a:t>
                      </a:r>
                      <a:endParaRPr kumimoji="1" 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GeForce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GTX 480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2.0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B90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Tesla S1070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B9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GeForce GTX 2</a:t>
                      </a: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r>
                        <a:rPr kumimoji="1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1.3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B900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GeForce</a:t>
                      </a:r>
                      <a:r>
                        <a:rPr kumimoji="1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9800 GX2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GeForce</a:t>
                      </a:r>
                      <a:r>
                        <a:rPr kumimoji="1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9800 GTX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1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GeForce</a:t>
                      </a:r>
                      <a:r>
                        <a:rPr kumimoji="1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 8800 GT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1.1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GeForce 8800 GTX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</a:rPr>
                        <a:t>1.0</a:t>
                      </a:r>
                      <a:endParaRPr kumimoji="1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3757" name="TextBox 3"/>
          <p:cNvSpPr txBox="1">
            <a:spLocks noChangeArrowheads="1"/>
          </p:cNvSpPr>
          <p:nvPr/>
        </p:nvSpPr>
        <p:spPr bwMode="auto">
          <a:xfrm>
            <a:off x="1219200" y="64008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latin typeface="Tahoma" pitchFamily="34" charset="0"/>
              </a:rPr>
              <a:t>RTM </a:t>
            </a:r>
            <a:r>
              <a:rPr lang="en-US" b="1" dirty="0">
                <a:latin typeface="Tahoma" pitchFamily="34" charset="0"/>
              </a:rPr>
              <a:t>Appendix A.1</a:t>
            </a:r>
            <a:r>
              <a:rPr lang="en-US" dirty="0">
                <a:latin typeface="Tahoma" pitchFamily="34" charset="0"/>
              </a:rPr>
              <a:t> CUDA Programming Guide</a:t>
            </a:r>
          </a:p>
        </p:txBody>
      </p:sp>
      <p:pic>
        <p:nvPicPr>
          <p:cNvPr id="6" name="Рисунок 5" descr="Back_to_the_Fu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26281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Intellisence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Start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Run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/>
              <a:t>Regedit</a:t>
            </a:r>
            <a:endParaRPr lang="en-US" sz="2000" dirty="0" smtClean="0"/>
          </a:p>
          <a:p>
            <a:r>
              <a:rPr lang="en-US" sz="2000" dirty="0" smtClean="0"/>
              <a:t>HKEY_LOCAL_MACHINE</a:t>
            </a:r>
          </a:p>
          <a:p>
            <a:pPr lvl="1"/>
            <a:r>
              <a:rPr lang="en-US" sz="1800" dirty="0" smtClean="0"/>
              <a:t>Software</a:t>
            </a:r>
          </a:p>
          <a:p>
            <a:pPr lvl="1"/>
            <a:r>
              <a:rPr lang="en-US" sz="1800" dirty="0" smtClean="0"/>
              <a:t>Microsoft</a:t>
            </a:r>
          </a:p>
          <a:p>
            <a:pPr lvl="1"/>
            <a:r>
              <a:rPr lang="en-US" sz="1800" dirty="0" smtClean="0"/>
              <a:t>Visual Studio</a:t>
            </a:r>
          </a:p>
          <a:p>
            <a:pPr lvl="2"/>
            <a:r>
              <a:rPr lang="en-US" sz="1600" dirty="0" smtClean="0"/>
              <a:t>9.0 MSVS 2008</a:t>
            </a:r>
            <a:r>
              <a:rPr lang="ru-RU" sz="1600" dirty="0" smtClean="0"/>
              <a:t> или</a:t>
            </a:r>
            <a:endParaRPr lang="en-US" sz="1600" dirty="0" smtClean="0"/>
          </a:p>
          <a:p>
            <a:pPr lvl="2"/>
            <a:r>
              <a:rPr lang="en-US" sz="1600" dirty="0" smtClean="0"/>
              <a:t>8.0 MSVS 2005</a:t>
            </a:r>
          </a:p>
          <a:p>
            <a:pPr lvl="1"/>
            <a:r>
              <a:rPr lang="en-US" sz="1800" dirty="0" smtClean="0"/>
              <a:t>Languages </a:t>
            </a:r>
          </a:p>
          <a:p>
            <a:pPr lvl="1"/>
            <a:r>
              <a:rPr lang="en-US" sz="1800" dirty="0" smtClean="0"/>
              <a:t>Language Services</a:t>
            </a:r>
          </a:p>
          <a:p>
            <a:pPr lvl="1"/>
            <a:r>
              <a:rPr lang="en-US" sz="1800" dirty="0" smtClean="0"/>
              <a:t>C/C++</a:t>
            </a:r>
          </a:p>
          <a:p>
            <a:pPr lvl="1"/>
            <a:r>
              <a:rPr lang="en-US" sz="1800" dirty="0" smtClean="0"/>
              <a:t>NCB Default C/C++ Extensions</a:t>
            </a:r>
          </a:p>
          <a:p>
            <a:pPr lvl="2"/>
            <a:r>
              <a:rPr lang="ru-RU" sz="1600" dirty="0" smtClean="0"/>
              <a:t>Добавить </a:t>
            </a:r>
            <a:r>
              <a:rPr lang="en-US" sz="1600" dirty="0" smtClean="0"/>
              <a:t>.cu;</a:t>
            </a:r>
          </a:p>
          <a:p>
            <a:r>
              <a:rPr lang="ru-RU" sz="2000" dirty="0" smtClean="0"/>
              <a:t>Перезапустить </a:t>
            </a:r>
            <a:r>
              <a:rPr lang="en-US" sz="2000" dirty="0" smtClean="0"/>
              <a:t>VS</a:t>
            </a:r>
            <a:endParaRPr lang="ru-RU" sz="20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Compute Capability</a:t>
            </a: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en-US" sz="2800" dirty="0" smtClean="0">
                <a:latin typeface="Tahoma" pitchFamily="34" charset="0"/>
              </a:rPr>
              <a:t>Compute Caps. </a:t>
            </a:r>
            <a:r>
              <a:rPr kumimoji="1" lang="ru-RU" sz="2800" dirty="0" smtClean="0">
                <a:latin typeface="Tahoma" pitchFamily="34" charset="0"/>
              </a:rPr>
              <a:t>– доступная версия </a:t>
            </a:r>
            <a:r>
              <a:rPr kumimoji="1" lang="en-US" sz="2800" dirty="0" smtClean="0">
                <a:latin typeface="Tahoma" pitchFamily="34" charset="0"/>
              </a:rPr>
              <a:t>CUDA</a:t>
            </a:r>
          </a:p>
          <a:p>
            <a:pPr lvl="1">
              <a:spcBef>
                <a:spcPct val="20000"/>
              </a:spcBef>
            </a:pPr>
            <a:r>
              <a:rPr kumimoji="1" lang="ru-RU" sz="1800" dirty="0" smtClean="0">
                <a:latin typeface="Tahoma" pitchFamily="34" charset="0"/>
              </a:rPr>
              <a:t>Разные возможности </a:t>
            </a:r>
            <a:r>
              <a:rPr kumimoji="1" lang="en-US" sz="1800" dirty="0" smtClean="0">
                <a:latin typeface="Tahoma" pitchFamily="34" charset="0"/>
              </a:rPr>
              <a:t>HW</a:t>
            </a:r>
            <a:endParaRPr kumimoji="1" lang="ru-RU" sz="1800" dirty="0" smtClean="0">
              <a:latin typeface="Tahoma" pitchFamily="34" charset="0"/>
            </a:endParaRPr>
          </a:p>
          <a:p>
            <a:pPr lvl="1">
              <a:spcBef>
                <a:spcPct val="20000"/>
              </a:spcBef>
            </a:pPr>
            <a:r>
              <a:rPr kumimoji="1" lang="ru-RU" sz="1800" dirty="0" smtClean="0">
                <a:latin typeface="Tahoma" pitchFamily="34" charset="0"/>
              </a:rPr>
              <a:t>Пример:</a:t>
            </a:r>
          </a:p>
          <a:p>
            <a:pPr lvl="2">
              <a:spcBef>
                <a:spcPct val="20000"/>
              </a:spcBef>
            </a:pPr>
            <a:r>
              <a:rPr kumimoji="1" lang="ru-RU" sz="1400" dirty="0" smtClean="0">
                <a:latin typeface="Tahoma" pitchFamily="34" charset="0"/>
              </a:rPr>
              <a:t>В 1.1 добавлены атомарные операции в </a:t>
            </a:r>
            <a:r>
              <a:rPr kumimoji="1" lang="en-US" sz="1400" dirty="0" smtClean="0">
                <a:latin typeface="Tahoma" pitchFamily="34" charset="0"/>
              </a:rPr>
              <a:t>global memory</a:t>
            </a:r>
          </a:p>
          <a:p>
            <a:pPr lvl="2">
              <a:spcBef>
                <a:spcPct val="20000"/>
              </a:spcBef>
            </a:pPr>
            <a:r>
              <a:rPr kumimoji="1" lang="ru-RU" sz="1400" dirty="0" smtClean="0">
                <a:latin typeface="Tahoma" pitchFamily="34" charset="0"/>
              </a:rPr>
              <a:t>В 1.2 добавлены атомарные операции в </a:t>
            </a:r>
            <a:r>
              <a:rPr kumimoji="1" lang="en-US" sz="1400" dirty="0" smtClean="0">
                <a:latin typeface="Tahoma" pitchFamily="34" charset="0"/>
              </a:rPr>
              <a:t>shared memory</a:t>
            </a:r>
            <a:r>
              <a:rPr kumimoji="1" lang="ru-RU" sz="1400" dirty="0" smtClean="0">
                <a:latin typeface="Tahoma" pitchFamily="34" charset="0"/>
              </a:rPr>
              <a:t> </a:t>
            </a:r>
          </a:p>
          <a:p>
            <a:pPr lvl="2">
              <a:spcBef>
                <a:spcPct val="20000"/>
              </a:spcBef>
            </a:pPr>
            <a:r>
              <a:rPr kumimoji="1" lang="ru-RU" sz="1400" dirty="0" smtClean="0">
                <a:latin typeface="Tahoma" pitchFamily="34" charset="0"/>
              </a:rPr>
              <a:t>В 1.3 добавлены вычисления в </a:t>
            </a:r>
            <a:r>
              <a:rPr kumimoji="1" lang="en-US" sz="1400" dirty="0" smtClean="0">
                <a:latin typeface="Tahoma" pitchFamily="34" charset="0"/>
              </a:rPr>
              <a:t>double</a:t>
            </a:r>
          </a:p>
          <a:p>
            <a:pPr lvl="2">
              <a:spcBef>
                <a:spcPct val="20000"/>
              </a:spcBef>
            </a:pPr>
            <a:r>
              <a:rPr kumimoji="1" lang="ru-RU" sz="1400" dirty="0" smtClean="0">
                <a:latin typeface="Tahoma" pitchFamily="34" charset="0"/>
              </a:rPr>
              <a:t>В 2.0 добавлены управление </a:t>
            </a:r>
            <a:r>
              <a:rPr kumimoji="1" lang="ru-RU" sz="1400" dirty="0" err="1" smtClean="0">
                <a:latin typeface="Tahoma" pitchFamily="34" charset="0"/>
              </a:rPr>
              <a:t>кэшем</a:t>
            </a:r>
            <a:r>
              <a:rPr kumimoji="1" lang="ru-RU" sz="1400" dirty="0" smtClean="0">
                <a:latin typeface="Tahoma" pitchFamily="34" charset="0"/>
              </a:rPr>
              <a:t> и др. операции</a:t>
            </a:r>
            <a:endParaRPr kumimoji="1" lang="en-US" sz="14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Сегодня </a:t>
            </a:r>
            <a:r>
              <a:rPr kumimoji="1" lang="en-US" sz="2800" dirty="0" smtClean="0">
                <a:latin typeface="Tahoma" pitchFamily="34" charset="0"/>
              </a:rPr>
              <a:t>Compute Caps:</a:t>
            </a:r>
          </a:p>
          <a:p>
            <a:pPr lvl="1">
              <a:spcBef>
                <a:spcPct val="20000"/>
              </a:spcBef>
            </a:pPr>
            <a:r>
              <a:rPr kumimoji="1" lang="ru-RU" sz="1800" dirty="0" smtClean="0">
                <a:latin typeface="Tahoma" pitchFamily="34" charset="0"/>
              </a:rPr>
              <a:t>Влияет на правила работы с глобальной памятью</a:t>
            </a:r>
          </a:p>
          <a:p>
            <a:r>
              <a:rPr lang="ru-RU" sz="2800" dirty="0" smtClean="0"/>
              <a:t>На курсе рассмотрим 1.3 </a:t>
            </a:r>
            <a:r>
              <a:rPr lang="en-US" sz="2800" dirty="0" smtClean="0"/>
              <a:t>&amp;</a:t>
            </a:r>
            <a:r>
              <a:rPr lang="ru-RU" sz="2800" dirty="0" smtClean="0"/>
              <a:t> 2.0</a:t>
            </a:r>
          </a:p>
          <a:p>
            <a:pPr lvl="1"/>
            <a:r>
              <a:rPr lang="ru-RU" sz="2400" dirty="0" smtClean="0"/>
              <a:t>Информация о 1.0 – 1.2 в дополнительных слайдах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информации о </a:t>
            </a:r>
            <a:r>
              <a:rPr lang="en-US" dirty="0" smtClean="0"/>
              <a:t>GPU</a:t>
            </a:r>
            <a:endParaRPr lang="ru-RU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200" b="1" dirty="0" smtClean="0">
                <a:latin typeface="Courier New" pitchFamily="49" charset="0"/>
              </a:rPr>
              <a:t> main ( </a:t>
            </a:r>
            <a:r>
              <a:rPr kumimoji="1"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200" b="1" dirty="0" smtClean="0">
                <a:latin typeface="Courier New" pitchFamily="49" charset="0"/>
              </a:rPr>
              <a:t> </a:t>
            </a:r>
            <a:r>
              <a:rPr kumimoji="1" lang="en-US" sz="1200" b="1" dirty="0" err="1" smtClean="0">
                <a:latin typeface="Courier New" pitchFamily="49" charset="0"/>
              </a:rPr>
              <a:t>argc</a:t>
            </a:r>
            <a:r>
              <a:rPr kumimoji="1" lang="en-US" sz="1200" b="1" dirty="0" smtClean="0">
                <a:latin typeface="Courier New" pitchFamily="49" charset="0"/>
              </a:rPr>
              <a:t>, </a:t>
            </a:r>
            <a:r>
              <a:rPr kumimoji="1"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kumimoji="1" lang="en-US" sz="1200" b="1" dirty="0" smtClean="0">
                <a:latin typeface="Courier New" pitchFamily="49" charset="0"/>
              </a:rPr>
              <a:t> *  </a:t>
            </a:r>
            <a:r>
              <a:rPr kumimoji="1" lang="en-US" sz="1200" b="1" dirty="0" err="1" smtClean="0">
                <a:latin typeface="Courier New" pitchFamily="49" charset="0"/>
              </a:rPr>
              <a:t>argv</a:t>
            </a:r>
            <a:r>
              <a:rPr kumimoji="1" lang="en-US" sz="1200" b="1" dirty="0" smtClean="0">
                <a:latin typeface="Courier New" pitchFamily="49" charset="0"/>
              </a:rPr>
              <a:t> []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</a:t>
            </a:r>
            <a:r>
              <a:rPr kumimoji="1"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200" b="1" dirty="0" smtClean="0">
                <a:latin typeface="Courier New" pitchFamily="49" charset="0"/>
              </a:rPr>
              <a:t>		</a:t>
            </a:r>
            <a:r>
              <a:rPr kumimoji="1" lang="en-US" sz="1200" b="1" dirty="0" err="1" smtClean="0">
                <a:latin typeface="Courier New" pitchFamily="49" charset="0"/>
              </a:rPr>
              <a:t>deviceCount</a:t>
            </a:r>
            <a:r>
              <a:rPr kumimoji="1" lang="en-US" sz="1200" b="1" dirty="0" smtClean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</a:t>
            </a:r>
            <a:r>
              <a:rPr kumimoji="1" lang="en-US" sz="1200" b="1" dirty="0" err="1" smtClean="0">
                <a:latin typeface="Courier New" pitchFamily="49" charset="0"/>
              </a:rPr>
              <a:t>cudaDeviceProp</a:t>
            </a:r>
            <a:r>
              <a:rPr kumimoji="1" lang="en-US" sz="1200" b="1" dirty="0" smtClean="0">
                <a:latin typeface="Courier New" pitchFamily="49" charset="0"/>
              </a:rPr>
              <a:t>	</a:t>
            </a:r>
            <a:r>
              <a:rPr kumimoji="1" lang="en-US" sz="1200" b="1" dirty="0" err="1" smtClean="0">
                <a:latin typeface="Courier New" pitchFamily="49" charset="0"/>
              </a:rPr>
              <a:t>devProp</a:t>
            </a:r>
            <a:r>
              <a:rPr kumimoji="1" lang="en-US" sz="1200" b="1" dirty="0" smtClean="0">
                <a:latin typeface="Courier New" pitchFamily="49" charset="0"/>
              </a:rPr>
              <a:t>;</a:t>
            </a:r>
            <a:r>
              <a:rPr kumimoji="1" lang="en-US" sz="1200" b="1" dirty="0" smtClean="0">
                <a:latin typeface="Courier New" pitchFamily="49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</a:t>
            </a:r>
            <a:r>
              <a:rPr kumimoji="1" lang="en-US" sz="1200" b="1" dirty="0" err="1" smtClean="0">
                <a:latin typeface="Courier New" pitchFamily="49" charset="0"/>
              </a:rPr>
              <a:t>cudaGetDeviceCount</a:t>
            </a:r>
            <a:r>
              <a:rPr kumimoji="1" lang="en-US" sz="1200" b="1" dirty="0" smtClean="0">
                <a:latin typeface="Courier New" pitchFamily="49" charset="0"/>
              </a:rPr>
              <a:t> ( &amp;</a:t>
            </a:r>
            <a:r>
              <a:rPr kumimoji="1" lang="en-US" sz="1200" b="1" dirty="0" err="1" smtClean="0">
                <a:latin typeface="Courier New" pitchFamily="49" charset="0"/>
              </a:rPr>
              <a:t>deviceCount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            ( "Found %d devices\n", </a:t>
            </a:r>
            <a:r>
              <a:rPr kumimoji="1" lang="en-US" sz="1200" b="1" dirty="0" err="1" smtClean="0">
                <a:latin typeface="Courier New" pitchFamily="49" charset="0"/>
              </a:rPr>
              <a:t>deviceCount</a:t>
            </a:r>
            <a:r>
              <a:rPr kumimoji="1" lang="en-US" sz="1200" b="1" dirty="0" smtClean="0">
                <a:latin typeface="Courier New" pitchFamily="49" charset="0"/>
              </a:rPr>
              <a:t> </a:t>
            </a:r>
            <a:r>
              <a:rPr kumimoji="1" lang="en-US" sz="1200" b="1" dirty="0" smtClean="0">
                <a:latin typeface="Courier New" pitchFamily="49" charset="0"/>
              </a:rPr>
              <a:t>);</a:t>
            </a:r>
            <a:r>
              <a:rPr kumimoji="1" lang="en-US" sz="1200" b="1" dirty="0" smtClean="0">
                <a:latin typeface="Courier New" pitchFamily="49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</a:t>
            </a:r>
            <a:r>
              <a:rPr kumimoji="1"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kumimoji="1" lang="en-US" sz="1200" b="1" dirty="0" smtClean="0">
                <a:latin typeface="Courier New" pitchFamily="49" charset="0"/>
              </a:rPr>
              <a:t> ( </a:t>
            </a:r>
            <a:r>
              <a:rPr kumimoji="1" lang="en-US" sz="12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kumimoji="1" lang="en-US" sz="1200" b="1" dirty="0" smtClean="0">
                <a:latin typeface="Courier New" pitchFamily="49" charset="0"/>
              </a:rPr>
              <a:t> device = 0; device &lt; </a:t>
            </a:r>
            <a:r>
              <a:rPr kumimoji="1" lang="en-US" sz="1200" b="1" dirty="0" err="1" smtClean="0">
                <a:latin typeface="Courier New" pitchFamily="49" charset="0"/>
              </a:rPr>
              <a:t>deviceCount</a:t>
            </a:r>
            <a:r>
              <a:rPr kumimoji="1" lang="en-US" sz="1200" b="1" dirty="0" smtClean="0">
                <a:latin typeface="Courier New" pitchFamily="49" charset="0"/>
              </a:rPr>
              <a:t>; device++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cudaGetDeviceProperties</a:t>
            </a:r>
            <a:r>
              <a:rPr kumimoji="1" lang="en-US" sz="1200" b="1" dirty="0" smtClean="0">
                <a:latin typeface="Courier New" pitchFamily="49" charset="0"/>
              </a:rPr>
              <a:t> ( &amp;</a:t>
            </a:r>
            <a:r>
              <a:rPr kumimoji="1" lang="en-US" sz="1200" b="1" dirty="0" err="1" smtClean="0">
                <a:latin typeface="Courier New" pitchFamily="49" charset="0"/>
              </a:rPr>
              <a:t>devProp</a:t>
            </a:r>
            <a:r>
              <a:rPr kumimoji="1" lang="en-US" sz="1200" b="1" dirty="0" smtClean="0">
                <a:latin typeface="Courier New" pitchFamily="49" charset="0"/>
              </a:rPr>
              <a:t>, device );	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"Device %d\n", device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"Compute capability     : %</a:t>
            </a:r>
            <a:r>
              <a:rPr kumimoji="1" lang="en-US" sz="1200" b="1" dirty="0" err="1" smtClean="0">
                <a:latin typeface="Courier New" pitchFamily="49" charset="0"/>
              </a:rPr>
              <a:t>d.%d</a:t>
            </a:r>
            <a:r>
              <a:rPr kumimoji="1" lang="en-US" sz="1200" b="1" dirty="0" smtClean="0">
                <a:latin typeface="Courier New" pitchFamily="49" charset="0"/>
              </a:rPr>
              <a:t>\n", </a:t>
            </a:r>
            <a:r>
              <a:rPr kumimoji="1" lang="en-US" sz="1200" b="1" dirty="0" err="1" smtClean="0">
                <a:latin typeface="Courier New" pitchFamily="49" charset="0"/>
              </a:rPr>
              <a:t>devProp.major</a:t>
            </a:r>
            <a:r>
              <a:rPr kumimoji="1" lang="en-US" sz="1200" b="1" dirty="0" smtClean="0">
                <a:latin typeface="Courier New" pitchFamily="49" charset="0"/>
              </a:rPr>
              <a:t>, </a:t>
            </a:r>
            <a:r>
              <a:rPr kumimoji="1" lang="en-US" sz="1200" b="1" dirty="0" err="1" smtClean="0">
                <a:latin typeface="Courier New" pitchFamily="49" charset="0"/>
              </a:rPr>
              <a:t>devProp.minor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"Name                   : %s\n", devProp.name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"Total Global Memory    : %d\n", </a:t>
            </a:r>
            <a:r>
              <a:rPr kumimoji="1" lang="en-US" sz="1200" b="1" dirty="0" err="1" smtClean="0">
                <a:latin typeface="Courier New" pitchFamily="49" charset="0"/>
              </a:rPr>
              <a:t>devProp.totalGlobalMem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"Shared memory per block: %d\n", </a:t>
            </a:r>
            <a:r>
              <a:rPr kumimoji="1" lang="en-US" sz="1200" b="1" dirty="0" err="1" smtClean="0">
                <a:latin typeface="Courier New" pitchFamily="49" charset="0"/>
              </a:rPr>
              <a:t>devProp.sharedMemPerBlock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"Registers per block    : %d\n", </a:t>
            </a:r>
            <a:r>
              <a:rPr kumimoji="1" lang="en-US" sz="1200" b="1" dirty="0" err="1" smtClean="0">
                <a:latin typeface="Courier New" pitchFamily="49" charset="0"/>
              </a:rPr>
              <a:t>devProp.regsPerBlock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"Warp size              : %d\n", </a:t>
            </a:r>
            <a:r>
              <a:rPr kumimoji="1" lang="en-US" sz="1200" b="1" dirty="0" err="1" smtClean="0">
                <a:latin typeface="Courier New" pitchFamily="49" charset="0"/>
              </a:rPr>
              <a:t>devProp.warpSize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"Max threads per block  : %d\n", </a:t>
            </a:r>
            <a:r>
              <a:rPr kumimoji="1" lang="en-US" sz="1200" b="1" dirty="0" err="1" smtClean="0">
                <a:latin typeface="Courier New" pitchFamily="49" charset="0"/>
              </a:rPr>
              <a:t>devProp.maxThreadsPerBlock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   </a:t>
            </a:r>
            <a:r>
              <a:rPr kumimoji="1" lang="en-US" sz="1200" b="1" dirty="0" err="1" smtClean="0">
                <a:latin typeface="Courier New" pitchFamily="49" charset="0"/>
              </a:rPr>
              <a:t>printf</a:t>
            </a:r>
            <a:r>
              <a:rPr kumimoji="1" lang="en-US" sz="1200" b="1" dirty="0" smtClean="0">
                <a:latin typeface="Courier New" pitchFamily="49" charset="0"/>
              </a:rPr>
              <a:t> ( "Total constant memory  : %d\n", </a:t>
            </a:r>
            <a:r>
              <a:rPr kumimoji="1" lang="en-US" sz="1200" b="1" dirty="0" err="1" smtClean="0">
                <a:latin typeface="Courier New" pitchFamily="49" charset="0"/>
              </a:rPr>
              <a:t>devProp.totalConstMem</a:t>
            </a:r>
            <a:r>
              <a:rPr kumimoji="1" lang="en-US" sz="1200" b="1" dirty="0" smtClean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    </a:t>
            </a:r>
            <a:r>
              <a:rPr kumimoji="1" lang="en-US" sz="12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kumimoji="1" lang="en-US" sz="1200" b="1" dirty="0" smtClean="0">
                <a:latin typeface="Courier New" pitchFamily="49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200" b="1" dirty="0" smtClean="0">
                <a:latin typeface="Courier New" pitchFamily="49" charset="0"/>
              </a:rPr>
              <a:t>}</a:t>
            </a:r>
          </a:p>
          <a:p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 Compute Capability</a:t>
            </a:r>
          </a:p>
          <a:p>
            <a:r>
              <a:rPr lang="ru-RU" sz="2400" dirty="0" smtClean="0"/>
              <a:t>Типы памяти в </a:t>
            </a:r>
            <a:r>
              <a:rPr lang="en-US" sz="2400" dirty="0" smtClean="0"/>
              <a:t>CUDA</a:t>
            </a:r>
          </a:p>
          <a:p>
            <a:pPr lvl="1"/>
            <a:r>
              <a:rPr lang="ru-RU" sz="2000" dirty="0" smtClean="0"/>
              <a:t>Глобальная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Основы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 C API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 </a:t>
            </a: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Streams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Thrust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</a:t>
            </a:r>
            <a:r>
              <a:rPr lang="ru-RU" dirty="0" smtClean="0"/>
              <a:t>памяти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CUDA</a:t>
            </a:r>
            <a:endParaRPr lang="ru-RU" dirty="0"/>
          </a:p>
        </p:txBody>
      </p:sp>
      <p:sp>
        <p:nvSpPr>
          <p:cNvPr id="8" name="Rectangle 416"/>
          <p:cNvSpPr>
            <a:spLocks noChangeArrowheads="1"/>
          </p:cNvSpPr>
          <p:nvPr/>
        </p:nvSpPr>
        <p:spPr bwMode="auto">
          <a:xfrm>
            <a:off x="914400" y="3886200"/>
            <a:ext cx="4343400" cy="13716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 eaLnBrk="0" hangingPunct="0">
              <a:defRPr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9" name="Rectangle 57"/>
          <p:cNvSpPr>
            <a:spLocks noChangeArrowheads="1"/>
          </p:cNvSpPr>
          <p:nvPr/>
        </p:nvSpPr>
        <p:spPr bwMode="auto">
          <a:xfrm>
            <a:off x="2223911" y="3995057"/>
            <a:ext cx="2791178" cy="544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345267" y="4103914"/>
            <a:ext cx="2548467" cy="156483"/>
            <a:chOff x="533400" y="4648200"/>
            <a:chExt cx="7315200" cy="457200"/>
          </a:xfrm>
        </p:grpSpPr>
        <p:sp>
          <p:nvSpPr>
            <p:cNvPr id="98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0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1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2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3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4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5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6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8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10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11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12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345267" y="4321629"/>
            <a:ext cx="2548467" cy="142876"/>
            <a:chOff x="533400" y="4648200"/>
            <a:chExt cx="7315200" cy="457200"/>
          </a:xfrm>
        </p:grpSpPr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5" name="Rectangle 63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6" name="Rectangle 64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7" name="Rectangle 65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8" name="Rectangle 66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89" name="Rectangle 67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0" name="Rectangle 68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1" name="Rectangle 69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2" name="Rectangle 70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3" name="Rectangle 71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4" name="Rectangle 72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5" name="Rectangle 73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6" name="Rectangle 74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97" name="Rectangle 75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grpSp>
        <p:nvGrpSpPr>
          <p:cNvPr id="114" name="Группа 344"/>
          <p:cNvGrpSpPr>
            <a:grpSpLocks/>
          </p:cNvGrpSpPr>
          <p:nvPr/>
        </p:nvGrpSpPr>
        <p:grpSpPr bwMode="auto">
          <a:xfrm>
            <a:off x="7848600" y="5715000"/>
            <a:ext cx="1219200" cy="1066800"/>
            <a:chOff x="7848600" y="5715000"/>
            <a:chExt cx="1219200" cy="1066800"/>
          </a:xfrm>
        </p:grpSpPr>
        <p:grpSp>
          <p:nvGrpSpPr>
            <p:cNvPr id="115" name="Группа 454"/>
            <p:cNvGrpSpPr>
              <a:grpSpLocks/>
            </p:cNvGrpSpPr>
            <p:nvPr/>
          </p:nvGrpSpPr>
          <p:grpSpPr bwMode="auto">
            <a:xfrm>
              <a:off x="7848600" y="5715000"/>
              <a:ext cx="1219200" cy="1066800"/>
              <a:chOff x="7772400" y="2286000"/>
              <a:chExt cx="1219200" cy="1066800"/>
            </a:xfrm>
          </p:grpSpPr>
          <p:sp>
            <p:nvSpPr>
              <p:cNvPr id="117" name="Скругленный прямоугольник 116"/>
              <p:cNvSpPr/>
              <p:nvPr/>
            </p:nvSpPr>
            <p:spPr>
              <a:xfrm>
                <a:off x="7772400" y="2286000"/>
                <a:ext cx="12192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eaLnBrk="0" hangingPunct="0">
                  <a:defRPr/>
                </a:pPr>
                <a:r>
                  <a:rPr lang="ru-RU" sz="1400" dirty="0"/>
                  <a:t>Легенда:</a:t>
                </a:r>
              </a:p>
              <a:p>
                <a:pPr eaLnBrk="0" hangingPunct="0">
                  <a:defRPr/>
                </a:pPr>
                <a:r>
                  <a:rPr lang="ru-RU" sz="1400" dirty="0"/>
                  <a:t>-нить</a:t>
                </a:r>
              </a:p>
              <a:p>
                <a:pPr eaLnBrk="0" hangingPunct="0">
                  <a:defRPr/>
                </a:pPr>
                <a:r>
                  <a:rPr lang="ru-RU" sz="1400" dirty="0"/>
                  <a:t>-блок</a:t>
                </a:r>
              </a:p>
              <a:p>
                <a:pPr eaLnBrk="0" hangingPunct="0">
                  <a:defRPr/>
                </a:pPr>
                <a:r>
                  <a:rPr lang="ru-RU" sz="1400" dirty="0"/>
                  <a:t>-сеть</a:t>
                </a:r>
              </a:p>
            </p:txBody>
          </p:sp>
          <p:sp>
            <p:nvSpPr>
              <p:cNvPr id="118" name="Rectangle 395"/>
              <p:cNvSpPr>
                <a:spLocks noChangeArrowheads="1"/>
              </p:cNvSpPr>
              <p:nvPr/>
            </p:nvSpPr>
            <p:spPr bwMode="auto">
              <a:xfrm>
                <a:off x="8686800" y="2844800"/>
                <a:ext cx="152400" cy="152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ru-RU">
                  <a:cs typeface="+mn-cs"/>
                </a:endParaRPr>
              </a:p>
            </p:txBody>
          </p:sp>
          <p:sp>
            <p:nvSpPr>
              <p:cNvPr id="119" name="Rectangle 291"/>
              <p:cNvSpPr>
                <a:spLocks noChangeArrowheads="1"/>
              </p:cNvSpPr>
              <p:nvPr/>
            </p:nvSpPr>
            <p:spPr bwMode="auto">
              <a:xfrm>
                <a:off x="8686800" y="2616200"/>
                <a:ext cx="152400" cy="1524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eaLnBrk="0" hangingPunct="0">
                  <a:defRPr/>
                </a:pPr>
                <a:endParaRPr lang="ru-RU"/>
              </a:p>
            </p:txBody>
          </p:sp>
        </p:grpSp>
        <p:sp>
          <p:nvSpPr>
            <p:cNvPr id="116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defRPr/>
              </a:pPr>
              <a:endParaRPr lang="ru-RU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Группа 123"/>
          <p:cNvGrpSpPr/>
          <p:nvPr/>
        </p:nvGrpSpPr>
        <p:grpSpPr>
          <a:xfrm>
            <a:off x="914400" y="5715000"/>
            <a:ext cx="4343400" cy="762000"/>
            <a:chOff x="930349" y="1752600"/>
            <a:chExt cx="2727251" cy="533400"/>
          </a:xfrm>
        </p:grpSpPr>
        <p:sp>
          <p:nvSpPr>
            <p:cNvPr id="125" name="Rectangle 416"/>
            <p:cNvSpPr>
              <a:spLocks noChangeArrowheads="1"/>
            </p:cNvSpPr>
            <p:nvPr/>
          </p:nvSpPr>
          <p:spPr bwMode="auto">
            <a:xfrm>
              <a:off x="930349" y="1752600"/>
              <a:ext cx="2727251" cy="533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0" hangingPunct="0">
                <a:defRPr/>
              </a:pPr>
              <a:endParaRPr lang="ru-RU" sz="1800" dirty="0">
                <a:solidFill>
                  <a:schemeClr val="tx1"/>
                </a:solidFill>
              </a:endParaRPr>
            </a:p>
          </p:txBody>
        </p:sp>
        <p:grpSp>
          <p:nvGrpSpPr>
            <p:cNvPr id="126" name="Группа 121"/>
            <p:cNvGrpSpPr/>
            <p:nvPr/>
          </p:nvGrpSpPr>
          <p:grpSpPr>
            <a:xfrm>
              <a:off x="1752600" y="1828800"/>
              <a:ext cx="1752600" cy="381000"/>
              <a:chOff x="1752600" y="1828800"/>
              <a:chExt cx="1752600" cy="381000"/>
            </a:xfrm>
          </p:grpSpPr>
          <p:sp>
            <p:nvSpPr>
              <p:cNvPr id="127" name="Rectangle 57"/>
              <p:cNvSpPr>
                <a:spLocks noChangeArrowheads="1"/>
              </p:cNvSpPr>
              <p:nvPr/>
            </p:nvSpPr>
            <p:spPr bwMode="auto">
              <a:xfrm>
                <a:off x="1752600" y="1828800"/>
                <a:ext cx="1752600" cy="381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ru-RU">
                  <a:cs typeface="+mn-cs"/>
                </a:endParaRPr>
              </a:p>
            </p:txBody>
          </p:sp>
          <p:grpSp>
            <p:nvGrpSpPr>
              <p:cNvPr id="128" name="Group 4"/>
              <p:cNvGrpSpPr>
                <a:grpSpLocks/>
              </p:cNvGrpSpPr>
              <p:nvPr/>
            </p:nvGrpSpPr>
            <p:grpSpPr bwMode="auto">
              <a:xfrm>
                <a:off x="1828800" y="1905000"/>
                <a:ext cx="1600200" cy="109538"/>
                <a:chOff x="533400" y="4648200"/>
                <a:chExt cx="7315200" cy="457200"/>
              </a:xfrm>
            </p:grpSpPr>
            <p:sp>
              <p:nvSpPr>
                <p:cNvPr id="146" name="Rectangle 5"/>
                <p:cNvSpPr>
                  <a:spLocks noChangeArrowheads="1"/>
                </p:cNvSpPr>
                <p:nvPr/>
              </p:nvSpPr>
              <p:spPr bwMode="auto">
                <a:xfrm>
                  <a:off x="5334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7" name="Rectangle 6"/>
                <p:cNvSpPr>
                  <a:spLocks noChangeArrowheads="1"/>
                </p:cNvSpPr>
                <p:nvPr/>
              </p:nvSpPr>
              <p:spPr bwMode="auto">
                <a:xfrm>
                  <a:off x="9906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8" name="Rectangle 7"/>
                <p:cNvSpPr>
                  <a:spLocks noChangeArrowheads="1"/>
                </p:cNvSpPr>
                <p:nvPr/>
              </p:nvSpPr>
              <p:spPr bwMode="auto">
                <a:xfrm>
                  <a:off x="14478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9" name="Rectangle 8"/>
                <p:cNvSpPr>
                  <a:spLocks noChangeArrowheads="1"/>
                </p:cNvSpPr>
                <p:nvPr/>
              </p:nvSpPr>
              <p:spPr bwMode="auto">
                <a:xfrm>
                  <a:off x="19050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0" name="Rectangle 9"/>
                <p:cNvSpPr>
                  <a:spLocks noChangeArrowheads="1"/>
                </p:cNvSpPr>
                <p:nvPr/>
              </p:nvSpPr>
              <p:spPr bwMode="auto">
                <a:xfrm>
                  <a:off x="23622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1" name="Rectangle 10"/>
                <p:cNvSpPr>
                  <a:spLocks noChangeArrowheads="1"/>
                </p:cNvSpPr>
                <p:nvPr/>
              </p:nvSpPr>
              <p:spPr bwMode="auto">
                <a:xfrm>
                  <a:off x="28194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2" name="Rectangle 11"/>
                <p:cNvSpPr>
                  <a:spLocks noChangeArrowheads="1"/>
                </p:cNvSpPr>
                <p:nvPr/>
              </p:nvSpPr>
              <p:spPr bwMode="auto">
                <a:xfrm>
                  <a:off x="32766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3" name="Rectangle 12"/>
                <p:cNvSpPr>
                  <a:spLocks noChangeArrowheads="1"/>
                </p:cNvSpPr>
                <p:nvPr/>
              </p:nvSpPr>
              <p:spPr bwMode="auto">
                <a:xfrm>
                  <a:off x="37338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4" name="Rectangle 13"/>
                <p:cNvSpPr>
                  <a:spLocks noChangeArrowheads="1"/>
                </p:cNvSpPr>
                <p:nvPr/>
              </p:nvSpPr>
              <p:spPr bwMode="auto">
                <a:xfrm>
                  <a:off x="41910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5" name="Rectangle 14"/>
                <p:cNvSpPr>
                  <a:spLocks noChangeArrowheads="1"/>
                </p:cNvSpPr>
                <p:nvPr/>
              </p:nvSpPr>
              <p:spPr bwMode="auto">
                <a:xfrm>
                  <a:off x="46482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6" name="Rectangle 15"/>
                <p:cNvSpPr>
                  <a:spLocks noChangeArrowheads="1"/>
                </p:cNvSpPr>
                <p:nvPr/>
              </p:nvSpPr>
              <p:spPr bwMode="auto">
                <a:xfrm>
                  <a:off x="51054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7" name="Rectangle 16"/>
                <p:cNvSpPr>
                  <a:spLocks noChangeArrowheads="1"/>
                </p:cNvSpPr>
                <p:nvPr/>
              </p:nvSpPr>
              <p:spPr bwMode="auto">
                <a:xfrm>
                  <a:off x="55626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8" name="Rectangle 17"/>
                <p:cNvSpPr>
                  <a:spLocks noChangeArrowheads="1"/>
                </p:cNvSpPr>
                <p:nvPr/>
              </p:nvSpPr>
              <p:spPr bwMode="auto">
                <a:xfrm>
                  <a:off x="60198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59" name="Rectangle 18"/>
                <p:cNvSpPr>
                  <a:spLocks noChangeArrowheads="1"/>
                </p:cNvSpPr>
                <p:nvPr/>
              </p:nvSpPr>
              <p:spPr bwMode="auto">
                <a:xfrm>
                  <a:off x="64770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60" name="Rectangle 19"/>
                <p:cNvSpPr>
                  <a:spLocks noChangeArrowheads="1"/>
                </p:cNvSpPr>
                <p:nvPr/>
              </p:nvSpPr>
              <p:spPr bwMode="auto">
                <a:xfrm>
                  <a:off x="69342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61" name="Rectangle 20"/>
                <p:cNvSpPr>
                  <a:spLocks noChangeArrowheads="1"/>
                </p:cNvSpPr>
                <p:nvPr/>
              </p:nvSpPr>
              <p:spPr bwMode="auto">
                <a:xfrm>
                  <a:off x="73914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</p:grpSp>
          <p:grpSp>
            <p:nvGrpSpPr>
              <p:cNvPr id="129" name="Group 59"/>
              <p:cNvGrpSpPr>
                <a:grpSpLocks/>
              </p:cNvGrpSpPr>
              <p:nvPr/>
            </p:nvGrpSpPr>
            <p:grpSpPr bwMode="auto">
              <a:xfrm>
                <a:off x="1828800" y="2057400"/>
                <a:ext cx="1600200" cy="100013"/>
                <a:chOff x="533400" y="4648200"/>
                <a:chExt cx="7315200" cy="457200"/>
              </a:xfrm>
            </p:grpSpPr>
            <p:sp>
              <p:nvSpPr>
                <p:cNvPr id="130" name="Rectangle 60"/>
                <p:cNvSpPr>
                  <a:spLocks noChangeArrowheads="1"/>
                </p:cNvSpPr>
                <p:nvPr/>
              </p:nvSpPr>
              <p:spPr bwMode="auto">
                <a:xfrm>
                  <a:off x="5334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1" name="Rectangle 61"/>
                <p:cNvSpPr>
                  <a:spLocks noChangeArrowheads="1"/>
                </p:cNvSpPr>
                <p:nvPr/>
              </p:nvSpPr>
              <p:spPr bwMode="auto">
                <a:xfrm>
                  <a:off x="9906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478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3" name="Rectangle 63"/>
                <p:cNvSpPr>
                  <a:spLocks noChangeArrowheads="1"/>
                </p:cNvSpPr>
                <p:nvPr/>
              </p:nvSpPr>
              <p:spPr bwMode="auto">
                <a:xfrm>
                  <a:off x="19050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4" name="Rectangle 64"/>
                <p:cNvSpPr>
                  <a:spLocks noChangeArrowheads="1"/>
                </p:cNvSpPr>
                <p:nvPr/>
              </p:nvSpPr>
              <p:spPr bwMode="auto">
                <a:xfrm>
                  <a:off x="23622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5" name="Rectangle 65"/>
                <p:cNvSpPr>
                  <a:spLocks noChangeArrowheads="1"/>
                </p:cNvSpPr>
                <p:nvPr/>
              </p:nvSpPr>
              <p:spPr bwMode="auto">
                <a:xfrm>
                  <a:off x="28194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6" name="Rectangle 66"/>
                <p:cNvSpPr>
                  <a:spLocks noChangeArrowheads="1"/>
                </p:cNvSpPr>
                <p:nvPr/>
              </p:nvSpPr>
              <p:spPr bwMode="auto">
                <a:xfrm>
                  <a:off x="32766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7" name="Rectangle 67"/>
                <p:cNvSpPr>
                  <a:spLocks noChangeArrowheads="1"/>
                </p:cNvSpPr>
                <p:nvPr/>
              </p:nvSpPr>
              <p:spPr bwMode="auto">
                <a:xfrm>
                  <a:off x="37338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8" name="Rectangle 68"/>
                <p:cNvSpPr>
                  <a:spLocks noChangeArrowheads="1"/>
                </p:cNvSpPr>
                <p:nvPr/>
              </p:nvSpPr>
              <p:spPr bwMode="auto">
                <a:xfrm>
                  <a:off x="41910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39" name="Rectangle 69"/>
                <p:cNvSpPr>
                  <a:spLocks noChangeArrowheads="1"/>
                </p:cNvSpPr>
                <p:nvPr/>
              </p:nvSpPr>
              <p:spPr bwMode="auto">
                <a:xfrm>
                  <a:off x="46482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0" name="Rectangle 70"/>
                <p:cNvSpPr>
                  <a:spLocks noChangeArrowheads="1"/>
                </p:cNvSpPr>
                <p:nvPr/>
              </p:nvSpPr>
              <p:spPr bwMode="auto">
                <a:xfrm>
                  <a:off x="51054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1" name="Rectangle 71"/>
                <p:cNvSpPr>
                  <a:spLocks noChangeArrowheads="1"/>
                </p:cNvSpPr>
                <p:nvPr/>
              </p:nvSpPr>
              <p:spPr bwMode="auto">
                <a:xfrm>
                  <a:off x="55626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2" name="Rectangle 72"/>
                <p:cNvSpPr>
                  <a:spLocks noChangeArrowheads="1"/>
                </p:cNvSpPr>
                <p:nvPr/>
              </p:nvSpPr>
              <p:spPr bwMode="auto">
                <a:xfrm>
                  <a:off x="60198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3" name="Rectangle 73"/>
                <p:cNvSpPr>
                  <a:spLocks noChangeArrowheads="1"/>
                </p:cNvSpPr>
                <p:nvPr/>
              </p:nvSpPr>
              <p:spPr bwMode="auto">
                <a:xfrm>
                  <a:off x="64770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4" name="Rectangle 74"/>
                <p:cNvSpPr>
                  <a:spLocks noChangeArrowheads="1"/>
                </p:cNvSpPr>
                <p:nvPr/>
              </p:nvSpPr>
              <p:spPr bwMode="auto">
                <a:xfrm>
                  <a:off x="6934200" y="4648200"/>
                  <a:ext cx="457202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  <p:sp>
              <p:nvSpPr>
                <p:cNvPr id="145" name="Rectangle 75"/>
                <p:cNvSpPr>
                  <a:spLocks noChangeArrowheads="1"/>
                </p:cNvSpPr>
                <p:nvPr/>
              </p:nvSpPr>
              <p:spPr bwMode="auto">
                <a:xfrm>
                  <a:off x="7391402" y="4648200"/>
                  <a:ext cx="457198" cy="457200"/>
                </a:xfrm>
                <a:prstGeom prst="rect">
                  <a:avLst/>
                </a:prstGeom>
                <a:ln w="3175">
                  <a:headEnd/>
                  <a:tailEnd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eaLnBrk="0" hangingPunct="0">
                    <a:defRPr/>
                  </a:pPr>
                  <a:endParaRPr lang="ru-RU"/>
                </a:p>
              </p:txBody>
            </p:sp>
          </p:grpSp>
        </p:grpSp>
      </p:grpSp>
      <p:sp>
        <p:nvSpPr>
          <p:cNvPr id="162" name="Скругленный прямоугольник 161"/>
          <p:cNvSpPr/>
          <p:nvPr/>
        </p:nvSpPr>
        <p:spPr>
          <a:xfrm>
            <a:off x="5943600" y="3810000"/>
            <a:ext cx="1676400" cy="2743200"/>
          </a:xfrm>
          <a:prstGeom prst="roundRect">
            <a:avLst/>
          </a:prstGeom>
          <a:solidFill>
            <a:srgbClr val="77777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DRAM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996109" y="4038600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</a:t>
            </a:r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65" name="TextBox 164"/>
          <p:cNvSpPr txBox="1"/>
          <p:nvPr/>
        </p:nvSpPr>
        <p:spPr>
          <a:xfrm>
            <a:off x="996109" y="5862935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Ядро </a:t>
            </a:r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66" name="Rectangle 57"/>
          <p:cNvSpPr>
            <a:spLocks noChangeArrowheads="1"/>
          </p:cNvSpPr>
          <p:nvPr/>
        </p:nvSpPr>
        <p:spPr bwMode="auto">
          <a:xfrm>
            <a:off x="2209800" y="2960914"/>
            <a:ext cx="2791178" cy="544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sp>
        <p:nvSpPr>
          <p:cNvPr id="168" name="Rectangle 5"/>
          <p:cNvSpPr>
            <a:spLocks noChangeArrowheads="1"/>
          </p:cNvSpPr>
          <p:nvPr/>
        </p:nvSpPr>
        <p:spPr bwMode="auto">
          <a:xfrm>
            <a:off x="2346621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2505901" y="2362200"/>
            <a:ext cx="159278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0" name="Rectangle 7"/>
          <p:cNvSpPr>
            <a:spLocks noChangeArrowheads="1"/>
          </p:cNvSpPr>
          <p:nvPr/>
        </p:nvSpPr>
        <p:spPr bwMode="auto">
          <a:xfrm>
            <a:off x="2665179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1" name="Rectangle 8"/>
          <p:cNvSpPr>
            <a:spLocks noChangeArrowheads="1"/>
          </p:cNvSpPr>
          <p:nvPr/>
        </p:nvSpPr>
        <p:spPr bwMode="auto">
          <a:xfrm>
            <a:off x="2824459" y="2362200"/>
            <a:ext cx="159278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2" name="Rectangle 9"/>
          <p:cNvSpPr>
            <a:spLocks noChangeArrowheads="1"/>
          </p:cNvSpPr>
          <p:nvPr/>
        </p:nvSpPr>
        <p:spPr bwMode="auto">
          <a:xfrm>
            <a:off x="2983738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3" name="Rectangle 10"/>
          <p:cNvSpPr>
            <a:spLocks noChangeArrowheads="1"/>
          </p:cNvSpPr>
          <p:nvPr/>
        </p:nvSpPr>
        <p:spPr bwMode="auto">
          <a:xfrm>
            <a:off x="3143018" y="2362200"/>
            <a:ext cx="159278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4" name="Rectangle 11"/>
          <p:cNvSpPr>
            <a:spLocks noChangeArrowheads="1"/>
          </p:cNvSpPr>
          <p:nvPr/>
        </p:nvSpPr>
        <p:spPr bwMode="auto">
          <a:xfrm>
            <a:off x="3302296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3461576" y="2362200"/>
            <a:ext cx="159278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6" name="Rectangle 13"/>
          <p:cNvSpPr>
            <a:spLocks noChangeArrowheads="1"/>
          </p:cNvSpPr>
          <p:nvPr/>
        </p:nvSpPr>
        <p:spPr bwMode="auto">
          <a:xfrm>
            <a:off x="3620855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7" name="Rectangle 14"/>
          <p:cNvSpPr>
            <a:spLocks noChangeArrowheads="1"/>
          </p:cNvSpPr>
          <p:nvPr/>
        </p:nvSpPr>
        <p:spPr bwMode="auto">
          <a:xfrm>
            <a:off x="3780134" y="2362200"/>
            <a:ext cx="159278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8" name="Rectangle 15"/>
          <p:cNvSpPr>
            <a:spLocks noChangeArrowheads="1"/>
          </p:cNvSpPr>
          <p:nvPr/>
        </p:nvSpPr>
        <p:spPr bwMode="auto">
          <a:xfrm>
            <a:off x="3939413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79" name="Rectangle 16"/>
          <p:cNvSpPr>
            <a:spLocks noChangeArrowheads="1"/>
          </p:cNvSpPr>
          <p:nvPr/>
        </p:nvSpPr>
        <p:spPr bwMode="auto">
          <a:xfrm>
            <a:off x="4098693" y="2362200"/>
            <a:ext cx="159278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0" name="Rectangle 17"/>
          <p:cNvSpPr>
            <a:spLocks noChangeArrowheads="1"/>
          </p:cNvSpPr>
          <p:nvPr/>
        </p:nvSpPr>
        <p:spPr bwMode="auto">
          <a:xfrm>
            <a:off x="4257971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1" name="Rectangle 18"/>
          <p:cNvSpPr>
            <a:spLocks noChangeArrowheads="1"/>
          </p:cNvSpPr>
          <p:nvPr/>
        </p:nvSpPr>
        <p:spPr bwMode="auto">
          <a:xfrm>
            <a:off x="4417251" y="2362200"/>
            <a:ext cx="159278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2" name="Rectangle 19"/>
          <p:cNvSpPr>
            <a:spLocks noChangeArrowheads="1"/>
          </p:cNvSpPr>
          <p:nvPr/>
        </p:nvSpPr>
        <p:spPr bwMode="auto">
          <a:xfrm>
            <a:off x="4576530" y="2362200"/>
            <a:ext cx="159280" cy="1564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3" name="Rectangle 20"/>
          <p:cNvSpPr>
            <a:spLocks noChangeArrowheads="1"/>
          </p:cNvSpPr>
          <p:nvPr/>
        </p:nvSpPr>
        <p:spPr bwMode="auto">
          <a:xfrm>
            <a:off x="4735810" y="2362200"/>
            <a:ext cx="159278" cy="156483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3"/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5" name="Rectangle 60"/>
          <p:cNvSpPr>
            <a:spLocks noChangeArrowheads="1"/>
          </p:cNvSpPr>
          <p:nvPr/>
        </p:nvSpPr>
        <p:spPr bwMode="auto">
          <a:xfrm>
            <a:off x="2346621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6" name="Rectangle 61"/>
          <p:cNvSpPr>
            <a:spLocks noChangeArrowheads="1"/>
          </p:cNvSpPr>
          <p:nvPr/>
        </p:nvSpPr>
        <p:spPr bwMode="auto">
          <a:xfrm>
            <a:off x="2505901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7" name="Rectangle 62"/>
          <p:cNvSpPr>
            <a:spLocks noChangeArrowheads="1"/>
          </p:cNvSpPr>
          <p:nvPr/>
        </p:nvSpPr>
        <p:spPr bwMode="auto">
          <a:xfrm>
            <a:off x="2665179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8" name="Rectangle 63"/>
          <p:cNvSpPr>
            <a:spLocks noChangeArrowheads="1"/>
          </p:cNvSpPr>
          <p:nvPr/>
        </p:nvSpPr>
        <p:spPr bwMode="auto">
          <a:xfrm>
            <a:off x="2824459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89" name="Rectangle 64"/>
          <p:cNvSpPr>
            <a:spLocks noChangeArrowheads="1"/>
          </p:cNvSpPr>
          <p:nvPr/>
        </p:nvSpPr>
        <p:spPr bwMode="auto">
          <a:xfrm>
            <a:off x="2983738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0" name="Rectangle 65"/>
          <p:cNvSpPr>
            <a:spLocks noChangeArrowheads="1"/>
          </p:cNvSpPr>
          <p:nvPr/>
        </p:nvSpPr>
        <p:spPr bwMode="auto">
          <a:xfrm>
            <a:off x="3143018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1" name="Rectangle 66"/>
          <p:cNvSpPr>
            <a:spLocks noChangeArrowheads="1"/>
          </p:cNvSpPr>
          <p:nvPr/>
        </p:nvSpPr>
        <p:spPr bwMode="auto">
          <a:xfrm>
            <a:off x="3302296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2" name="Rectangle 67"/>
          <p:cNvSpPr>
            <a:spLocks noChangeArrowheads="1"/>
          </p:cNvSpPr>
          <p:nvPr/>
        </p:nvSpPr>
        <p:spPr bwMode="auto">
          <a:xfrm>
            <a:off x="3461576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3" name="Rectangle 68"/>
          <p:cNvSpPr>
            <a:spLocks noChangeArrowheads="1"/>
          </p:cNvSpPr>
          <p:nvPr/>
        </p:nvSpPr>
        <p:spPr bwMode="auto">
          <a:xfrm>
            <a:off x="3620855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4" name="Rectangle 69"/>
          <p:cNvSpPr>
            <a:spLocks noChangeArrowheads="1"/>
          </p:cNvSpPr>
          <p:nvPr/>
        </p:nvSpPr>
        <p:spPr bwMode="auto">
          <a:xfrm>
            <a:off x="3780134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5" name="Rectangle 70"/>
          <p:cNvSpPr>
            <a:spLocks noChangeArrowheads="1"/>
          </p:cNvSpPr>
          <p:nvPr/>
        </p:nvSpPr>
        <p:spPr bwMode="auto">
          <a:xfrm>
            <a:off x="3939413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6" name="Rectangle 71"/>
          <p:cNvSpPr>
            <a:spLocks noChangeArrowheads="1"/>
          </p:cNvSpPr>
          <p:nvPr/>
        </p:nvSpPr>
        <p:spPr bwMode="auto">
          <a:xfrm>
            <a:off x="4098693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7" name="Rectangle 72"/>
          <p:cNvSpPr>
            <a:spLocks noChangeArrowheads="1"/>
          </p:cNvSpPr>
          <p:nvPr/>
        </p:nvSpPr>
        <p:spPr bwMode="auto">
          <a:xfrm>
            <a:off x="4257971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8" name="Rectangle 73"/>
          <p:cNvSpPr>
            <a:spLocks noChangeArrowheads="1"/>
          </p:cNvSpPr>
          <p:nvPr/>
        </p:nvSpPr>
        <p:spPr bwMode="auto">
          <a:xfrm>
            <a:off x="4417251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199" name="Rectangle 74"/>
          <p:cNvSpPr>
            <a:spLocks noChangeArrowheads="1"/>
          </p:cNvSpPr>
          <p:nvPr/>
        </p:nvSpPr>
        <p:spPr bwMode="auto">
          <a:xfrm>
            <a:off x="4576530" y="2579915"/>
            <a:ext cx="159280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200" name="Rectangle 75"/>
          <p:cNvSpPr>
            <a:spLocks noChangeArrowheads="1"/>
          </p:cNvSpPr>
          <p:nvPr/>
        </p:nvSpPr>
        <p:spPr bwMode="auto">
          <a:xfrm>
            <a:off x="4735810" y="2579915"/>
            <a:ext cx="159278" cy="1428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0" hangingPunct="0">
              <a:defRPr/>
            </a:pPr>
            <a:endParaRPr lang="ru-RU"/>
          </a:p>
        </p:txBody>
      </p:sp>
      <p:sp>
        <p:nvSpPr>
          <p:cNvPr id="201" name="Rectangle 57"/>
          <p:cNvSpPr>
            <a:spLocks noChangeArrowheads="1"/>
          </p:cNvSpPr>
          <p:nvPr/>
        </p:nvSpPr>
        <p:spPr bwMode="auto">
          <a:xfrm>
            <a:off x="2218944" y="4637314"/>
            <a:ext cx="2791178" cy="5442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ru-RU">
              <a:cs typeface="+mn-cs"/>
            </a:endParaRPr>
          </a:p>
        </p:txBody>
      </p:sp>
      <p:grpSp>
        <p:nvGrpSpPr>
          <p:cNvPr id="202" name="Group 4"/>
          <p:cNvGrpSpPr>
            <a:grpSpLocks/>
          </p:cNvGrpSpPr>
          <p:nvPr/>
        </p:nvGrpSpPr>
        <p:grpSpPr bwMode="auto">
          <a:xfrm>
            <a:off x="2340300" y="4746171"/>
            <a:ext cx="2548467" cy="156483"/>
            <a:chOff x="533400" y="4648200"/>
            <a:chExt cx="7315200" cy="457200"/>
          </a:xfrm>
        </p:grpSpPr>
        <p:sp>
          <p:nvSpPr>
            <p:cNvPr id="203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04" name="Rectangle 6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05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06" name="Rectangle 8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07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08" name="Rectangle 10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09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0" name="Rectangle 12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1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2" name="Rectangle 14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3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4" name="Rectangle 16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5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6" name="Rectangle 18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7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18" name="Rectangle 20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grpSp>
        <p:nvGrpSpPr>
          <p:cNvPr id="219" name="Group 59"/>
          <p:cNvGrpSpPr>
            <a:grpSpLocks/>
          </p:cNvGrpSpPr>
          <p:nvPr/>
        </p:nvGrpSpPr>
        <p:grpSpPr bwMode="auto">
          <a:xfrm>
            <a:off x="2340300" y="4963886"/>
            <a:ext cx="2548467" cy="142876"/>
            <a:chOff x="533400" y="4648200"/>
            <a:chExt cx="7315200" cy="457200"/>
          </a:xfrm>
        </p:grpSpPr>
        <p:sp>
          <p:nvSpPr>
            <p:cNvPr id="220" name="Rectangle 60"/>
            <p:cNvSpPr>
              <a:spLocks noChangeArrowheads="1"/>
            </p:cNvSpPr>
            <p:nvPr/>
          </p:nvSpPr>
          <p:spPr bwMode="auto">
            <a:xfrm>
              <a:off x="533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990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1447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1905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2362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5" name="Rectangle 65"/>
            <p:cNvSpPr>
              <a:spLocks noChangeArrowheads="1"/>
            </p:cNvSpPr>
            <p:nvPr/>
          </p:nvSpPr>
          <p:spPr bwMode="auto">
            <a:xfrm>
              <a:off x="2819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6" name="Rectangle 66"/>
            <p:cNvSpPr>
              <a:spLocks noChangeArrowheads="1"/>
            </p:cNvSpPr>
            <p:nvPr/>
          </p:nvSpPr>
          <p:spPr bwMode="auto">
            <a:xfrm>
              <a:off x="32766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7" name="Rectangle 67"/>
            <p:cNvSpPr>
              <a:spLocks noChangeArrowheads="1"/>
            </p:cNvSpPr>
            <p:nvPr/>
          </p:nvSpPr>
          <p:spPr bwMode="auto">
            <a:xfrm>
              <a:off x="37338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8" name="Rectangle 68"/>
            <p:cNvSpPr>
              <a:spLocks noChangeArrowheads="1"/>
            </p:cNvSpPr>
            <p:nvPr/>
          </p:nvSpPr>
          <p:spPr bwMode="auto">
            <a:xfrm>
              <a:off x="41910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29" name="Rectangle 69"/>
            <p:cNvSpPr>
              <a:spLocks noChangeArrowheads="1"/>
            </p:cNvSpPr>
            <p:nvPr/>
          </p:nvSpPr>
          <p:spPr bwMode="auto">
            <a:xfrm>
              <a:off x="46482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30" name="Rectangle 70"/>
            <p:cNvSpPr>
              <a:spLocks noChangeArrowheads="1"/>
            </p:cNvSpPr>
            <p:nvPr/>
          </p:nvSpPr>
          <p:spPr bwMode="auto">
            <a:xfrm>
              <a:off x="51054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31" name="Rectangle 71"/>
            <p:cNvSpPr>
              <a:spLocks noChangeArrowheads="1"/>
            </p:cNvSpPr>
            <p:nvPr/>
          </p:nvSpPr>
          <p:spPr bwMode="auto">
            <a:xfrm>
              <a:off x="55626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32" name="Rectangle 72"/>
            <p:cNvSpPr>
              <a:spLocks noChangeArrowheads="1"/>
            </p:cNvSpPr>
            <p:nvPr/>
          </p:nvSpPr>
          <p:spPr bwMode="auto">
            <a:xfrm>
              <a:off x="60198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33" name="Rectangle 73"/>
            <p:cNvSpPr>
              <a:spLocks noChangeArrowheads="1"/>
            </p:cNvSpPr>
            <p:nvPr/>
          </p:nvSpPr>
          <p:spPr bwMode="auto">
            <a:xfrm>
              <a:off x="64770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34" name="Rectangle 74"/>
            <p:cNvSpPr>
              <a:spLocks noChangeArrowheads="1"/>
            </p:cNvSpPr>
            <p:nvPr/>
          </p:nvSpPr>
          <p:spPr bwMode="auto">
            <a:xfrm>
              <a:off x="6934200" y="4648200"/>
              <a:ext cx="457202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  <p:sp>
          <p:nvSpPr>
            <p:cNvPr id="235" name="Rectangle 75"/>
            <p:cNvSpPr>
              <a:spLocks noChangeArrowheads="1"/>
            </p:cNvSpPr>
            <p:nvPr/>
          </p:nvSpPr>
          <p:spPr bwMode="auto">
            <a:xfrm>
              <a:off x="7391402" y="4648200"/>
              <a:ext cx="457198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eaLnBrk="0" hangingPunct="0">
                <a:defRPr/>
              </a:pPr>
              <a:endParaRPr lang="ru-RU"/>
            </a:p>
          </p:txBody>
        </p:sp>
      </p:grpSp>
      <p:sp>
        <p:nvSpPr>
          <p:cNvPr id="236" name="Скругленный прямоугольник 235"/>
          <p:cNvSpPr/>
          <p:nvPr/>
        </p:nvSpPr>
        <p:spPr>
          <a:xfrm>
            <a:off x="5943600" y="2286000"/>
            <a:ext cx="1676400" cy="45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Registers / </a:t>
            </a:r>
            <a:r>
              <a:rPr lang="en-US" sz="1600" b="1" dirty="0" smtClean="0">
                <a:solidFill>
                  <a:schemeClr val="tx1"/>
                </a:solidFill>
              </a:rPr>
              <a:t>Local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237" name="Скругленный прямоугольник 236"/>
          <p:cNvSpPr/>
          <p:nvPr/>
        </p:nvSpPr>
        <p:spPr>
          <a:xfrm>
            <a:off x="5943600" y="3048000"/>
            <a:ext cx="1676400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Shared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241" name="Прямая со стрелкой 240"/>
          <p:cNvCxnSpPr/>
          <p:nvPr/>
        </p:nvCxnSpPr>
        <p:spPr>
          <a:xfrm>
            <a:off x="5029200" y="2590800"/>
            <a:ext cx="8382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/>
          <p:nvPr/>
        </p:nvCxnSpPr>
        <p:spPr>
          <a:xfrm>
            <a:off x="5029200" y="2438400"/>
            <a:ext cx="838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/>
          <p:nvPr/>
        </p:nvCxnSpPr>
        <p:spPr>
          <a:xfrm>
            <a:off x="5029200" y="3351212"/>
            <a:ext cx="8382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/>
          <p:nvPr/>
        </p:nvCxnSpPr>
        <p:spPr>
          <a:xfrm>
            <a:off x="5029200" y="3198812"/>
            <a:ext cx="838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/>
          <p:cNvCxnSpPr/>
          <p:nvPr/>
        </p:nvCxnSpPr>
        <p:spPr>
          <a:xfrm>
            <a:off x="5181600" y="4343400"/>
            <a:ext cx="8382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/>
          <p:nvPr/>
        </p:nvCxnSpPr>
        <p:spPr>
          <a:xfrm>
            <a:off x="5181600" y="4191000"/>
            <a:ext cx="838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/>
          <p:nvPr/>
        </p:nvCxnSpPr>
        <p:spPr>
          <a:xfrm>
            <a:off x="5181600" y="5103812"/>
            <a:ext cx="8382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/>
          <p:nvPr/>
        </p:nvCxnSpPr>
        <p:spPr>
          <a:xfrm>
            <a:off x="5181600" y="4951412"/>
            <a:ext cx="838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 стрелкой 251"/>
          <p:cNvCxnSpPr/>
          <p:nvPr/>
        </p:nvCxnSpPr>
        <p:spPr>
          <a:xfrm>
            <a:off x="5181600" y="6170612"/>
            <a:ext cx="838200" cy="158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/>
          <p:nvPr/>
        </p:nvCxnSpPr>
        <p:spPr>
          <a:xfrm>
            <a:off x="5181600" y="6018212"/>
            <a:ext cx="838200" cy="1588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2011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831"/>
      </a:accent1>
      <a:accent2>
        <a:srgbClr val="76B900"/>
      </a:accent2>
      <a:accent3>
        <a:srgbClr val="FFC000"/>
      </a:accent3>
      <a:accent4>
        <a:srgbClr val="FF0000"/>
      </a:accent4>
      <a:accent5>
        <a:srgbClr val="0070C0"/>
      </a:accent5>
      <a:accent6>
        <a:srgbClr val="6699FF"/>
      </a:accent6>
      <a:hlink>
        <a:srgbClr val="C86414"/>
      </a:hlink>
      <a:folHlink>
        <a:srgbClr val="FFC000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Course2011</Template>
  <TotalTime>2058</TotalTime>
  <Words>2163</Words>
  <Application>Microsoft Office PowerPoint</Application>
  <PresentationFormat>Экран (4:3)</PresentationFormat>
  <Paragraphs>537</Paragraphs>
  <Slides>50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Course2011</vt:lpstr>
      <vt:lpstr>CUDA Stream. Иерархия памяти в CUDA. Глобальная память.</vt:lpstr>
      <vt:lpstr>План</vt:lpstr>
      <vt:lpstr>План</vt:lpstr>
      <vt:lpstr>CUDA Compute Capability</vt:lpstr>
      <vt:lpstr>CUDA Compute Capability</vt:lpstr>
      <vt:lpstr>CUDA Compute Capability</vt:lpstr>
      <vt:lpstr>Получение информации о GPU</vt:lpstr>
      <vt:lpstr>План</vt:lpstr>
      <vt:lpstr>Типы памяти в CUDA</vt:lpstr>
      <vt:lpstr>Типы памяти в CUDA</vt:lpstr>
      <vt:lpstr>Типы памяти в CUDA</vt:lpstr>
      <vt:lpstr>План</vt:lpstr>
      <vt:lpstr>Основы CUDA C API</vt:lpstr>
      <vt:lpstr>Основы CUDA C API</vt:lpstr>
      <vt:lpstr>Работа с глобальной памятью в CUDA</vt:lpstr>
      <vt:lpstr>Работа с глобальной памятью в CUDA</vt:lpstr>
      <vt:lpstr>Пример: умножение матриц</vt:lpstr>
      <vt:lpstr>Умножение матриц. Простейшая реализация.</vt:lpstr>
      <vt:lpstr>Умножение матриц. Простейшая реализация.</vt:lpstr>
      <vt:lpstr>Простейшая реализация.</vt:lpstr>
      <vt:lpstr>Используем CUDA Profiler</vt:lpstr>
      <vt:lpstr>Работа с памятью в CUDA</vt:lpstr>
      <vt:lpstr>Оптимизация работы с глобальной памятью.</vt:lpstr>
      <vt:lpstr>Использование выравнивания.</vt:lpstr>
      <vt:lpstr>Объединение запросов к глобальной памяти.</vt:lpstr>
      <vt:lpstr>Объединение (coalescing) 1.2/1.3</vt:lpstr>
      <vt:lpstr>Объединение (coalescing) 1.2/1.3</vt:lpstr>
      <vt:lpstr>Объединение (coalescing) 2.x</vt:lpstr>
      <vt:lpstr>Объединение (coalescing) 2.x</vt:lpstr>
      <vt:lpstr>Объединение (coalescing)</vt:lpstr>
      <vt:lpstr>Использование отдельных массивов</vt:lpstr>
      <vt:lpstr>Pitch linear </vt:lpstr>
      <vt:lpstr>Архитектура Tesla 10</vt:lpstr>
      <vt:lpstr>Pinned память</vt:lpstr>
      <vt:lpstr>Работа с глобальной памятью</vt:lpstr>
      <vt:lpstr>Работа с глобальной памятью</vt:lpstr>
      <vt:lpstr>Работа с глобальной памятью 2.x</vt:lpstr>
      <vt:lpstr>План</vt:lpstr>
      <vt:lpstr>CUDA Streams</vt:lpstr>
      <vt:lpstr>CUDA Stream API</vt:lpstr>
      <vt:lpstr>CUDA Stream 1.3</vt:lpstr>
      <vt:lpstr>CUDA Stream 2.x</vt:lpstr>
      <vt:lpstr>Слайд 43</vt:lpstr>
      <vt:lpstr>Ресурсы нашего курса </vt:lpstr>
      <vt:lpstr>Дополнительные слайды</vt:lpstr>
      <vt:lpstr>Объединение (coalescing) для GPU с CC 1.0/1.1</vt:lpstr>
      <vt:lpstr>Объединение (coalescing) для GPU с CC 1.0/1.1</vt:lpstr>
      <vt:lpstr>Объединение (coalescing) для GPU с CC 1.0/1.1</vt:lpstr>
      <vt:lpstr>Объединение (coalescing)</vt:lpstr>
      <vt:lpstr>Intellisence для CUDA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akharlamov</cp:lastModifiedBy>
  <cp:revision>442</cp:revision>
  <dcterms:created xsi:type="dcterms:W3CDTF">2009-02-23T09:35:34Z</dcterms:created>
  <dcterms:modified xsi:type="dcterms:W3CDTF">2011-02-27T02:33:21Z</dcterms:modified>
</cp:coreProperties>
</file>