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1" r:id="rId1"/>
  </p:sldMasterIdLst>
  <p:notesMasterIdLst>
    <p:notesMasterId r:id="rId77"/>
  </p:notesMasterIdLst>
  <p:sldIdLst>
    <p:sldId id="256" r:id="rId2"/>
    <p:sldId id="347" r:id="rId3"/>
    <p:sldId id="348" r:id="rId4"/>
    <p:sldId id="257" r:id="rId5"/>
    <p:sldId id="258" r:id="rId6"/>
    <p:sldId id="259" r:id="rId7"/>
    <p:sldId id="260" r:id="rId8"/>
    <p:sldId id="287" r:id="rId9"/>
    <p:sldId id="288" r:id="rId10"/>
    <p:sldId id="261" r:id="rId11"/>
    <p:sldId id="262" r:id="rId12"/>
    <p:sldId id="263" r:id="rId13"/>
    <p:sldId id="264" r:id="rId14"/>
    <p:sldId id="265" r:id="rId15"/>
    <p:sldId id="266" r:id="rId16"/>
    <p:sldId id="289" r:id="rId17"/>
    <p:sldId id="307" r:id="rId18"/>
    <p:sldId id="308" r:id="rId19"/>
    <p:sldId id="363" r:id="rId20"/>
    <p:sldId id="349" r:id="rId21"/>
    <p:sldId id="281" r:id="rId22"/>
    <p:sldId id="282" r:id="rId23"/>
    <p:sldId id="277" r:id="rId24"/>
    <p:sldId id="279" r:id="rId25"/>
    <p:sldId id="280" r:id="rId26"/>
    <p:sldId id="344" r:id="rId27"/>
    <p:sldId id="290" r:id="rId28"/>
    <p:sldId id="291" r:id="rId29"/>
    <p:sldId id="351" r:id="rId30"/>
    <p:sldId id="283" r:id="rId31"/>
    <p:sldId id="323" r:id="rId32"/>
    <p:sldId id="326" r:id="rId33"/>
    <p:sldId id="352" r:id="rId34"/>
    <p:sldId id="353" r:id="rId35"/>
    <p:sldId id="355" r:id="rId36"/>
    <p:sldId id="356" r:id="rId37"/>
    <p:sldId id="365" r:id="rId38"/>
    <p:sldId id="358" r:id="rId39"/>
    <p:sldId id="359" r:id="rId40"/>
    <p:sldId id="364" r:id="rId41"/>
    <p:sldId id="325" r:id="rId42"/>
    <p:sldId id="369" r:id="rId43"/>
    <p:sldId id="321" r:id="rId44"/>
    <p:sldId id="332" r:id="rId45"/>
    <p:sldId id="333" r:id="rId46"/>
    <p:sldId id="334" r:id="rId47"/>
    <p:sldId id="335" r:id="rId48"/>
    <p:sldId id="336" r:id="rId49"/>
    <p:sldId id="337" r:id="rId50"/>
    <p:sldId id="339" r:id="rId51"/>
    <p:sldId id="340" r:id="rId52"/>
    <p:sldId id="341" r:id="rId53"/>
    <p:sldId id="342" r:id="rId54"/>
    <p:sldId id="343" r:id="rId55"/>
    <p:sldId id="272" r:id="rId56"/>
    <p:sldId id="273" r:id="rId57"/>
    <p:sldId id="274" r:id="rId58"/>
    <p:sldId id="361" r:id="rId59"/>
    <p:sldId id="313" r:id="rId60"/>
    <p:sldId id="314" r:id="rId61"/>
    <p:sldId id="362" r:id="rId62"/>
    <p:sldId id="345" r:id="rId63"/>
    <p:sldId id="319" r:id="rId64"/>
    <p:sldId id="286" r:id="rId65"/>
    <p:sldId id="360" r:id="rId66"/>
    <p:sldId id="315" r:id="rId67"/>
    <p:sldId id="316" r:id="rId68"/>
    <p:sldId id="317" r:id="rId69"/>
    <p:sldId id="297" r:id="rId70"/>
    <p:sldId id="318" r:id="rId71"/>
    <p:sldId id="312" r:id="rId72"/>
    <p:sldId id="311" r:id="rId73"/>
    <p:sldId id="366" r:id="rId74"/>
    <p:sldId id="367" r:id="rId75"/>
    <p:sldId id="368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500"/>
    <a:srgbClr val="008000"/>
    <a:srgbClr val="00CC00"/>
    <a:srgbClr val="00FF00"/>
    <a:srgbClr val="33CC33"/>
    <a:srgbClr val="CC6600"/>
    <a:srgbClr val="7FAEE7"/>
    <a:srgbClr val="D3E68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1" autoAdjust="0"/>
  </p:normalViewPr>
  <p:slideViewPr>
    <p:cSldViewPr>
      <p:cViewPr varScale="1">
        <p:scale>
          <a:sx n="110" d="100"/>
          <a:sy n="110" d="100"/>
        </p:scale>
        <p:origin x="-15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fld id="{0DB50029-11EC-42F3-9A20-11B34DAFE831}" type="datetimeFigureOut">
              <a:rPr lang="en-US"/>
              <a:pPr>
                <a:defRPr/>
              </a:pPr>
              <a:t>2/23/2011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fld id="{91E6EA5E-6C1C-4D32-A36D-2092638D7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rpx.com/library/comp/gpucalc/" TargetMode="External"/><Relationship Id="rId3" Type="http://schemas.openxmlformats.org/officeDocument/2006/relationships/hyperlink" Target="http://steps3d.narod.ru/" TargetMode="External"/><Relationship Id="rId7" Type="http://schemas.openxmlformats.org/officeDocument/2006/relationships/hyperlink" Target="http://tesla.parallel.ru/wordpress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6" Type="http://schemas.openxmlformats.org/officeDocument/2006/relationships/hyperlink" Target="mailto:cs.msu.su@gmail.com" TargetMode="External"/><Relationship Id="rId5" Type="http://schemas.openxmlformats.org/officeDocument/2006/relationships/hyperlink" Target="http://groups.google.com/group/cudacsmsusu?pli=1" TargetMode="External"/><Relationship Id="rId4" Type="http://schemas.openxmlformats.org/officeDocument/2006/relationships/hyperlink" Target="https://sites.google.com/site/cudacsmsusu/" TargetMode="External"/><Relationship Id="rId9" Type="http://schemas.openxmlformats.org/officeDocument/2006/relationships/hyperlink" Target="http://www.nvidia.ru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Возможно одновременное исполнение 16 * 1024 потоков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16 * 1024 32битных</a:t>
            </a:r>
            <a:r>
              <a:rPr lang="ru-RU" b="1" baseline="0" dirty="0" smtClean="0">
                <a:solidFill>
                  <a:srgbClr val="FF0000"/>
                </a:solidFill>
              </a:rPr>
              <a:t> регистров в регистровом файле</a:t>
            </a:r>
          </a:p>
          <a:p>
            <a:r>
              <a:rPr lang="ru-RU" b="1" baseline="0" dirty="0" smtClean="0">
                <a:solidFill>
                  <a:srgbClr val="FF0000"/>
                </a:solidFill>
              </a:rPr>
              <a:t>16 Кб разделяемой памяти</a:t>
            </a:r>
          </a:p>
          <a:p>
            <a:endParaRPr lang="ru-RU" baseline="0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kumimoji="1" lang="ru-RU" dirty="0" err="1" smtClean="0">
                <a:latin typeface="Tahoma" pitchFamily="34" charset="0"/>
              </a:rPr>
              <a:t>Маштабируемость</a:t>
            </a:r>
            <a:r>
              <a:rPr kumimoji="1" lang="ru-RU" dirty="0" smtClean="0">
                <a:latin typeface="Tahoma" pitchFamily="34" charset="0"/>
              </a:rPr>
              <a:t>: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dirty="0" smtClean="0">
                <a:latin typeface="Courier" pitchFamily="49" charset="0"/>
              </a:rPr>
              <a:t>[</a:t>
            </a:r>
            <a:r>
              <a:rPr kumimoji="1" lang="ru-RU" dirty="0" smtClean="0">
                <a:latin typeface="Courier" pitchFamily="49" charset="0"/>
              </a:rPr>
              <a:t>добавление / удаление</a:t>
            </a:r>
            <a:r>
              <a:rPr kumimoji="1" lang="en-US" dirty="0" smtClean="0">
                <a:latin typeface="Courier" pitchFamily="49" charset="0"/>
              </a:rPr>
              <a:t>] </a:t>
            </a:r>
            <a:r>
              <a:rPr kumimoji="1" lang="en-US" dirty="0" smtClean="0">
                <a:latin typeface="Tahoma" pitchFamily="34" charset="0"/>
              </a:rPr>
              <a:t>TPC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dirty="0" smtClean="0">
                <a:latin typeface="Courier" pitchFamily="49" charset="0"/>
              </a:rPr>
              <a:t>[</a:t>
            </a:r>
            <a:r>
              <a:rPr kumimoji="1" lang="ru-RU" dirty="0" smtClean="0">
                <a:latin typeface="Courier" pitchFamily="49" charset="0"/>
              </a:rPr>
              <a:t>добавление / удаление</a:t>
            </a:r>
            <a:r>
              <a:rPr kumimoji="1" lang="en-US" dirty="0" smtClean="0">
                <a:latin typeface="Courier" pitchFamily="49" charset="0"/>
              </a:rPr>
              <a:t>] </a:t>
            </a:r>
            <a:r>
              <a:rPr kumimoji="1" lang="en-US" dirty="0" smtClean="0">
                <a:latin typeface="Tahoma" pitchFamily="34" charset="0"/>
              </a:rPr>
              <a:t>DRAM </a:t>
            </a:r>
            <a:r>
              <a:rPr kumimoji="1" lang="ru-RU" dirty="0" err="1" smtClean="0">
                <a:latin typeface="Tahoma" pitchFamily="34" charset="0"/>
              </a:rPr>
              <a:t>партиции</a:t>
            </a:r>
            <a:endParaRPr kumimoji="1" lang="ru-RU" dirty="0" smtClean="0">
              <a:latin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kumimoji="1" lang="ru-RU" dirty="0" err="1" smtClean="0">
                <a:latin typeface="Tahoma" pitchFamily="34" charset="0"/>
              </a:rPr>
              <a:t>Маштабируемость</a:t>
            </a:r>
            <a:r>
              <a:rPr kumimoji="1" lang="ru-RU" dirty="0" smtClean="0">
                <a:latin typeface="Tahoma" pitchFamily="34" charset="0"/>
              </a:rPr>
              <a:t>: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dirty="0" smtClean="0">
                <a:latin typeface="Courier" pitchFamily="49" charset="0"/>
              </a:rPr>
              <a:t>[</a:t>
            </a:r>
            <a:r>
              <a:rPr kumimoji="1" lang="ru-RU" dirty="0" smtClean="0">
                <a:latin typeface="Courier" pitchFamily="49" charset="0"/>
              </a:rPr>
              <a:t>добавление / удаление</a:t>
            </a:r>
            <a:r>
              <a:rPr kumimoji="1" lang="en-US" dirty="0" smtClean="0">
                <a:latin typeface="Courier" pitchFamily="49" charset="0"/>
              </a:rPr>
              <a:t>] </a:t>
            </a:r>
            <a:r>
              <a:rPr kumimoji="1" lang="en-US" dirty="0" smtClean="0">
                <a:latin typeface="Tahoma" pitchFamily="34" charset="0"/>
              </a:rPr>
              <a:t>SM </a:t>
            </a:r>
            <a:r>
              <a:rPr kumimoji="1" lang="ru-RU" dirty="0" smtClean="0">
                <a:latin typeface="Tahoma" pitchFamily="34" charset="0"/>
              </a:rPr>
              <a:t>внутри </a:t>
            </a:r>
            <a:r>
              <a:rPr kumimoji="1" lang="en-US" dirty="0" smtClean="0">
                <a:latin typeface="Tahoma" pitchFamily="34" charset="0"/>
              </a:rPr>
              <a:t>TPC</a:t>
            </a:r>
          </a:p>
          <a:p>
            <a:endParaRPr lang="ru-RU" b="0" baseline="0" dirty="0" smtClean="0">
              <a:solidFill>
                <a:srgbClr val="FF0000"/>
              </a:solidFill>
            </a:endParaRPr>
          </a:p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Многопоточная программа разбитая на блоки, независящие друг от друга.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большим количество потоковых мультипроцессоров может выполнить такую программу быстрее чем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меньшим количеством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SM’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ов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Понятие </a:t>
            </a:r>
            <a:r>
              <a:rPr lang="ru-RU" baseline="0" dirty="0" err="1" smtClean="0"/>
              <a:t>полуварп</a:t>
            </a:r>
            <a:r>
              <a:rPr lang="ru-RU" baseline="0" dirty="0" smtClean="0"/>
              <a:t> на архитектуре </a:t>
            </a:r>
            <a:r>
              <a:rPr lang="en-US" baseline="0" dirty="0" smtClean="0"/>
              <a:t>Fermi </a:t>
            </a:r>
            <a:r>
              <a:rPr lang="ru-RU" baseline="0" dirty="0" smtClean="0"/>
              <a:t>более не играет роли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BE4692-5D8B-4F1B-AAFB-28B0692EEDD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ru-RU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CDCCAA-FBB0-4CAD-99FF-5EECAB887669}" type="slidenum">
              <a:rPr lang="en-US" smtClean="0">
                <a:latin typeface="Times New Roman" pitchFamily="18" charset="0"/>
              </a:rPr>
              <a:pPr/>
              <a:t>43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Рассмотрим очень простое ядро</a:t>
            </a: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3C15A2-A224-4395-A1C5-00A69C66A080}" type="slidenum">
              <a:rPr lang="en-US" smtClean="0">
                <a:latin typeface="Times New Roman" pitchFamily="18" charset="0"/>
              </a:rPr>
              <a:pPr/>
              <a:t>50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Ядро – это обычная функция, единственное отличие, которой от традиционной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С-шной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функции</a:t>
            </a:r>
            <a:r>
              <a:rPr lang="ru-RU" sz="1200" b="1" baseline="0" dirty="0" smtClean="0">
                <a:latin typeface="Courier New" pitchFamily="49" charset="0"/>
                <a:cs typeface="Courier New" pitchFamily="49" charset="0"/>
              </a:rPr>
              <a:t> заключается в том, что при вызове ядро запускаете во множественных экземплярах (а </a:t>
            </a:r>
            <a:r>
              <a:rPr lang="ru-RU" sz="1200" b="1" baseline="0" dirty="0" err="1" smtClean="0">
                <a:latin typeface="Courier New" pitchFamily="49" charset="0"/>
                <a:cs typeface="Courier New" pitchFamily="49" charset="0"/>
              </a:rPr>
              <a:t>С-шная</a:t>
            </a:r>
            <a:r>
              <a:rPr lang="ru-RU" sz="1200" b="1" baseline="0" dirty="0" smtClean="0">
                <a:latin typeface="Courier New" pitchFamily="49" charset="0"/>
                <a:cs typeface="Courier New" pitchFamily="49" charset="0"/>
              </a:rPr>
              <a:t> функция в единственном экземпляре).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Неявно предполагаем, что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кратно 256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441331-17B0-45BF-A980-2FB3FEE5FEFC}" type="slidenum">
              <a:rPr lang="en-US" smtClean="0">
                <a:latin typeface="Times New Roman" pitchFamily="18" charset="0"/>
              </a:rPr>
              <a:pPr/>
              <a:t>55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mtClean="0"/>
              <a:t>Цель семинарский занятий – потенциально только сдать – ведь у нас только 10 машин, а людей может быть гораздо больше. </a:t>
            </a:r>
          </a:p>
          <a:p>
            <a:pPr eaLnBrk="1" hangingPunct="1"/>
            <a:r>
              <a:rPr lang="ru-RU" smtClean="0"/>
              <a:t>Так что,  мы будем стараться гибко подходить к вопросу семинаров и практических заданий. </a:t>
            </a: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922D15-0165-4AC4-9C24-97EEB28FDB64}" type="slidenum">
              <a:rPr lang="en-US" smtClean="0">
                <a:latin typeface="Times New Roman" pitchFamily="18" charset="0"/>
              </a:rPr>
              <a:pPr/>
              <a:t>59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mtClean="0"/>
              <a:t>Как и в армии на нашем курсе есть альтернативная служба:</a:t>
            </a:r>
          </a:p>
          <a:p>
            <a:pPr eaLnBrk="1" hangingPunct="1"/>
            <a:r>
              <a:rPr lang="ru-RU" smtClean="0"/>
              <a:t>Если вы, по вашей научной деятельности (курсовая, диплом, диссертация) имеете дело с вычислительноемкими задачами – у вас есть возможность получить полное удовлетворение от использования </a:t>
            </a:r>
            <a:r>
              <a:rPr lang="en-US" smtClean="0"/>
              <a:t>CUDA </a:t>
            </a:r>
            <a:r>
              <a:rPr lang="ru-RU" smtClean="0"/>
              <a:t>для ускорения ваших вычислений. Если вы:</a:t>
            </a:r>
          </a:p>
          <a:p>
            <a:pPr eaLnBrk="1" hangingPunct="1">
              <a:buFontTx/>
              <a:buChar char="•"/>
            </a:pPr>
            <a:r>
              <a:rPr lang="ru-RU" smtClean="0"/>
              <a:t> Запрограммируете вычислительно емкий кусок кода</a:t>
            </a:r>
          </a:p>
          <a:p>
            <a:pPr eaLnBrk="1" hangingPunct="1">
              <a:buFontTx/>
              <a:buChar char="•"/>
            </a:pPr>
            <a:r>
              <a:rPr lang="ru-RU" smtClean="0"/>
              <a:t> Защитите его (необходима презентация и демонстрация)</a:t>
            </a:r>
          </a:p>
          <a:p>
            <a:pPr eaLnBrk="1" hangingPunct="1"/>
            <a:r>
              <a:rPr lang="ru-RU" smtClean="0"/>
              <a:t>то ваша работа защитывается вам на «отлично»</a:t>
            </a:r>
          </a:p>
          <a:p>
            <a:pPr eaLnBrk="1" hangingPunct="1"/>
            <a:r>
              <a:rPr lang="ru-RU" smtClean="0"/>
              <a:t>Данная работа потребует от вас проведения небольшого анализа: заведомо последовательный код распараллеливать бесполезно (помните про закон Амдала)</a:t>
            </a: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77804E-D2F3-4F2A-A744-3BD216AA680B}" type="slidenum">
              <a:rPr lang="en-US" smtClean="0">
                <a:latin typeface="Times New Roman" pitchFamily="18" charset="0"/>
              </a:rPr>
              <a:pPr/>
              <a:t>60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1DE192-B954-424D-A3FC-AE57787E07E0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hlinkClick r:id="rId3"/>
              </a:rPr>
              <a:t>Steps3d.Narod.Ru</a:t>
            </a:r>
            <a:r>
              <a:rPr lang="ru-RU" dirty="0" smtClean="0"/>
              <a:t> – сайт Алексея Викторовича</a:t>
            </a:r>
            <a:r>
              <a:rPr lang="en-US" dirty="0" smtClean="0"/>
              <a:t> </a:t>
            </a:r>
            <a:r>
              <a:rPr lang="ru-RU" dirty="0" smtClean="0"/>
              <a:t>Борескова. Тут масса</a:t>
            </a:r>
            <a:r>
              <a:rPr lang="ru-RU" baseline="0" dirty="0" smtClean="0"/>
              <a:t> интересных статей, ссылок на интересные статьи, примеров, </a:t>
            </a:r>
            <a:r>
              <a:rPr lang="en-US" baseline="0" dirty="0" smtClean="0"/>
              <a:t>code snippet’</a:t>
            </a:r>
            <a:r>
              <a:rPr lang="ru-RU" baseline="0" dirty="0" smtClean="0"/>
              <a:t>ов и тд.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4"/>
              </a:rPr>
              <a:t>Google Site CUDA.CS.MSU.SU</a:t>
            </a:r>
            <a:r>
              <a:rPr lang="ru-RU" dirty="0" smtClean="0"/>
              <a:t> </a:t>
            </a:r>
            <a:r>
              <a:rPr lang="ru-RU" dirty="0" smtClean="0">
                <a:hlinkClick r:id="rId5"/>
              </a:rPr>
              <a:t>–</a:t>
            </a:r>
            <a:r>
              <a:rPr lang="ru-RU" dirty="0" smtClean="0"/>
              <a:t> сайт,</a:t>
            </a:r>
            <a:r>
              <a:rPr lang="ru-RU" baseline="0" dirty="0" smtClean="0"/>
              <a:t> посвященный курсу. Все новости, объявления публикуются тут. Обязателен к посещению хотя бы раз в неделю.</a:t>
            </a:r>
            <a:endParaRPr lang="ru-RU" dirty="0" smtClean="0">
              <a:hlinkClick r:id="rId5"/>
            </a:endParaRPr>
          </a:p>
          <a:p>
            <a:pPr eaLnBrk="1" hangingPunct="1"/>
            <a:r>
              <a:rPr lang="en-US" dirty="0" smtClean="0">
                <a:hlinkClick r:id="rId5"/>
              </a:rPr>
              <a:t>Google Group CUDA.CS.MSU.SU</a:t>
            </a:r>
            <a:r>
              <a:rPr lang="en-US" dirty="0" smtClean="0"/>
              <a:t> – </a:t>
            </a:r>
            <a:r>
              <a:rPr lang="ru-RU" dirty="0" smtClean="0"/>
              <a:t>группа для обсуждений и вопросов.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6"/>
              </a:rPr>
              <a:t>Google Mail CS.MSU.SU</a:t>
            </a:r>
            <a:r>
              <a:rPr lang="ru-RU" dirty="0" smtClean="0"/>
              <a:t> – почта для вопросов.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7"/>
              </a:rPr>
              <a:t>Tesla.Parallel.Ru</a:t>
            </a:r>
            <a:r>
              <a:rPr lang="ru-RU" dirty="0" smtClean="0"/>
              <a:t> – сайт, посвященный установленному в МГУ серверу Тесла. Тут есть форма для регистрации,</a:t>
            </a:r>
            <a:r>
              <a:rPr lang="ru-RU" baseline="0" dirty="0" smtClean="0"/>
              <a:t> для получения удаленного доступа.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8"/>
              </a:rPr>
              <a:t>Twirpx.Com</a:t>
            </a:r>
            <a:r>
              <a:rPr lang="en-US" baseline="0" dirty="0" smtClean="0"/>
              <a:t> – </a:t>
            </a:r>
            <a:r>
              <a:rPr lang="ru-RU" baseline="0" dirty="0" smtClean="0"/>
              <a:t>библиотека учебных материалов. Тут выложены лекции прошлых лет. 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9"/>
              </a:rPr>
              <a:t>Nvidia.Ru</a:t>
            </a:r>
            <a:r>
              <a:rPr lang="en-US" dirty="0" smtClean="0"/>
              <a:t>  </a:t>
            </a:r>
            <a:r>
              <a:rPr lang="ru-RU" dirty="0" smtClean="0"/>
              <a:t>- сайт компании </a:t>
            </a:r>
            <a:r>
              <a:rPr lang="en-US" dirty="0" smtClean="0"/>
              <a:t>NVIDIA</a:t>
            </a:r>
            <a:r>
              <a:rPr lang="ru-RU" dirty="0" smtClean="0"/>
              <a:t> для разработчиков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B5FF93-C104-4243-A78F-E4A837FAD9ED}" type="slidenum">
              <a:rPr lang="en-US" smtClean="0">
                <a:latin typeface="Times New Roman" pitchFamily="18" charset="0"/>
              </a:rPr>
              <a:pPr/>
              <a:t>63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Массив из потоковых </a:t>
            </a:r>
            <a:r>
              <a:rPr lang="ru-RU" smtClean="0"/>
              <a:t>м</a:t>
            </a:r>
            <a:r>
              <a:rPr lang="en-US" smtClean="0"/>
              <a:t>ультипроцессоров</a:t>
            </a:r>
            <a:endParaRPr lang="ru-RU" smtClean="0"/>
          </a:p>
          <a:p>
            <a:endParaRPr lang="ru-RU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712F27-BEAC-4914-BC21-004BAA3C87A5}" type="slidenum">
              <a:rPr lang="en-US" smtClean="0">
                <a:latin typeface="Times New Roman" pitchFamily="18" charset="0"/>
              </a:rPr>
              <a:pPr/>
              <a:t>71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ККО – код коррекции ошибки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C8CBAE-4370-4284-AB60-9E0D9495E245}" type="slidenum">
              <a:rPr lang="en-US" smtClean="0">
                <a:latin typeface="Times New Roman" pitchFamily="18" charset="0"/>
              </a:rPr>
              <a:pPr/>
              <a:t>73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SSE </a:t>
            </a:r>
            <a:r>
              <a:rPr lang="ru-RU" smtClean="0"/>
              <a:t>(</a:t>
            </a:r>
            <a:r>
              <a:rPr lang="en-US" smtClean="0"/>
              <a:t>Streaming SIMD Extensions</a:t>
            </a:r>
            <a:r>
              <a:rPr lang="ru-RU" smtClean="0"/>
              <a:t> потоковое </a:t>
            </a:r>
            <a:r>
              <a:rPr lang="en-US" smtClean="0"/>
              <a:t>SIMD </a:t>
            </a:r>
            <a:r>
              <a:rPr lang="ru-RU" smtClean="0"/>
              <a:t>расширение)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ru-RU" smtClean="0"/>
              <a:t>Звездочка стоит для того, чтобы вы обратили внимание.</a:t>
            </a:r>
          </a:p>
          <a:p>
            <a:pPr eaLnBrk="1" hangingPunct="1"/>
            <a:r>
              <a:rPr lang="ru-RU" smtClean="0"/>
              <a:t>На следующих лекциях вы увидите, что </a:t>
            </a:r>
            <a:r>
              <a:rPr lang="en-US" smtClean="0"/>
              <a:t>GPU</a:t>
            </a:r>
            <a:r>
              <a:rPr lang="ru-RU" smtClean="0"/>
              <a:t> не совсем </a:t>
            </a:r>
            <a:r>
              <a:rPr lang="en-US" smtClean="0"/>
              <a:t>SIMD </a:t>
            </a:r>
            <a:r>
              <a:rPr lang="ru-RU" smtClean="0"/>
              <a:t>архитектура а скорее </a:t>
            </a:r>
            <a:r>
              <a:rPr lang="en-US" smtClean="0"/>
              <a:t>SIMT (simultaneous multithreading)</a:t>
            </a:r>
            <a:r>
              <a:rPr lang="ru-RU" smtClean="0"/>
              <a:t>:</a:t>
            </a:r>
            <a:br>
              <a:rPr lang="ru-RU" smtClean="0"/>
            </a:br>
            <a:r>
              <a:rPr lang="ru-RU" smtClean="0"/>
              <a:t>  * разные блоки могут выполнять разный код (без потери производительности)</a:t>
            </a:r>
            <a:br>
              <a:rPr lang="ru-RU" smtClean="0"/>
            </a:br>
            <a:r>
              <a:rPr lang="ru-RU" smtClean="0"/>
              <a:t>  * внутри одного блока можно выполнять разный код (с потерей производиетльности)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F69DC4-C50F-4691-8C84-46D31475F52E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Рассмотрим простую программу, которая использует многопоточность ЦПУ. Она помещается на один экран. 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Программа создает один дополнительный поток. Дополнительный поток печатает «1», а основной «0»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Рассмотрим более детально.</a:t>
            </a: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56314E-C916-4C8A-9B59-1F40E9D1ADEF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Сначала идет вызов бегинТредс.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Эта функция создает еще один поток (созданием потока занимается ОС). 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Ей передается указатель на функцию. Эта функция специального вида </a:t>
            </a:r>
            <a:r>
              <a:rPr lang="en-US" smtClean="0"/>
              <a:t>void *f (void *)</a:t>
            </a:r>
            <a:r>
              <a:rPr lang="ru-RU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Второй параметр – размер стека. Если указать 0 – то выбор этого параметра возьмет на себя ОС.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Третий параметр – указатель на фойд, который служит для передачи параметров в функцию.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Дальше основной поток сам печатает «0»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Sleep</a:t>
            </a:r>
            <a:r>
              <a:rPr lang="ru-RU" smtClean="0"/>
              <a:t> служит для того, чтобы дать ОС время на создания потока. Потоки в </a:t>
            </a:r>
            <a:r>
              <a:rPr lang="en-US" smtClean="0"/>
              <a:t>Windows </a:t>
            </a:r>
            <a:r>
              <a:rPr lang="ru-RU" smtClean="0"/>
              <a:t>не легковесные, их создание занимает определенное время. 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Если основной поток завершиться, то завершаться и все его дочерние потоки. Поэтому дополнительной поток не успеет напечатать «0».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Существуют дополнительные средства «подождать» дочерние потоки.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95354C-6934-4D17-84E4-F2D4F89120BB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dirty="0" smtClean="0"/>
              <a:t>У процессоров начиная с ММХ существуют векторные регистры:</a:t>
            </a:r>
          </a:p>
          <a:p>
            <a:pPr eaLnBrk="1" hangingPunct="1"/>
            <a:r>
              <a:rPr lang="en-US" dirty="0" smtClean="0"/>
              <a:t>SSE </a:t>
            </a:r>
            <a:r>
              <a:rPr lang="ru-RU" dirty="0" smtClean="0"/>
              <a:t>(</a:t>
            </a:r>
            <a:r>
              <a:rPr lang="en-US" dirty="0" smtClean="0"/>
              <a:t>Streaming SIMD Extensions</a:t>
            </a:r>
            <a:r>
              <a:rPr lang="ru-RU" dirty="0" smtClean="0"/>
              <a:t> потоковое </a:t>
            </a:r>
            <a:r>
              <a:rPr lang="en-US" dirty="0" smtClean="0"/>
              <a:t>SIMD </a:t>
            </a:r>
            <a:r>
              <a:rPr lang="ru-RU" dirty="0" smtClean="0"/>
              <a:t>расширение) это набор 128 битных регистров ЦПУ, в которые можно запаковать 4 32юитных скаляра и проводить над ними операции одновременно.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ru-RU" dirty="0" smtClean="0"/>
              <a:t>Существует </a:t>
            </a:r>
            <a:r>
              <a:rPr lang="en-US" dirty="0" smtClean="0"/>
              <a:t>SSE </a:t>
            </a:r>
            <a:r>
              <a:rPr lang="ru-RU" dirty="0" smtClean="0"/>
              <a:t>ассемблер – именно в виде ассемблера. Тут вам прийдется, самим аллоцировать регистры, заниматься загрузкой данных из памяти и т.д.</a:t>
            </a:r>
          </a:p>
          <a:p>
            <a:pPr eaLnBrk="1" hangingPunct="1"/>
            <a:r>
              <a:rPr lang="ru-RU" dirty="0" smtClean="0"/>
              <a:t>Существуют так же </a:t>
            </a:r>
            <a:r>
              <a:rPr lang="en-US" dirty="0" smtClean="0"/>
              <a:t>SSE intrinsic</a:t>
            </a:r>
            <a:r>
              <a:rPr lang="ru-RU" dirty="0" smtClean="0"/>
              <a:t> функции – это функции которые реализуют ту или иную функциональность средствами ссе.</a:t>
            </a:r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smtClean="0"/>
              <a:t>В данном примере мы складываем два 4х разрядных вектора. Этот инструмент очень распространен, особенно в компьютерной графике.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EEFDD5-E32B-40A4-97A0-0F87AD5FEC7E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37863A-4BDF-48AE-96C1-AFF1D59138DE}" type="slidenum">
              <a:rPr lang="en-US" smtClean="0">
                <a:latin typeface="Times New Roman" pitchFamily="18" charset="0"/>
              </a:rPr>
              <a:pPr/>
              <a:t>30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Как управлять большим кол-вом потоков?</a:t>
            </a:r>
          </a:p>
          <a:p>
            <a:pPr>
              <a:lnSpc>
                <a:spcPct val="90000"/>
              </a:lnSpc>
            </a:pPr>
            <a:endParaRPr lang="ru-RU" smtClean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Параллельная часть кода выполняется как большое количество нитей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Нити группируются в блоки фиксированного размера (1/2/3-мерные массивы)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Блоки объединяются в сеть блоков (1/2</a:t>
            </a:r>
            <a:r>
              <a:rPr lang="en-US" smtClean="0"/>
              <a:t>-</a:t>
            </a:r>
            <a:r>
              <a:rPr lang="ru-RU" smtClean="0"/>
              <a:t>мерный массив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Ядро выполняется на сетке из блоков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Каждая нить и блок имеют свой идентификатор</a:t>
            </a:r>
          </a:p>
          <a:p>
            <a:endParaRPr lang="ru-RU" smtClean="0"/>
          </a:p>
          <a:p>
            <a:r>
              <a:rPr lang="ru-RU" smtClean="0"/>
              <a:t>Рассмотрим это более детально на следующих слайдах.</a:t>
            </a: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0FF012-CFEC-4333-9C5D-8698E5CD3F01}" type="slidenum">
              <a:rPr lang="en-US" smtClean="0">
                <a:latin typeface="Times New Roman" pitchFamily="18" charset="0"/>
              </a:rPr>
              <a:pPr/>
              <a:t>32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Задумайтесь: у вас в распоряжении есть устройство, которое способно выполнять десятки тысяч поток. Эти потоки легковесные, не требует ресурсов на переключение и одновременно существуют на устройстве.</a:t>
            </a:r>
          </a:p>
          <a:p>
            <a:endParaRPr lang="ru-RU" dirty="0" smtClean="0"/>
          </a:p>
          <a:p>
            <a:r>
              <a:rPr lang="ru-RU" dirty="0" smtClean="0"/>
              <a:t>Что с этим со всем делать?</a:t>
            </a:r>
          </a:p>
          <a:p>
            <a:endParaRPr lang="ru-RU" dirty="0" smtClean="0"/>
          </a:p>
          <a:p>
            <a:r>
              <a:rPr lang="ru-RU" dirty="0" smtClean="0"/>
              <a:t>Десятки тысяч потоков могут иметь разную, скажем так, топологию. </a:t>
            </a:r>
          </a:p>
          <a:p>
            <a:endParaRPr lang="ru-RU" dirty="0" smtClean="0"/>
          </a:p>
          <a:p>
            <a:r>
              <a:rPr lang="ru-RU" dirty="0" smtClean="0"/>
              <a:t>Возможны:</a:t>
            </a:r>
          </a:p>
          <a:p>
            <a:r>
              <a:rPr lang="ru-RU" dirty="0" smtClean="0"/>
              <a:t>1) Одномерные задачи – например быстрое преобразование фурье – часто применяющийся инструмент в обработке ЦС. </a:t>
            </a:r>
          </a:p>
          <a:p>
            <a:r>
              <a:rPr lang="ru-RU" dirty="0" smtClean="0"/>
              <a:t>2) Двумерные задачи – перемножение матриц, решение СЛАУ, фильтрация</a:t>
            </a:r>
            <a:r>
              <a:rPr lang="ru-RU" baseline="0" dirty="0" smtClean="0"/>
              <a:t> изображений</a:t>
            </a:r>
            <a:endParaRPr lang="ru-RU" dirty="0" smtClean="0"/>
          </a:p>
          <a:p>
            <a:r>
              <a:rPr lang="ru-RU" dirty="0" smtClean="0"/>
              <a:t>3) Трехмерные задачи – физическое моделирование, решение ДУ </a:t>
            </a:r>
            <a:endParaRPr lang="en-US" dirty="0" smtClean="0"/>
          </a:p>
          <a:p>
            <a:r>
              <a:rPr lang="ru-RU" dirty="0" smtClean="0"/>
              <a:t>И т.д.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8B4EB6-7034-429C-86C3-697B771AC663}" type="slidenum">
              <a:rPr lang="en-US" smtClean="0">
                <a:latin typeface="Times New Roman" pitchFamily="18" charset="0"/>
              </a:rPr>
              <a:pPr/>
              <a:t>33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VIDIA Title Slid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-6350" y="4006850"/>
            <a:ext cx="9150350" cy="1839913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73100" y="4237895"/>
            <a:ext cx="8263689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75166"/>
            <a:ext cx="7840980" cy="114808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453136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>
                <a:latin typeface="Trebuchet MS" pitchFamily="34" charset="0"/>
              </a:defRPr>
            </a:lvl1pPr>
            <a:lvl2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 sz="2400"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 sz="2000"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 sz="20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54F43-EBA2-41D5-9485-34362BB975F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81A66-F301-4CAC-A1BC-797E982219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962025" y="274638"/>
            <a:ext cx="784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2025" y="1600200"/>
            <a:ext cx="784225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725488" cy="685800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tabLst>
          <a:tab pos="2173288" algn="l"/>
        </a:tabLst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lalbrother@gmail.com,%20cs.msu.su@gmail.com" TargetMode="External"/><Relationship Id="rId2" Type="http://schemas.openxmlformats.org/officeDocument/2006/relationships/hyperlink" Target="mailto:steps3d.narod.ru,%20cs.msu.su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tesla.parallel.ru/wordpress/" TargetMode="External"/><Relationship Id="rId3" Type="http://schemas.openxmlformats.org/officeDocument/2006/relationships/hyperlink" Target="http://steps3d.narod.ru/" TargetMode="External"/><Relationship Id="rId7" Type="http://schemas.openxmlformats.org/officeDocument/2006/relationships/hyperlink" Target="http://code.google.com/p/msu-cuda-cours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s.msu.su@gmail.com" TargetMode="External"/><Relationship Id="rId5" Type="http://schemas.openxmlformats.org/officeDocument/2006/relationships/hyperlink" Target="http://groups.google.com/group/cudacsmsusu?pli=1" TargetMode="External"/><Relationship Id="rId10" Type="http://schemas.openxmlformats.org/officeDocument/2006/relationships/hyperlink" Target="http://developer.nvidia.com/page/home.html" TargetMode="External"/><Relationship Id="rId4" Type="http://schemas.openxmlformats.org/officeDocument/2006/relationships/hyperlink" Target="https://sites.google.com/site/cudacsmsusu/" TargetMode="External"/><Relationship Id="rId9" Type="http://schemas.openxmlformats.org/officeDocument/2006/relationships/hyperlink" Target="http://www.twirpx.com/library/comp/gpucalc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0"/>
          </p:nvPr>
        </p:nvSpPr>
        <p:spPr>
          <a:xfrm>
            <a:off x="673100" y="4238625"/>
            <a:ext cx="8262938" cy="1500188"/>
          </a:xfrm>
        </p:spPr>
        <p:txBody>
          <a:bodyPr rtlCol="0"/>
          <a:lstStyle/>
          <a:p>
            <a:pPr eaLnBrk="1" hangingPunct="1">
              <a:defRPr/>
            </a:pPr>
            <a:r>
              <a:rPr lang="ru-RU" dirty="0" smtClean="0"/>
              <a:t>Лекторы:</a:t>
            </a:r>
          </a:p>
          <a:p>
            <a:pPr lvl="1" eaLnBrk="1" hangingPunct="1">
              <a:defRPr/>
            </a:pPr>
            <a:r>
              <a:rPr lang="ru-RU" dirty="0" smtClean="0">
                <a:hlinkClick r:id="rId2"/>
              </a:rPr>
              <a:t>Боресков А.В. (ВМиК МГУ)</a:t>
            </a:r>
            <a:endParaRPr lang="ru-RU" dirty="0" smtClean="0"/>
          </a:p>
          <a:p>
            <a:pPr lvl="1" eaLnBrk="1" hangingPunct="1">
              <a:defRPr/>
            </a:pPr>
            <a:r>
              <a:rPr lang="ru-RU" dirty="0" smtClean="0">
                <a:hlinkClick r:id="rId3"/>
              </a:rPr>
              <a:t>Харламов А. (</a:t>
            </a:r>
            <a:r>
              <a:rPr lang="en-US" dirty="0" smtClean="0">
                <a:hlinkClick r:id="rId3"/>
              </a:rPr>
              <a:t>NVIDIA</a:t>
            </a:r>
            <a:r>
              <a:rPr lang="ru-RU" dirty="0" smtClean="0">
                <a:hlinkClick r:id="rId3"/>
              </a:rPr>
              <a:t>)</a:t>
            </a:r>
            <a:endParaRPr lang="ru-RU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0"/>
            <a:ext cx="8229600" cy="2743200"/>
          </a:xfrm>
        </p:spPr>
        <p:txBody>
          <a:bodyPr/>
          <a:lstStyle/>
          <a:p>
            <a:pPr eaLnBrk="1" hangingPunct="1"/>
            <a:r>
              <a:rPr lang="ru-RU" smtClean="0"/>
              <a:t>Архитектура и программирование массивно-параллельных вычислительных 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Symmetric Multiprocessor Architecture (SMP)</a:t>
            </a:r>
            <a:endParaRPr lang="ru-RU" dirty="0" smtClean="0"/>
          </a:p>
        </p:txBody>
      </p:sp>
      <p:pic>
        <p:nvPicPr>
          <p:cNvPr id="14339" name="Picture 4" descr="D:\Alex Books\CUDA-course\Images\SMP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6477000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dirty="0" smtClean="0"/>
              <a:t>Symmetric Multiprocessor Architecture (SMP)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ru-RU" dirty="0" smtClean="0">
                <a:latin typeface="Tahoma" pitchFamily="34" charset="0"/>
              </a:rPr>
              <a:t>Каждый процессор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имеет свои </a:t>
            </a:r>
            <a:r>
              <a:rPr kumimoji="1" lang="en-US" dirty="0" smtClean="0">
                <a:latin typeface="Tahoma" pitchFamily="34" charset="0"/>
              </a:rPr>
              <a:t>L1 </a:t>
            </a:r>
            <a:r>
              <a:rPr kumimoji="1" lang="ru-RU" dirty="0" smtClean="0">
                <a:latin typeface="Tahoma" pitchFamily="34" charset="0"/>
              </a:rPr>
              <a:t>и </a:t>
            </a:r>
            <a:r>
              <a:rPr kumimoji="1" lang="en-US" dirty="0" smtClean="0">
                <a:latin typeface="Tahoma" pitchFamily="34" charset="0"/>
              </a:rPr>
              <a:t>L2 кэши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подсоединен к общей шине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b="1" dirty="0" smtClean="0">
                <a:latin typeface="Tahoma" pitchFamily="34" charset="0"/>
              </a:rPr>
              <a:t>отслеживает доступ других процессоров к памяти </a:t>
            </a:r>
            <a:r>
              <a:rPr kumimoji="1" lang="en-US" dirty="0" smtClean="0">
                <a:latin typeface="Tahoma" pitchFamily="34" charset="0"/>
              </a:rPr>
              <a:t>для обеспечения единого образа памяти (например, один процессор хочет изменить данные, кэшированные другим процессором)</a:t>
            </a:r>
            <a:endParaRPr kumimoji="1" lang="ru-RU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Cell</a:t>
            </a:r>
            <a:endParaRPr lang="ru-RU" dirty="0" smtClean="0"/>
          </a:p>
        </p:txBody>
      </p:sp>
      <p:pic>
        <p:nvPicPr>
          <p:cNvPr id="16387" name="Picture 4" descr="D:\Alex Books\CUDA-course\Images\Cell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65532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Cell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ru-RU" dirty="0" smtClean="0"/>
              <a:t>Dual-threaded 64-bit PowerPC</a:t>
            </a:r>
          </a:p>
          <a:p>
            <a:pPr eaLnBrk="1" hangingPunct="1"/>
            <a:r>
              <a:rPr lang="ru-RU" dirty="0" smtClean="0"/>
              <a:t>8 Synergistic Processing Elements (SPE)</a:t>
            </a:r>
          </a:p>
          <a:p>
            <a:pPr eaLnBrk="1" hangingPunct="1"/>
            <a:r>
              <a:rPr lang="ru-RU" dirty="0" smtClean="0"/>
              <a:t>256 Kb </a:t>
            </a:r>
            <a:r>
              <a:rPr lang="ru-RU" dirty="0" err="1" smtClean="0"/>
              <a:t>on-chip</a:t>
            </a:r>
            <a:r>
              <a:rPr lang="ru-RU" dirty="0" smtClean="0"/>
              <a:t> на каждый </a:t>
            </a:r>
            <a:r>
              <a:rPr lang="en-US" dirty="0" smtClean="0"/>
              <a:t>SPE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BlueGene/L</a:t>
            </a:r>
          </a:p>
        </p:txBody>
      </p:sp>
      <p:pic>
        <p:nvPicPr>
          <p:cNvPr id="18435" name="Picture 5" descr="D:\Alex Books\CUDA-course\Images\BlueGene-nod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752600"/>
            <a:ext cx="52959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smtClean="0"/>
              <a:t>BlueGene/L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2800" dirty="0" smtClean="0">
                <a:latin typeface="Tahoma" pitchFamily="34" charset="0"/>
              </a:rPr>
              <a:t>65536 </a:t>
            </a:r>
            <a:r>
              <a:rPr kumimoji="1" lang="en-US" sz="2800" dirty="0" smtClean="0">
                <a:latin typeface="Tahoma" pitchFamily="34" charset="0"/>
              </a:rPr>
              <a:t>dual-core nodes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2800" dirty="0" smtClean="0">
                <a:latin typeface="Tahoma" pitchFamily="34" charset="0"/>
              </a:rPr>
              <a:t>node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2400" dirty="0" smtClean="0">
                <a:latin typeface="Tahoma" pitchFamily="34" charset="0"/>
              </a:rPr>
              <a:t>770 Mhz PowerPC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2400" dirty="0" smtClean="0">
                <a:latin typeface="Tahoma" pitchFamily="34" charset="0"/>
              </a:rPr>
              <a:t>Double Hammer FPU (4 Flop/cycle)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2400" dirty="0" smtClean="0">
                <a:latin typeface="Tahoma" pitchFamily="34" charset="0"/>
              </a:rPr>
              <a:t>4 Mb </a:t>
            </a:r>
            <a:r>
              <a:rPr kumimoji="1" lang="en-US" sz="2400" dirty="0" smtClean="0">
                <a:latin typeface="Tahoma" pitchFamily="34" charset="0"/>
              </a:rPr>
              <a:t>on-chip </a:t>
            </a:r>
            <a:r>
              <a:rPr kumimoji="1" lang="ru-RU" sz="2400" dirty="0" smtClean="0">
                <a:latin typeface="Tahoma" pitchFamily="34" charset="0"/>
              </a:rPr>
              <a:t>L3 </a:t>
            </a:r>
            <a:r>
              <a:rPr lang="ru-RU" sz="2400" dirty="0" smtClean="0">
                <a:latin typeface="Tahoma" pitchFamily="34" charset="0"/>
              </a:rPr>
              <a:t>кэш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sz="2400" dirty="0" smtClean="0">
                <a:latin typeface="Tahoma" pitchFamily="34" charset="0"/>
              </a:rPr>
              <a:t>512 Mb off-chip RAM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sz="2400" dirty="0" smtClean="0">
                <a:latin typeface="Tahoma" pitchFamily="34" charset="0"/>
              </a:rPr>
              <a:t>6 двухсторонних портов для </a:t>
            </a:r>
            <a:r>
              <a:rPr lang="en-US" sz="2400" dirty="0" smtClean="0">
                <a:latin typeface="Tahoma" pitchFamily="34" charset="0"/>
              </a:rPr>
              <a:t>3D-</a:t>
            </a:r>
            <a:r>
              <a:rPr lang="ru-RU" sz="2400" dirty="0" smtClean="0">
                <a:latin typeface="Tahoma" pitchFamily="34" charset="0"/>
              </a:rPr>
              <a:t>тора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sz="2400" dirty="0" smtClean="0">
                <a:latin typeface="Tahoma" pitchFamily="34" charset="0"/>
              </a:rPr>
              <a:t>3 двухсторонних порта для </a:t>
            </a:r>
            <a:r>
              <a:rPr lang="en-US" sz="2400" dirty="0" smtClean="0">
                <a:latin typeface="Tahoma" pitchFamily="34" charset="0"/>
              </a:rPr>
              <a:t>collective network</a:t>
            </a:r>
            <a:endParaRPr lang="ru-RU" sz="2400" dirty="0" smtClean="0">
              <a:latin typeface="Tahom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sz="2400" dirty="0" smtClean="0">
                <a:latin typeface="Tahoma" pitchFamily="34" charset="0"/>
              </a:rPr>
              <a:t>4 двухсторонних порта для </a:t>
            </a:r>
            <a:r>
              <a:rPr lang="en-US" sz="2400" dirty="0" smtClean="0">
                <a:latin typeface="Tahoma" pitchFamily="34" charset="0"/>
              </a:rPr>
              <a:t>barrier/interrupt</a:t>
            </a:r>
            <a:endParaRPr lang="ru-RU" sz="2400" dirty="0" smtClean="0">
              <a:latin typeface="Tahoma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BlueGene/L</a:t>
            </a:r>
            <a:endParaRPr lang="ru-RU" smtClean="0"/>
          </a:p>
        </p:txBody>
      </p:sp>
      <p:pic>
        <p:nvPicPr>
          <p:cNvPr id="20483" name="Picture 3" descr="D:\Alex Books\CUDA-lections\Slides\Images\cub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4094163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Архитектура </a:t>
            </a:r>
            <a:r>
              <a:rPr lang="en-US" smtClean="0"/>
              <a:t>Tesla 10</a:t>
            </a:r>
            <a:endParaRPr lang="ru-RU" smtClean="0"/>
          </a:p>
        </p:txBody>
      </p:sp>
      <p:grpSp>
        <p:nvGrpSpPr>
          <p:cNvPr id="184" name="Group 183"/>
          <p:cNvGrpSpPr/>
          <p:nvPr/>
        </p:nvGrpSpPr>
        <p:grpSpPr>
          <a:xfrm>
            <a:off x="762000" y="1981200"/>
            <a:ext cx="8231188" cy="4038600"/>
            <a:chOff x="152400" y="1752600"/>
            <a:chExt cx="8840788" cy="426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28600" y="3040063"/>
              <a:ext cx="8686800" cy="2590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>
                <a:latin typeface="Times New Roman" pitchFamily="18" charset="-52"/>
              </a:endParaRPr>
            </a:p>
          </p:txBody>
        </p:sp>
        <p:grpSp>
          <p:nvGrpSpPr>
            <p:cNvPr id="21508" name="Group 351"/>
            <p:cNvGrpSpPr>
              <a:grpSpLocks/>
            </p:cNvGrpSpPr>
            <p:nvPr/>
          </p:nvGrpSpPr>
          <p:grpSpPr bwMode="auto">
            <a:xfrm>
              <a:off x="457200" y="3192463"/>
              <a:ext cx="8305800" cy="1066800"/>
              <a:chOff x="457200" y="2362200"/>
              <a:chExt cx="8305800" cy="1066800"/>
            </a:xfrm>
          </p:grpSpPr>
          <p:grpSp>
            <p:nvGrpSpPr>
              <p:cNvPr id="21608" name="Group 108"/>
              <p:cNvGrpSpPr>
                <a:grpSpLocks/>
              </p:cNvGrpSpPr>
              <p:nvPr/>
            </p:nvGrpSpPr>
            <p:grpSpPr bwMode="auto">
              <a:xfrm>
                <a:off x="4572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99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701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70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70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704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700" name="Rectangle 110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09" name="Group 252"/>
              <p:cNvGrpSpPr>
                <a:grpSpLocks/>
              </p:cNvGrpSpPr>
              <p:nvPr/>
            </p:nvGrpSpPr>
            <p:grpSpPr bwMode="auto">
              <a:xfrm>
                <a:off x="12954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90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92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93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94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95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91" name="Rectangle 254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0" name="Group 260"/>
              <p:cNvGrpSpPr>
                <a:grpSpLocks/>
              </p:cNvGrpSpPr>
              <p:nvPr/>
            </p:nvGrpSpPr>
            <p:grpSpPr bwMode="auto">
              <a:xfrm>
                <a:off x="71628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81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83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84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85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86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82" name="Rectangle 262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1" name="Group 268"/>
              <p:cNvGrpSpPr>
                <a:grpSpLocks/>
              </p:cNvGrpSpPr>
              <p:nvPr/>
            </p:nvGrpSpPr>
            <p:grpSpPr bwMode="auto">
              <a:xfrm>
                <a:off x="63246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72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7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7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76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77" name="Rectangle 274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73" name="Rectangle 270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2" name="Group 276"/>
              <p:cNvGrpSpPr>
                <a:grpSpLocks/>
              </p:cNvGrpSpPr>
              <p:nvPr/>
            </p:nvGrpSpPr>
            <p:grpSpPr bwMode="auto">
              <a:xfrm>
                <a:off x="54864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63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65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66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67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68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64" name="Rectangle 278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3" name="Group 284"/>
              <p:cNvGrpSpPr>
                <a:grpSpLocks/>
              </p:cNvGrpSpPr>
              <p:nvPr/>
            </p:nvGrpSpPr>
            <p:grpSpPr bwMode="auto">
              <a:xfrm>
                <a:off x="46482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54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56" name="Rectangle 287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57" name="Rectangle 288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58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59" name="Rectangle 290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55" name="Rectangle 286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4" name="Group 292"/>
              <p:cNvGrpSpPr>
                <a:grpSpLocks/>
              </p:cNvGrpSpPr>
              <p:nvPr/>
            </p:nvGrpSpPr>
            <p:grpSpPr bwMode="auto">
              <a:xfrm>
                <a:off x="38100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45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47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48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49" name="Rectangle 297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50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46" name="Rectangle 294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5" name="Group 300"/>
              <p:cNvGrpSpPr>
                <a:grpSpLocks/>
              </p:cNvGrpSpPr>
              <p:nvPr/>
            </p:nvGrpSpPr>
            <p:grpSpPr bwMode="auto">
              <a:xfrm>
                <a:off x="29718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36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38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39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40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41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37" name="Rectangle 302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6" name="Group 308"/>
              <p:cNvGrpSpPr>
                <a:grpSpLocks/>
              </p:cNvGrpSpPr>
              <p:nvPr/>
            </p:nvGrpSpPr>
            <p:grpSpPr bwMode="auto">
              <a:xfrm>
                <a:off x="21336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27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29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30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31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32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316" name="Rectangle 315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28" name="Rectangle 310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7" name="Group 316"/>
              <p:cNvGrpSpPr>
                <a:grpSpLocks/>
              </p:cNvGrpSpPr>
              <p:nvPr/>
            </p:nvGrpSpPr>
            <p:grpSpPr bwMode="auto">
              <a:xfrm>
                <a:off x="80010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18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20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21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22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23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19" name="Rectangle 318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</p:grpSp>
        <p:sp>
          <p:nvSpPr>
            <p:cNvPr id="326" name="Rectangle 325"/>
            <p:cNvSpPr/>
            <p:nvPr/>
          </p:nvSpPr>
          <p:spPr bwMode="auto">
            <a:xfrm>
              <a:off x="457200" y="4487863"/>
              <a:ext cx="83058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latin typeface="Times New Roman" pitchFamily="18" charset="-52"/>
                </a:rPr>
                <a:t>Interconnection Network</a:t>
              </a:r>
            </a:p>
          </p:txBody>
        </p:sp>
        <p:grpSp>
          <p:nvGrpSpPr>
            <p:cNvPr id="24" name="Group 427"/>
            <p:cNvGrpSpPr>
              <a:grpSpLocks/>
            </p:cNvGrpSpPr>
            <p:nvPr/>
          </p:nvGrpSpPr>
          <p:grpSpPr bwMode="auto">
            <a:xfrm>
              <a:off x="533400" y="5021263"/>
              <a:ext cx="8001000" cy="304800"/>
              <a:chOff x="533400" y="4267200"/>
              <a:chExt cx="8001000" cy="304800"/>
            </a:xfrm>
          </p:grpSpPr>
          <p:sp>
            <p:nvSpPr>
              <p:cNvPr id="21592" name="Rectangle 326"/>
              <p:cNvSpPr>
                <a:spLocks noChangeArrowheads="1"/>
              </p:cNvSpPr>
              <p:nvPr/>
            </p:nvSpPr>
            <p:spPr bwMode="auto">
              <a:xfrm>
                <a:off x="533400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593" name="Rectangle 327"/>
              <p:cNvSpPr>
                <a:spLocks noChangeArrowheads="1"/>
              </p:cNvSpPr>
              <p:nvPr/>
            </p:nvSpPr>
            <p:spPr bwMode="auto">
              <a:xfrm>
                <a:off x="952500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594" name="Rectangle 331"/>
              <p:cNvSpPr>
                <a:spLocks noChangeArrowheads="1"/>
              </p:cNvSpPr>
              <p:nvPr/>
            </p:nvSpPr>
            <p:spPr bwMode="auto">
              <a:xfrm>
                <a:off x="1556657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595" name="Rectangle 332"/>
              <p:cNvSpPr>
                <a:spLocks noChangeArrowheads="1"/>
              </p:cNvSpPr>
              <p:nvPr/>
            </p:nvSpPr>
            <p:spPr bwMode="auto">
              <a:xfrm>
                <a:off x="1975757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596" name="Rectangle 334"/>
              <p:cNvSpPr>
                <a:spLocks noChangeArrowheads="1"/>
              </p:cNvSpPr>
              <p:nvPr/>
            </p:nvSpPr>
            <p:spPr bwMode="auto">
              <a:xfrm>
                <a:off x="2579914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597" name="Rectangle 335"/>
              <p:cNvSpPr>
                <a:spLocks noChangeArrowheads="1"/>
              </p:cNvSpPr>
              <p:nvPr/>
            </p:nvSpPr>
            <p:spPr bwMode="auto">
              <a:xfrm>
                <a:off x="2999014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598" name="Rectangle 337"/>
              <p:cNvSpPr>
                <a:spLocks noChangeArrowheads="1"/>
              </p:cNvSpPr>
              <p:nvPr/>
            </p:nvSpPr>
            <p:spPr bwMode="auto">
              <a:xfrm>
                <a:off x="3603171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599" name="Rectangle 338"/>
              <p:cNvSpPr>
                <a:spLocks noChangeArrowheads="1"/>
              </p:cNvSpPr>
              <p:nvPr/>
            </p:nvSpPr>
            <p:spPr bwMode="auto">
              <a:xfrm>
                <a:off x="4022271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0" name="Rectangle 340"/>
              <p:cNvSpPr>
                <a:spLocks noChangeArrowheads="1"/>
              </p:cNvSpPr>
              <p:nvPr/>
            </p:nvSpPr>
            <p:spPr bwMode="auto">
              <a:xfrm>
                <a:off x="4626428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601" name="Rectangle 341"/>
              <p:cNvSpPr>
                <a:spLocks noChangeArrowheads="1"/>
              </p:cNvSpPr>
              <p:nvPr/>
            </p:nvSpPr>
            <p:spPr bwMode="auto">
              <a:xfrm>
                <a:off x="5045528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2" name="Rectangle 343"/>
              <p:cNvSpPr>
                <a:spLocks noChangeArrowheads="1"/>
              </p:cNvSpPr>
              <p:nvPr/>
            </p:nvSpPr>
            <p:spPr bwMode="auto">
              <a:xfrm>
                <a:off x="5649685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603" name="Rectangle 344"/>
              <p:cNvSpPr>
                <a:spLocks noChangeArrowheads="1"/>
              </p:cNvSpPr>
              <p:nvPr/>
            </p:nvSpPr>
            <p:spPr bwMode="auto">
              <a:xfrm>
                <a:off x="6068785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4" name="Rectangle 346"/>
              <p:cNvSpPr>
                <a:spLocks noChangeArrowheads="1"/>
              </p:cNvSpPr>
              <p:nvPr/>
            </p:nvSpPr>
            <p:spPr bwMode="auto">
              <a:xfrm>
                <a:off x="6672942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605" name="Rectangle 347"/>
              <p:cNvSpPr>
                <a:spLocks noChangeArrowheads="1"/>
              </p:cNvSpPr>
              <p:nvPr/>
            </p:nvSpPr>
            <p:spPr bwMode="auto">
              <a:xfrm>
                <a:off x="7092042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6" name="Rectangle 349"/>
              <p:cNvSpPr>
                <a:spLocks noChangeArrowheads="1"/>
              </p:cNvSpPr>
              <p:nvPr/>
            </p:nvSpPr>
            <p:spPr bwMode="auto">
              <a:xfrm>
                <a:off x="7696200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607" name="Rectangle 350"/>
              <p:cNvSpPr>
                <a:spLocks noChangeArrowheads="1"/>
              </p:cNvSpPr>
              <p:nvPr/>
            </p:nvSpPr>
            <p:spPr bwMode="auto">
              <a:xfrm>
                <a:off x="8115300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</p:grpSp>
        <p:grpSp>
          <p:nvGrpSpPr>
            <p:cNvPr id="25" name="Group 429"/>
            <p:cNvGrpSpPr>
              <a:grpSpLocks/>
            </p:cNvGrpSpPr>
            <p:nvPr/>
          </p:nvGrpSpPr>
          <p:grpSpPr bwMode="auto">
            <a:xfrm>
              <a:off x="533400" y="5707063"/>
              <a:ext cx="8001000" cy="312737"/>
              <a:chOff x="533400" y="5022056"/>
              <a:chExt cx="8001000" cy="311944"/>
            </a:xfrm>
          </p:grpSpPr>
          <p:sp>
            <p:nvSpPr>
              <p:cNvPr id="21584" name="Rectangle 328"/>
              <p:cNvSpPr>
                <a:spLocks noChangeArrowheads="1"/>
              </p:cNvSpPr>
              <p:nvPr/>
            </p:nvSpPr>
            <p:spPr bwMode="auto">
              <a:xfrm>
                <a:off x="533400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1585" name="Rectangle 352"/>
              <p:cNvSpPr>
                <a:spLocks noChangeArrowheads="1"/>
              </p:cNvSpPr>
              <p:nvPr/>
            </p:nvSpPr>
            <p:spPr bwMode="auto">
              <a:xfrm>
                <a:off x="1556657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1586" name="Rectangle 353"/>
              <p:cNvSpPr>
                <a:spLocks noChangeArrowheads="1"/>
              </p:cNvSpPr>
              <p:nvPr/>
            </p:nvSpPr>
            <p:spPr bwMode="auto">
              <a:xfrm>
                <a:off x="2579914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1587" name="Rectangle 354"/>
              <p:cNvSpPr>
                <a:spLocks noChangeArrowheads="1"/>
              </p:cNvSpPr>
              <p:nvPr/>
            </p:nvSpPr>
            <p:spPr bwMode="auto">
              <a:xfrm>
                <a:off x="3603171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3200"/>
              </a:p>
            </p:txBody>
          </p:sp>
          <p:sp>
            <p:nvSpPr>
              <p:cNvPr id="21588" name="Rectangle 355"/>
              <p:cNvSpPr>
                <a:spLocks noChangeArrowheads="1"/>
              </p:cNvSpPr>
              <p:nvPr/>
            </p:nvSpPr>
            <p:spPr bwMode="auto">
              <a:xfrm>
                <a:off x="4626428" y="5024438"/>
                <a:ext cx="838200" cy="309562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1589" name="Rectangle 356"/>
              <p:cNvSpPr>
                <a:spLocks noChangeArrowheads="1"/>
              </p:cNvSpPr>
              <p:nvPr/>
            </p:nvSpPr>
            <p:spPr bwMode="auto">
              <a:xfrm>
                <a:off x="5649685" y="5022056"/>
                <a:ext cx="838200" cy="311944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3200"/>
              </a:p>
            </p:txBody>
          </p:sp>
          <p:sp>
            <p:nvSpPr>
              <p:cNvPr id="21590" name="Rectangle 357"/>
              <p:cNvSpPr>
                <a:spLocks noChangeArrowheads="1"/>
              </p:cNvSpPr>
              <p:nvPr/>
            </p:nvSpPr>
            <p:spPr bwMode="auto">
              <a:xfrm>
                <a:off x="6672942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3200"/>
              </a:p>
            </p:txBody>
          </p:sp>
          <p:sp>
            <p:nvSpPr>
              <p:cNvPr id="21591" name="Rectangle 358"/>
              <p:cNvSpPr>
                <a:spLocks noChangeArrowheads="1"/>
              </p:cNvSpPr>
              <p:nvPr/>
            </p:nvSpPr>
            <p:spPr bwMode="auto">
              <a:xfrm>
                <a:off x="7696200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3200"/>
              </a:p>
            </p:txBody>
          </p:sp>
        </p:grpSp>
        <p:grpSp>
          <p:nvGrpSpPr>
            <p:cNvPr id="26" name="Group 430"/>
            <p:cNvGrpSpPr>
              <a:grpSpLocks/>
            </p:cNvGrpSpPr>
            <p:nvPr/>
          </p:nvGrpSpPr>
          <p:grpSpPr bwMode="auto">
            <a:xfrm>
              <a:off x="836613" y="4259263"/>
              <a:ext cx="7546975" cy="230187"/>
              <a:chOff x="837406" y="3429000"/>
              <a:chExt cx="7546182" cy="229394"/>
            </a:xfrm>
          </p:grpSpPr>
          <p:cxnSp>
            <p:nvCxnSpPr>
              <p:cNvPr id="21574" name="Straight Connector 360"/>
              <p:cNvCxnSpPr>
                <a:cxnSpLocks noChangeShapeType="1"/>
                <a:stCxn id="21701" idx="2"/>
              </p:cNvCxnSpPr>
              <p:nvPr/>
            </p:nvCxnSpPr>
            <p:spPr bwMode="auto">
              <a:xfrm rot="5400000">
                <a:off x="723900" y="3543300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5" name="Straight Connector 361"/>
              <p:cNvCxnSpPr>
                <a:cxnSpLocks noChangeShapeType="1"/>
              </p:cNvCxnSpPr>
              <p:nvPr/>
            </p:nvCxnSpPr>
            <p:spPr bwMode="auto">
              <a:xfrm rot="5400000">
                <a:off x="15628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6" name="Straight Connector 362"/>
              <p:cNvCxnSpPr>
                <a:cxnSpLocks noChangeShapeType="1"/>
              </p:cNvCxnSpPr>
              <p:nvPr/>
            </p:nvCxnSpPr>
            <p:spPr bwMode="auto">
              <a:xfrm rot="5400000">
                <a:off x="24010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7" name="Straight Connector 363"/>
              <p:cNvCxnSpPr>
                <a:cxnSpLocks noChangeShapeType="1"/>
              </p:cNvCxnSpPr>
              <p:nvPr/>
            </p:nvCxnSpPr>
            <p:spPr bwMode="auto">
              <a:xfrm rot="5400000">
                <a:off x="32392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8" name="Straight Connector 364"/>
              <p:cNvCxnSpPr>
                <a:cxnSpLocks noChangeShapeType="1"/>
              </p:cNvCxnSpPr>
              <p:nvPr/>
            </p:nvCxnSpPr>
            <p:spPr bwMode="auto">
              <a:xfrm rot="5400000">
                <a:off x="40774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9" name="Straight Connector 365"/>
              <p:cNvCxnSpPr>
                <a:cxnSpLocks noChangeShapeType="1"/>
              </p:cNvCxnSpPr>
              <p:nvPr/>
            </p:nvCxnSpPr>
            <p:spPr bwMode="auto">
              <a:xfrm rot="5400000">
                <a:off x="49156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80" name="Straight Connector 366"/>
              <p:cNvCxnSpPr>
                <a:cxnSpLocks noChangeShapeType="1"/>
              </p:cNvCxnSpPr>
              <p:nvPr/>
            </p:nvCxnSpPr>
            <p:spPr bwMode="auto">
              <a:xfrm rot="5400000">
                <a:off x="57538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81" name="Straight Connector 367"/>
              <p:cNvCxnSpPr>
                <a:cxnSpLocks noChangeShapeType="1"/>
              </p:cNvCxnSpPr>
              <p:nvPr/>
            </p:nvCxnSpPr>
            <p:spPr bwMode="auto">
              <a:xfrm rot="5400000">
                <a:off x="65920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82" name="Straight Connector 368"/>
              <p:cNvCxnSpPr>
                <a:cxnSpLocks noChangeShapeType="1"/>
              </p:cNvCxnSpPr>
              <p:nvPr/>
            </p:nvCxnSpPr>
            <p:spPr bwMode="auto">
              <a:xfrm rot="5400000">
                <a:off x="74302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83" name="Straight Connector 369"/>
              <p:cNvCxnSpPr>
                <a:cxnSpLocks noChangeShapeType="1"/>
              </p:cNvCxnSpPr>
              <p:nvPr/>
            </p:nvCxnSpPr>
            <p:spPr bwMode="auto">
              <a:xfrm rot="5400000">
                <a:off x="82684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</p:grpSp>
        <p:grpSp>
          <p:nvGrpSpPr>
            <p:cNvPr id="27" name="Group 426"/>
            <p:cNvGrpSpPr>
              <a:grpSpLocks/>
            </p:cNvGrpSpPr>
            <p:nvPr/>
          </p:nvGrpSpPr>
          <p:grpSpPr bwMode="auto">
            <a:xfrm>
              <a:off x="742950" y="4789488"/>
              <a:ext cx="7562850" cy="233362"/>
              <a:chOff x="742951" y="3957638"/>
              <a:chExt cx="7562852" cy="314321"/>
            </a:xfrm>
          </p:grpSpPr>
          <p:cxnSp>
            <p:nvCxnSpPr>
              <p:cNvPr id="21558" name="Straight Connector 371"/>
              <p:cNvCxnSpPr>
                <a:cxnSpLocks noChangeShapeType="1"/>
              </p:cNvCxnSpPr>
              <p:nvPr/>
            </p:nvCxnSpPr>
            <p:spPr bwMode="auto">
              <a:xfrm rot="5400000">
                <a:off x="588173" y="4117172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9" name="Straight Connector 375"/>
              <p:cNvCxnSpPr>
                <a:cxnSpLocks noChangeShapeType="1"/>
              </p:cNvCxnSpPr>
              <p:nvPr/>
            </p:nvCxnSpPr>
            <p:spPr bwMode="auto">
              <a:xfrm rot="5400000">
                <a:off x="1007273" y="4112419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0" name="Straight Connector 376"/>
              <p:cNvCxnSpPr>
                <a:cxnSpLocks noChangeShapeType="1"/>
              </p:cNvCxnSpPr>
              <p:nvPr/>
            </p:nvCxnSpPr>
            <p:spPr bwMode="auto">
              <a:xfrm rot="5400000">
                <a:off x="1616873" y="4112419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1" name="Straight Connector 377"/>
              <p:cNvCxnSpPr>
                <a:cxnSpLocks noChangeShapeType="1"/>
              </p:cNvCxnSpPr>
              <p:nvPr/>
            </p:nvCxnSpPr>
            <p:spPr bwMode="auto">
              <a:xfrm rot="5400000">
                <a:off x="2035973" y="4112419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2" name="Straight Connector 378"/>
              <p:cNvCxnSpPr>
                <a:cxnSpLocks noChangeShapeType="1"/>
              </p:cNvCxnSpPr>
              <p:nvPr/>
            </p:nvCxnSpPr>
            <p:spPr bwMode="auto">
              <a:xfrm rot="5400000">
                <a:off x="26265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3" name="Straight Connector 379"/>
              <p:cNvCxnSpPr>
                <a:cxnSpLocks noChangeShapeType="1"/>
              </p:cNvCxnSpPr>
              <p:nvPr/>
            </p:nvCxnSpPr>
            <p:spPr bwMode="auto">
              <a:xfrm rot="5400000">
                <a:off x="30456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4" name="Straight Connector 380"/>
              <p:cNvCxnSpPr>
                <a:cxnSpLocks noChangeShapeType="1"/>
              </p:cNvCxnSpPr>
              <p:nvPr/>
            </p:nvCxnSpPr>
            <p:spPr bwMode="auto">
              <a:xfrm rot="5400000">
                <a:off x="3659985" y="4114797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5" name="Straight Connector 381"/>
              <p:cNvCxnSpPr>
                <a:cxnSpLocks noChangeShapeType="1"/>
              </p:cNvCxnSpPr>
              <p:nvPr/>
            </p:nvCxnSpPr>
            <p:spPr bwMode="auto">
              <a:xfrm rot="5400000">
                <a:off x="4079085" y="4114797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6" name="Straight Connector 382"/>
              <p:cNvCxnSpPr>
                <a:cxnSpLocks noChangeShapeType="1"/>
              </p:cNvCxnSpPr>
              <p:nvPr/>
            </p:nvCxnSpPr>
            <p:spPr bwMode="auto">
              <a:xfrm rot="5400000">
                <a:off x="46839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7" name="Straight Connector 383"/>
              <p:cNvCxnSpPr>
                <a:cxnSpLocks noChangeShapeType="1"/>
              </p:cNvCxnSpPr>
              <p:nvPr/>
            </p:nvCxnSpPr>
            <p:spPr bwMode="auto">
              <a:xfrm rot="5400000">
                <a:off x="51030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8" name="Straight Connector 384"/>
              <p:cNvCxnSpPr>
                <a:cxnSpLocks noChangeShapeType="1"/>
              </p:cNvCxnSpPr>
              <p:nvPr/>
            </p:nvCxnSpPr>
            <p:spPr bwMode="auto">
              <a:xfrm rot="5400000">
                <a:off x="57126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9" name="Straight Connector 385"/>
              <p:cNvCxnSpPr>
                <a:cxnSpLocks noChangeShapeType="1"/>
              </p:cNvCxnSpPr>
              <p:nvPr/>
            </p:nvCxnSpPr>
            <p:spPr bwMode="auto">
              <a:xfrm rot="5400000">
                <a:off x="61317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0" name="Straight Connector 386"/>
              <p:cNvCxnSpPr>
                <a:cxnSpLocks noChangeShapeType="1"/>
              </p:cNvCxnSpPr>
              <p:nvPr/>
            </p:nvCxnSpPr>
            <p:spPr bwMode="auto">
              <a:xfrm rot="5400000">
                <a:off x="6712747" y="4112416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1" name="Straight Connector 387"/>
              <p:cNvCxnSpPr>
                <a:cxnSpLocks noChangeShapeType="1"/>
              </p:cNvCxnSpPr>
              <p:nvPr/>
            </p:nvCxnSpPr>
            <p:spPr bwMode="auto">
              <a:xfrm rot="5400000">
                <a:off x="7131847" y="4112416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2" name="Straight Connector 388"/>
              <p:cNvCxnSpPr>
                <a:cxnSpLocks noChangeShapeType="1"/>
              </p:cNvCxnSpPr>
              <p:nvPr/>
            </p:nvCxnSpPr>
            <p:spPr bwMode="auto">
              <a:xfrm rot="5400000">
                <a:off x="77319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3" name="Straight Connector 389"/>
              <p:cNvCxnSpPr>
                <a:cxnSpLocks noChangeShapeType="1"/>
              </p:cNvCxnSpPr>
              <p:nvPr/>
            </p:nvCxnSpPr>
            <p:spPr bwMode="auto">
              <a:xfrm rot="5400000">
                <a:off x="81510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</p:grpSp>
        <p:grpSp>
          <p:nvGrpSpPr>
            <p:cNvPr id="28" name="Group 428"/>
            <p:cNvGrpSpPr>
              <a:grpSpLocks/>
            </p:cNvGrpSpPr>
            <p:nvPr/>
          </p:nvGrpSpPr>
          <p:grpSpPr bwMode="auto">
            <a:xfrm>
              <a:off x="762000" y="5322888"/>
              <a:ext cx="7572375" cy="395287"/>
              <a:chOff x="761999" y="4561470"/>
              <a:chExt cx="7572377" cy="479292"/>
            </a:xfrm>
          </p:grpSpPr>
          <p:cxnSp>
            <p:nvCxnSpPr>
              <p:cNvPr id="21542" name="Straight Connector 390"/>
              <p:cNvCxnSpPr>
                <a:cxnSpLocks noChangeShapeType="1"/>
              </p:cNvCxnSpPr>
              <p:nvPr/>
            </p:nvCxnSpPr>
            <p:spPr bwMode="auto">
              <a:xfrm rot="5400000">
                <a:off x="6666057" y="4802048"/>
                <a:ext cx="460090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3" name="Straight Connector 391"/>
              <p:cNvCxnSpPr>
                <a:cxnSpLocks noChangeShapeType="1"/>
              </p:cNvCxnSpPr>
              <p:nvPr/>
            </p:nvCxnSpPr>
            <p:spPr bwMode="auto">
              <a:xfrm rot="16200000" flipH="1">
                <a:off x="7084904" y="4802305"/>
                <a:ext cx="462983" cy="237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4" name="Straight Connector 392"/>
              <p:cNvCxnSpPr>
                <a:cxnSpLocks noChangeShapeType="1"/>
              </p:cNvCxnSpPr>
              <p:nvPr/>
            </p:nvCxnSpPr>
            <p:spPr bwMode="auto">
              <a:xfrm rot="5400000">
                <a:off x="7678518" y="4801281"/>
                <a:ext cx="473515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5" name="Straight Connector 393"/>
              <p:cNvCxnSpPr>
                <a:cxnSpLocks noChangeShapeType="1"/>
              </p:cNvCxnSpPr>
              <p:nvPr/>
            </p:nvCxnSpPr>
            <p:spPr bwMode="auto">
              <a:xfrm rot="16200000" flipH="1">
                <a:off x="8097873" y="4801366"/>
                <a:ext cx="470624" cy="2382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6" name="Straight Connector 410"/>
              <p:cNvCxnSpPr>
                <a:cxnSpLocks noChangeShapeType="1"/>
              </p:cNvCxnSpPr>
              <p:nvPr/>
            </p:nvCxnSpPr>
            <p:spPr bwMode="auto">
              <a:xfrm rot="16200000" flipH="1">
                <a:off x="4574560" y="4802805"/>
                <a:ext cx="473512" cy="2379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7" name="Straight Connector 411"/>
              <p:cNvCxnSpPr>
                <a:cxnSpLocks noChangeShapeType="1"/>
              </p:cNvCxnSpPr>
              <p:nvPr/>
            </p:nvCxnSpPr>
            <p:spPr bwMode="auto">
              <a:xfrm rot="16200000" flipH="1">
                <a:off x="4999435" y="4797030"/>
                <a:ext cx="461969" cy="2379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8" name="Straight Connector 412"/>
              <p:cNvCxnSpPr>
                <a:cxnSpLocks noChangeShapeType="1"/>
              </p:cNvCxnSpPr>
              <p:nvPr/>
            </p:nvCxnSpPr>
            <p:spPr bwMode="auto">
              <a:xfrm rot="5400000">
                <a:off x="5600702" y="4800596"/>
                <a:ext cx="457202" cy="6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9" name="Straight Connector 413"/>
              <p:cNvCxnSpPr>
                <a:cxnSpLocks noChangeShapeType="1"/>
              </p:cNvCxnSpPr>
              <p:nvPr/>
            </p:nvCxnSpPr>
            <p:spPr bwMode="auto">
              <a:xfrm rot="5400000">
                <a:off x="6024564" y="4795836"/>
                <a:ext cx="447677" cy="5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0" name="Straight Connector 418"/>
              <p:cNvCxnSpPr>
                <a:cxnSpLocks noChangeShapeType="1"/>
              </p:cNvCxnSpPr>
              <p:nvPr/>
            </p:nvCxnSpPr>
            <p:spPr bwMode="auto">
              <a:xfrm rot="16200000" flipH="1">
                <a:off x="3601823" y="4795846"/>
                <a:ext cx="473509" cy="4760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1" name="Straight Connector 419"/>
              <p:cNvCxnSpPr>
                <a:cxnSpLocks noChangeShapeType="1"/>
              </p:cNvCxnSpPr>
              <p:nvPr/>
            </p:nvCxnSpPr>
            <p:spPr bwMode="auto">
              <a:xfrm rot="16200000" flipH="1">
                <a:off x="4023809" y="4792959"/>
                <a:ext cx="467735" cy="475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2" name="Straight Connector 420"/>
              <p:cNvCxnSpPr>
                <a:cxnSpLocks noChangeShapeType="1"/>
              </p:cNvCxnSpPr>
              <p:nvPr/>
            </p:nvCxnSpPr>
            <p:spPr bwMode="auto">
              <a:xfrm rot="16200000" flipH="1">
                <a:off x="1520858" y="4803743"/>
                <a:ext cx="465865" cy="2381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3" name="Straight Connector 421"/>
              <p:cNvCxnSpPr>
                <a:cxnSpLocks noChangeShapeType="1"/>
              </p:cNvCxnSpPr>
              <p:nvPr/>
            </p:nvCxnSpPr>
            <p:spPr bwMode="auto">
              <a:xfrm rot="16200000" flipH="1">
                <a:off x="1941150" y="4802554"/>
                <a:ext cx="465870" cy="476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4" name="Straight Connector 422"/>
              <p:cNvCxnSpPr>
                <a:cxnSpLocks noChangeShapeType="1"/>
              </p:cNvCxnSpPr>
              <p:nvPr/>
            </p:nvCxnSpPr>
            <p:spPr bwMode="auto">
              <a:xfrm rot="5400000">
                <a:off x="2541225" y="4807314"/>
                <a:ext cx="461103" cy="4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5" name="Straight Connector 423"/>
              <p:cNvCxnSpPr>
                <a:cxnSpLocks noChangeShapeType="1"/>
              </p:cNvCxnSpPr>
              <p:nvPr/>
            </p:nvCxnSpPr>
            <p:spPr bwMode="auto">
              <a:xfrm rot="5400000">
                <a:off x="2960325" y="4807309"/>
                <a:ext cx="461103" cy="4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6" name="Straight Connector 424"/>
              <p:cNvCxnSpPr>
                <a:cxnSpLocks noChangeShapeType="1"/>
              </p:cNvCxnSpPr>
              <p:nvPr/>
            </p:nvCxnSpPr>
            <p:spPr bwMode="auto">
              <a:xfrm rot="16200000" flipH="1">
                <a:off x="530005" y="4803997"/>
                <a:ext cx="468752" cy="476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7" name="Straight Connector 425"/>
              <p:cNvCxnSpPr>
                <a:cxnSpLocks noChangeShapeType="1"/>
              </p:cNvCxnSpPr>
              <p:nvPr/>
            </p:nvCxnSpPr>
            <p:spPr bwMode="auto">
              <a:xfrm rot="16200000" flipH="1">
                <a:off x="947914" y="4805193"/>
                <a:ext cx="468757" cy="2381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</p:grpSp>
        <p:grpSp>
          <p:nvGrpSpPr>
            <p:cNvPr id="29" name="Group 518"/>
            <p:cNvGrpSpPr>
              <a:grpSpLocks/>
            </p:cNvGrpSpPr>
            <p:nvPr/>
          </p:nvGrpSpPr>
          <p:grpSpPr bwMode="auto">
            <a:xfrm>
              <a:off x="228600" y="1752600"/>
              <a:ext cx="4648200" cy="839788"/>
              <a:chOff x="228600" y="1752600"/>
              <a:chExt cx="4648200" cy="838994"/>
            </a:xfrm>
          </p:grpSpPr>
          <p:sp>
            <p:nvSpPr>
              <p:cNvPr id="506" name="Rectangle 505"/>
              <p:cNvSpPr/>
              <p:nvPr/>
            </p:nvSpPr>
            <p:spPr bwMode="auto">
              <a:xfrm>
                <a:off x="228600" y="1752600"/>
                <a:ext cx="838200" cy="380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latin typeface="Times New Roman" pitchFamily="18" charset="-52"/>
                  </a:rPr>
                  <a:t>CPU</a:t>
                </a:r>
              </a:p>
            </p:txBody>
          </p:sp>
          <p:sp>
            <p:nvSpPr>
              <p:cNvPr id="507" name="Rectangle 506"/>
              <p:cNvSpPr/>
              <p:nvPr/>
            </p:nvSpPr>
            <p:spPr bwMode="auto">
              <a:xfrm>
                <a:off x="1143000" y="1752600"/>
                <a:ext cx="1447800" cy="380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latin typeface="Times New Roman" pitchFamily="18" charset="-52"/>
                  </a:rPr>
                  <a:t>Bridge</a:t>
                </a:r>
              </a:p>
            </p:txBody>
          </p:sp>
          <p:sp>
            <p:nvSpPr>
              <p:cNvPr id="508" name="Rectangle 507"/>
              <p:cNvSpPr/>
              <p:nvPr/>
            </p:nvSpPr>
            <p:spPr bwMode="auto">
              <a:xfrm>
                <a:off x="2667000" y="1752600"/>
                <a:ext cx="2209800" cy="380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latin typeface="Times New Roman" pitchFamily="18" charset="-52"/>
                  </a:rPr>
                  <a:t>Host Memory</a:t>
                </a:r>
              </a:p>
            </p:txBody>
          </p:sp>
          <p:cxnSp>
            <p:nvCxnSpPr>
              <p:cNvPr id="21539" name="Straight Connector 509"/>
              <p:cNvCxnSpPr>
                <a:cxnSpLocks noChangeShapeType="1"/>
                <a:stCxn id="506" idx="3"/>
                <a:endCxn id="507" idx="1"/>
              </p:cNvCxnSpPr>
              <p:nvPr/>
            </p:nvCxnSpPr>
            <p:spPr bwMode="auto">
              <a:xfrm>
                <a:off x="1066800" y="1943100"/>
                <a:ext cx="76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40" name="Straight Connector 511"/>
              <p:cNvCxnSpPr>
                <a:cxnSpLocks noChangeShapeType="1"/>
                <a:stCxn id="507" idx="3"/>
                <a:endCxn id="508" idx="1"/>
              </p:cNvCxnSpPr>
              <p:nvPr/>
            </p:nvCxnSpPr>
            <p:spPr bwMode="auto">
              <a:xfrm>
                <a:off x="2590800" y="1943100"/>
                <a:ext cx="76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41" name="Straight Connector 513"/>
              <p:cNvCxnSpPr>
                <a:cxnSpLocks noChangeShapeType="1"/>
                <a:stCxn id="507" idx="2"/>
              </p:cNvCxnSpPr>
              <p:nvPr/>
            </p:nvCxnSpPr>
            <p:spPr bwMode="auto">
              <a:xfrm rot="5400000">
                <a:off x="1638300" y="2362200"/>
                <a:ext cx="457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0" name="Group 504"/>
            <p:cNvGrpSpPr>
              <a:grpSpLocks/>
            </p:cNvGrpSpPr>
            <p:nvPr/>
          </p:nvGrpSpPr>
          <p:grpSpPr bwMode="auto">
            <a:xfrm>
              <a:off x="152400" y="2590800"/>
              <a:ext cx="8840788" cy="2052638"/>
              <a:chOff x="152400" y="2590800"/>
              <a:chExt cx="8841581" cy="2051844"/>
            </a:xfrm>
          </p:grpSpPr>
          <p:grpSp>
            <p:nvGrpSpPr>
              <p:cNvPr id="21517" name="Group 499"/>
              <p:cNvGrpSpPr>
                <a:grpSpLocks/>
              </p:cNvGrpSpPr>
              <p:nvPr/>
            </p:nvGrpSpPr>
            <p:grpSpPr bwMode="auto">
              <a:xfrm>
                <a:off x="152400" y="2590800"/>
                <a:ext cx="8839995" cy="2051844"/>
                <a:chOff x="152400" y="2590800"/>
                <a:chExt cx="8839995" cy="2051844"/>
              </a:xfrm>
            </p:grpSpPr>
            <p:grpSp>
              <p:nvGrpSpPr>
                <p:cNvPr id="21519" name="Group 486"/>
                <p:cNvGrpSpPr>
                  <a:grpSpLocks/>
                </p:cNvGrpSpPr>
                <p:nvPr/>
              </p:nvGrpSpPr>
              <p:grpSpPr bwMode="auto">
                <a:xfrm>
                  <a:off x="152400" y="2590800"/>
                  <a:ext cx="8839995" cy="2050256"/>
                  <a:chOff x="152400" y="2590800"/>
                  <a:chExt cx="8839995" cy="2050256"/>
                </a:xfrm>
              </p:grpSpPr>
              <p:sp>
                <p:nvSpPr>
                  <p:cNvPr id="450" name="Rectangle 449"/>
                  <p:cNvSpPr/>
                  <p:nvPr/>
                </p:nvSpPr>
                <p:spPr bwMode="auto">
                  <a:xfrm>
                    <a:off x="914468" y="2590800"/>
                    <a:ext cx="1905171" cy="30468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400" dirty="0">
                        <a:latin typeface="Times New Roman" pitchFamily="18" charset="-52"/>
                      </a:rPr>
                      <a:t>Work Distribution</a:t>
                    </a:r>
                  </a:p>
                </p:txBody>
              </p:sp>
              <p:cxnSp>
                <p:nvCxnSpPr>
                  <p:cNvPr id="21522" name="Straight Connector 452"/>
                  <p:cNvCxnSpPr>
                    <a:cxnSpLocks noChangeShapeType="1"/>
                    <a:stCxn id="450" idx="3"/>
                  </p:cNvCxnSpPr>
                  <p:nvPr/>
                </p:nvCxnSpPr>
                <p:spPr bwMode="auto">
                  <a:xfrm>
                    <a:off x="2819400" y="2743200"/>
                    <a:ext cx="61722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3" name="Straight Connector 454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8044657" y="3690937"/>
                    <a:ext cx="1894681" cy="794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4" name="Straight Connector 456"/>
                  <p:cNvCxnSpPr>
                    <a:cxnSpLocks noChangeShapeType="1"/>
                    <a:stCxn id="450" idx="1"/>
                  </p:cNvCxnSpPr>
                  <p:nvPr/>
                </p:nvCxnSpPr>
                <p:spPr bwMode="auto">
                  <a:xfrm rot="10800000">
                    <a:off x="152400" y="2743200"/>
                    <a:ext cx="7620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5" name="Straight Connector 461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-793353" y="3690540"/>
                    <a:ext cx="1897062" cy="3969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6" name="Straight Connector 467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17526" y="2982427"/>
                    <a:ext cx="469429" cy="502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7" name="Straight Connector 471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27572" y="3044428"/>
                    <a:ext cx="2976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8" name="Straight Connector 474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366566" y="3043634"/>
                    <a:ext cx="2976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9" name="Straight Connector 476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3127772" y="2968228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0" name="Straight Connector 479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39667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1" name="Straight Connector 48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48049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2" name="Straight Connector 481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56431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3" name="Straight Connector 482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4813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4" name="Straight Connector 483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73195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5" name="Straight Connector 484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81577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21520" name="Straight Connector 491"/>
                <p:cNvCxnSpPr>
                  <a:cxnSpLocks noChangeShapeType="1"/>
                </p:cNvCxnSpPr>
                <p:nvPr/>
              </p:nvCxnSpPr>
              <p:spPr bwMode="auto">
                <a:xfrm>
                  <a:off x="152400" y="4641056"/>
                  <a:ext cx="3048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21518" name="Straight Connector 501"/>
              <p:cNvCxnSpPr>
                <a:cxnSpLocks noChangeShapeType="1"/>
              </p:cNvCxnSpPr>
              <p:nvPr/>
            </p:nvCxnSpPr>
            <p:spPr bwMode="auto">
              <a:xfrm flipV="1">
                <a:off x="8763000" y="4636294"/>
                <a:ext cx="230981" cy="47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44"/>
          <p:cNvGrpSpPr>
            <a:grpSpLocks/>
          </p:cNvGrpSpPr>
          <p:nvPr/>
        </p:nvGrpSpPr>
        <p:grpSpPr bwMode="auto">
          <a:xfrm>
            <a:off x="762000" y="2895600"/>
            <a:ext cx="2667000" cy="2819400"/>
            <a:chOff x="609600" y="1752600"/>
            <a:chExt cx="2667000" cy="3886200"/>
          </a:xfrm>
        </p:grpSpPr>
        <p:grpSp>
          <p:nvGrpSpPr>
            <p:cNvPr id="22564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667000" cy="3886200"/>
              <a:chOff x="609600" y="3657600"/>
              <a:chExt cx="2667000" cy="3886200"/>
            </a:xfrm>
          </p:grpSpPr>
          <p:sp>
            <p:nvSpPr>
              <p:cNvPr id="22566" name="Rectangle 4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667000" cy="388620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567" name="Rectangle 5"/>
              <p:cNvSpPr>
                <a:spLocks noChangeArrowheads="1"/>
              </p:cNvSpPr>
              <p:nvPr/>
            </p:nvSpPr>
            <p:spPr bwMode="auto">
              <a:xfrm>
                <a:off x="685800" y="4287795"/>
                <a:ext cx="1066800" cy="3150973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TEX</a:t>
                </a:r>
              </a:p>
            </p:txBody>
          </p:sp>
          <p:sp>
            <p:nvSpPr>
              <p:cNvPr id="22568" name="Rectangle 6"/>
              <p:cNvSpPr>
                <a:spLocks noChangeArrowheads="1"/>
              </p:cNvSpPr>
              <p:nvPr/>
            </p:nvSpPr>
            <p:spPr bwMode="auto">
              <a:xfrm>
                <a:off x="1905000" y="4287795"/>
                <a:ext cx="1143000" cy="990601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SM</a:t>
                </a:r>
              </a:p>
            </p:txBody>
          </p:sp>
          <p:sp>
            <p:nvSpPr>
              <p:cNvPr id="22569" name="Rectangle 7"/>
              <p:cNvSpPr>
                <a:spLocks noChangeArrowheads="1"/>
              </p:cNvSpPr>
              <p:nvPr/>
            </p:nvSpPr>
            <p:spPr bwMode="auto">
              <a:xfrm>
                <a:off x="1905000" y="5364232"/>
                <a:ext cx="1143000" cy="990601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SM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762000" y="3733800"/>
                <a:ext cx="2286000" cy="343930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atin typeface="Times New Roman" pitchFamily="18" charset="-52"/>
                  </a:rPr>
                  <a:t>Texture Processing Cluster</a:t>
                </a:r>
              </a:p>
            </p:txBody>
          </p:sp>
        </p:grpSp>
        <p:sp>
          <p:nvSpPr>
            <p:cNvPr id="22565" name="Rectangle 42"/>
            <p:cNvSpPr>
              <a:spLocks noChangeArrowheads="1"/>
            </p:cNvSpPr>
            <p:nvPr/>
          </p:nvSpPr>
          <p:spPr bwMode="auto">
            <a:xfrm>
              <a:off x="1901952" y="4543167"/>
              <a:ext cx="1143000" cy="99060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SM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047875" y="1981200"/>
            <a:ext cx="6791325" cy="4343400"/>
            <a:chOff x="1819656" y="2948669"/>
            <a:chExt cx="6489530" cy="3335114"/>
          </a:xfrm>
        </p:grpSpPr>
        <p:sp>
          <p:nvSpPr>
            <p:cNvPr id="22558" name="Rectangle 10"/>
            <p:cNvSpPr>
              <a:spLocks noChangeArrowheads="1"/>
            </p:cNvSpPr>
            <p:nvPr/>
          </p:nvSpPr>
          <p:spPr bwMode="auto">
            <a:xfrm>
              <a:off x="1828800" y="4001864"/>
              <a:ext cx="1114920" cy="542980"/>
            </a:xfrm>
            <a:prstGeom prst="rect">
              <a:avLst/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/>
            </a:p>
          </p:txBody>
        </p:sp>
        <p:sp>
          <p:nvSpPr>
            <p:cNvPr id="22559" name="Rectangle 11"/>
            <p:cNvSpPr>
              <a:spLocks noChangeArrowheads="1"/>
            </p:cNvSpPr>
            <p:nvPr/>
          </p:nvSpPr>
          <p:spPr bwMode="auto">
            <a:xfrm>
              <a:off x="5251006" y="2948669"/>
              <a:ext cx="3058180" cy="3335114"/>
            </a:xfrm>
            <a:prstGeom prst="rect">
              <a:avLst/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/>
            </a:p>
          </p:txBody>
        </p:sp>
        <p:cxnSp>
          <p:nvCxnSpPr>
            <p:cNvPr id="22560" name="Straight Connector 12"/>
            <p:cNvCxnSpPr>
              <a:cxnSpLocks noChangeShapeType="1"/>
            </p:cNvCxnSpPr>
            <p:nvPr/>
          </p:nvCxnSpPr>
          <p:spPr bwMode="auto">
            <a:xfrm flipV="1">
              <a:off x="2971800" y="2948669"/>
              <a:ext cx="5337386" cy="105319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2561" name="Straight Connector 13"/>
            <p:cNvCxnSpPr>
              <a:cxnSpLocks noChangeShapeType="1"/>
            </p:cNvCxnSpPr>
            <p:nvPr/>
          </p:nvCxnSpPr>
          <p:spPr bwMode="auto">
            <a:xfrm flipV="1">
              <a:off x="1905000" y="2948669"/>
              <a:ext cx="3346006" cy="105319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2562" name="Straight Connector 14"/>
            <p:cNvCxnSpPr>
              <a:cxnSpLocks noChangeShapeType="1"/>
            </p:cNvCxnSpPr>
            <p:nvPr/>
          </p:nvCxnSpPr>
          <p:spPr bwMode="auto">
            <a:xfrm>
              <a:off x="1819656" y="4544842"/>
              <a:ext cx="3431350" cy="1738941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2563" name="Straight Connector 15"/>
            <p:cNvCxnSpPr>
              <a:cxnSpLocks noChangeShapeType="1"/>
            </p:cNvCxnSpPr>
            <p:nvPr/>
          </p:nvCxnSpPr>
          <p:spPr bwMode="auto">
            <a:xfrm>
              <a:off x="2971800" y="4528459"/>
              <a:ext cx="5337386" cy="175532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638800" y="1981200"/>
            <a:ext cx="3200400" cy="4343400"/>
            <a:chOff x="5410200" y="2209800"/>
            <a:chExt cx="3200400" cy="4343400"/>
          </a:xfrm>
        </p:grpSpPr>
        <p:grpSp>
          <p:nvGrpSpPr>
            <p:cNvPr id="22534" name="Group 43"/>
            <p:cNvGrpSpPr>
              <a:grpSpLocks/>
            </p:cNvGrpSpPr>
            <p:nvPr/>
          </p:nvGrpSpPr>
          <p:grpSpPr bwMode="auto">
            <a:xfrm>
              <a:off x="5410200" y="2209800"/>
              <a:ext cx="3200400" cy="4343400"/>
              <a:chOff x="5410200" y="2209800"/>
              <a:chExt cx="3200400" cy="4343400"/>
            </a:xfrm>
          </p:grpSpPr>
          <p:grpSp>
            <p:nvGrpSpPr>
              <p:cNvPr id="22536" name="Group 16"/>
              <p:cNvGrpSpPr>
                <a:grpSpLocks/>
              </p:cNvGrpSpPr>
              <p:nvPr/>
            </p:nvGrpSpPr>
            <p:grpSpPr bwMode="auto">
              <a:xfrm>
                <a:off x="5410200" y="2209800"/>
                <a:ext cx="3200400" cy="4343400"/>
                <a:chOff x="5181600" y="3124200"/>
                <a:chExt cx="3200400" cy="4343400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5181600" y="3124200"/>
                  <a:ext cx="3200400" cy="43434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5334000" y="3200400"/>
                  <a:ext cx="28956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latin typeface="Times New Roman" pitchFamily="18" charset="-52"/>
                    </a:rPr>
                    <a:t>Streaming Multiprocessor</a:t>
                  </a:r>
                </a:p>
              </p:txBody>
            </p:sp>
            <p:sp>
              <p:nvSpPr>
                <p:cNvPr id="22542" name="Rectangle 19"/>
                <p:cNvSpPr>
                  <a:spLocks noChangeArrowheads="1"/>
                </p:cNvSpPr>
                <p:nvPr/>
              </p:nvSpPr>
              <p:spPr bwMode="auto">
                <a:xfrm>
                  <a:off x="5309616" y="3657600"/>
                  <a:ext cx="1524000" cy="304800"/>
                </a:xfrm>
                <a:prstGeom prst="rect">
                  <a:avLst/>
                </a:prstGeom>
                <a:solidFill>
                  <a:srgbClr val="0070C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400"/>
                    <a:t>Instruction $</a:t>
                  </a:r>
                </a:p>
              </p:txBody>
            </p:sp>
            <p:sp>
              <p:nvSpPr>
                <p:cNvPr id="22543" name="Rectangle 20"/>
                <p:cNvSpPr>
                  <a:spLocks noChangeArrowheads="1"/>
                </p:cNvSpPr>
                <p:nvPr/>
              </p:nvSpPr>
              <p:spPr bwMode="auto">
                <a:xfrm>
                  <a:off x="6934200" y="3657600"/>
                  <a:ext cx="1295400" cy="304800"/>
                </a:xfrm>
                <a:prstGeom prst="rect">
                  <a:avLst/>
                </a:prstGeom>
                <a:solidFill>
                  <a:srgbClr val="0070C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400"/>
                    <a:t>Constant $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5310188" y="4038600"/>
                  <a:ext cx="2919412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latin typeface="Times New Roman" pitchFamily="18" charset="-52"/>
                    </a:rPr>
                    <a:t>Instruction Fetch</a:t>
                  </a:r>
                </a:p>
              </p:txBody>
            </p:sp>
            <p:sp>
              <p:nvSpPr>
                <p:cNvPr id="22545" name="Rectangle 22"/>
                <p:cNvSpPr>
                  <a:spLocks noChangeArrowheads="1"/>
                </p:cNvSpPr>
                <p:nvPr/>
              </p:nvSpPr>
              <p:spPr bwMode="auto">
                <a:xfrm>
                  <a:off x="5309616" y="4419600"/>
                  <a:ext cx="2919984" cy="533400"/>
                </a:xfrm>
                <a:prstGeom prst="rect">
                  <a:avLst/>
                </a:prstGeom>
                <a:solidFill>
                  <a:srgbClr val="99FF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400" dirty="0" smtClean="0"/>
                    <a:t>Shared </a:t>
                  </a:r>
                  <a:r>
                    <a:rPr lang="en-US" sz="1400" dirty="0"/>
                    <a:t>Memory</a:t>
                  </a:r>
                </a:p>
              </p:txBody>
            </p:sp>
            <p:sp>
              <p:nvSpPr>
                <p:cNvPr id="22546" name="Rectangle 23"/>
                <p:cNvSpPr>
                  <a:spLocks noChangeArrowheads="1"/>
                </p:cNvSpPr>
                <p:nvPr/>
              </p:nvSpPr>
              <p:spPr bwMode="auto">
                <a:xfrm>
                  <a:off x="6096000" y="5029200"/>
                  <a:ext cx="609600" cy="1219200"/>
                </a:xfrm>
                <a:prstGeom prst="rect">
                  <a:avLst/>
                </a:prstGeom>
                <a:solidFill>
                  <a:srgbClr val="FF99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800"/>
                    <a:t>SFU</a:t>
                  </a:r>
                  <a:endParaRPr lang="en-US"/>
                </a:p>
              </p:txBody>
            </p:sp>
            <p:grpSp>
              <p:nvGrpSpPr>
                <p:cNvPr id="22547" name="Group 37"/>
                <p:cNvGrpSpPr>
                  <a:grpSpLocks/>
                </p:cNvGrpSpPr>
                <p:nvPr/>
              </p:nvGrpSpPr>
              <p:grpSpPr bwMode="auto">
                <a:xfrm>
                  <a:off x="5334000" y="5029200"/>
                  <a:ext cx="609600" cy="1219200"/>
                  <a:chOff x="5334000" y="5029200"/>
                  <a:chExt cx="609600" cy="1219200"/>
                </a:xfrm>
              </p:grpSpPr>
              <p:sp>
                <p:nvSpPr>
                  <p:cNvPr id="32" name="Rectangle 31"/>
                  <p:cNvSpPr/>
                  <p:nvPr/>
                </p:nvSpPr>
                <p:spPr bwMode="auto">
                  <a:xfrm>
                    <a:off x="5334000" y="50292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 bwMode="auto">
                  <a:xfrm>
                    <a:off x="5334000" y="53340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 bwMode="auto">
                  <a:xfrm>
                    <a:off x="5334000" y="56388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5334000" y="59436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</p:grpSp>
            <p:sp>
              <p:nvSpPr>
                <p:cNvPr id="22548" name="Rectangle 25"/>
                <p:cNvSpPr>
                  <a:spLocks noChangeArrowheads="1"/>
                </p:cNvSpPr>
                <p:nvPr/>
              </p:nvSpPr>
              <p:spPr bwMode="auto">
                <a:xfrm>
                  <a:off x="7620000" y="5029200"/>
                  <a:ext cx="609600" cy="1219200"/>
                </a:xfrm>
                <a:prstGeom prst="rect">
                  <a:avLst/>
                </a:prstGeom>
                <a:solidFill>
                  <a:srgbClr val="FF99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800"/>
                    <a:t>SFU</a:t>
                  </a:r>
                  <a:endParaRPr lang="en-US"/>
                </a:p>
              </p:txBody>
            </p:sp>
            <p:grpSp>
              <p:nvGrpSpPr>
                <p:cNvPr id="22549" name="Group 38"/>
                <p:cNvGrpSpPr>
                  <a:grpSpLocks/>
                </p:cNvGrpSpPr>
                <p:nvPr/>
              </p:nvGrpSpPr>
              <p:grpSpPr bwMode="auto">
                <a:xfrm>
                  <a:off x="6858000" y="5029200"/>
                  <a:ext cx="609600" cy="1219200"/>
                  <a:chOff x="6858000" y="5029200"/>
                  <a:chExt cx="609600" cy="1219200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858000" y="50292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 bwMode="auto">
                  <a:xfrm>
                    <a:off x="6858000" y="53340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 bwMode="auto">
                  <a:xfrm>
                    <a:off x="6858000" y="56388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 bwMode="auto">
                  <a:xfrm>
                    <a:off x="6858000" y="59436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</p:grpSp>
          </p:grpSp>
          <p:sp>
            <p:nvSpPr>
              <p:cNvPr id="22537" name="Rectangle 39"/>
              <p:cNvSpPr>
                <a:spLocks noChangeArrowheads="1"/>
              </p:cNvSpPr>
              <p:nvPr/>
            </p:nvSpPr>
            <p:spPr bwMode="auto">
              <a:xfrm>
                <a:off x="5562600" y="5943600"/>
                <a:ext cx="2895600" cy="533400"/>
              </a:xfrm>
              <a:prstGeom prst="rect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Double Precision</a:t>
                </a:r>
              </a:p>
            </p:txBody>
          </p:sp>
        </p:grpSp>
        <p:sp>
          <p:nvSpPr>
            <p:cNvPr id="22535" name="Rectangle 16"/>
            <p:cNvSpPr>
              <a:spLocks noChangeArrowheads="1"/>
            </p:cNvSpPr>
            <p:nvPr/>
          </p:nvSpPr>
          <p:spPr bwMode="auto">
            <a:xfrm>
              <a:off x="5562600" y="5410200"/>
              <a:ext cx="2919984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/>
                <a:t>Register File</a:t>
              </a:r>
            </a:p>
          </p:txBody>
        </p:sp>
      </p:grp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</a:t>
            </a:r>
            <a:br>
              <a:rPr kumimoji="1" lang="en-US" dirty="0" smtClean="0">
                <a:latin typeface="+mn-lt"/>
              </a:rPr>
            </a:br>
            <a:r>
              <a:rPr kumimoji="1" lang="ru-RU" dirty="0" smtClean="0">
                <a:latin typeface="+mn-lt"/>
              </a:rPr>
              <a:t>Мультипроцессор </a:t>
            </a:r>
            <a:r>
              <a:rPr kumimoji="1" lang="en-US" dirty="0" smtClean="0">
                <a:latin typeface="+mn-lt"/>
              </a:rPr>
              <a:t>Tesla 10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Технические детали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RTM </a:t>
            </a:r>
            <a:r>
              <a:rPr lang="en-US" b="1" smtClean="0"/>
              <a:t>CUDA Programming Guide</a:t>
            </a:r>
          </a:p>
          <a:p>
            <a:r>
              <a:rPr lang="en-US" smtClean="0"/>
              <a:t>Run CUDAHelloWorld</a:t>
            </a:r>
          </a:p>
          <a:p>
            <a:pPr lvl="1"/>
            <a:r>
              <a:rPr lang="ru-RU" smtClean="0"/>
              <a:t>Печатает аппаратно зависимые параметры</a:t>
            </a:r>
          </a:p>
          <a:p>
            <a:pPr lvl="2"/>
            <a:r>
              <a:rPr lang="ru-RU" smtClean="0"/>
              <a:t>Размер </a:t>
            </a:r>
            <a:r>
              <a:rPr lang="en-US" smtClean="0"/>
              <a:t>shared </a:t>
            </a:r>
            <a:r>
              <a:rPr lang="ru-RU" smtClean="0"/>
              <a:t>памяти</a:t>
            </a:r>
            <a:endParaRPr lang="en-US" smtClean="0"/>
          </a:p>
          <a:p>
            <a:pPr lvl="2"/>
            <a:r>
              <a:rPr lang="ru-RU" smtClean="0"/>
              <a:t>Кол-во </a:t>
            </a:r>
            <a:r>
              <a:rPr lang="en-US" smtClean="0"/>
              <a:t>SM</a:t>
            </a:r>
            <a:endParaRPr lang="ru-RU" smtClean="0"/>
          </a:p>
          <a:p>
            <a:pPr lvl="2"/>
            <a:r>
              <a:rPr lang="ru-RU" smtClean="0"/>
              <a:t>Размер </a:t>
            </a:r>
            <a:r>
              <a:rPr lang="en-US" smtClean="0"/>
              <a:t>warp’</a:t>
            </a:r>
            <a:r>
              <a:rPr lang="ru-RU" smtClean="0"/>
              <a:t>а</a:t>
            </a:r>
          </a:p>
          <a:p>
            <a:pPr lvl="2"/>
            <a:r>
              <a:rPr lang="ru-RU" smtClean="0"/>
              <a:t>Кол-во регистров на </a:t>
            </a:r>
            <a:r>
              <a:rPr lang="en-US" smtClean="0"/>
              <a:t>SM </a:t>
            </a:r>
          </a:p>
          <a:p>
            <a:pPr lvl="2"/>
            <a:r>
              <a:rPr lang="ru-RU" smtClean="0"/>
              <a:t> т.д.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Существующие архитектуры</a:t>
            </a:r>
          </a:p>
          <a:p>
            <a:r>
              <a:rPr lang="ru-RU" sz="2400" dirty="0" smtClean="0"/>
              <a:t>Классификация </a:t>
            </a:r>
          </a:p>
          <a:p>
            <a:r>
              <a:rPr lang="en-US" sz="2400" dirty="0" smtClean="0"/>
              <a:t>CUDA</a:t>
            </a:r>
          </a:p>
          <a:p>
            <a:r>
              <a:rPr lang="ru-RU" sz="2400" dirty="0" smtClean="0"/>
              <a:t>Несколько слов о курсе</a:t>
            </a:r>
            <a:endParaRPr lang="en-US" sz="2400" dirty="0" smtClean="0"/>
          </a:p>
          <a:p>
            <a:r>
              <a:rPr lang="ru-RU" sz="2400" dirty="0" smtClean="0"/>
              <a:t>Дополнительные слайды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Существующие архитектуры</a:t>
            </a:r>
          </a:p>
          <a:p>
            <a:r>
              <a:rPr lang="ru-RU" sz="2400" dirty="0" smtClean="0"/>
              <a:t>Классификация </a:t>
            </a:r>
          </a:p>
          <a:p>
            <a:pPr lvl="1"/>
            <a:r>
              <a:rPr lang="ru-RU" sz="2000" dirty="0" smtClean="0"/>
              <a:t>Примеры для </a:t>
            </a:r>
            <a:r>
              <a:rPr lang="en-US" sz="2000" dirty="0" smtClean="0"/>
              <a:t>CPU</a:t>
            </a:r>
            <a:endParaRPr lang="ru-RU" sz="2000" dirty="0" smtClean="0"/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Несколько слов о курсе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Дополнительные слайды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None/>
            </a:pPr>
            <a:endParaRPr lang="en-US" sz="20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Классификация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35025" y="1981200"/>
          <a:ext cx="7426325" cy="4171950"/>
        </p:xfrm>
        <a:graphic>
          <a:graphicData uri="http://schemas.openxmlformats.org/presentationml/2006/ole">
            <p:oleObj spid="_x0000_s1026" name="Документ" r:id="rId3" imgW="7430040" imgH="41720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smtClean="0"/>
              <a:t>Классификация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en-US" smtClean="0"/>
              <a:t>CPU – SISD</a:t>
            </a:r>
          </a:p>
          <a:p>
            <a:pPr lvl="1" eaLnBrk="1" hangingPunct="1"/>
            <a:r>
              <a:rPr lang="en-US" smtClean="0"/>
              <a:t>Multithreading: </a:t>
            </a:r>
            <a:r>
              <a:rPr lang="ru-RU" smtClean="0"/>
              <a:t>позволяет запускать множество потоков</a:t>
            </a:r>
            <a:r>
              <a:rPr lang="en-US" smtClean="0"/>
              <a:t> – </a:t>
            </a:r>
            <a:r>
              <a:rPr lang="ru-RU" smtClean="0"/>
              <a:t>параллелизм на уровне задач (</a:t>
            </a:r>
            <a:r>
              <a:rPr lang="en-US" smtClean="0"/>
              <a:t>MIMD)</a:t>
            </a:r>
            <a:r>
              <a:rPr lang="ru-RU" smtClean="0"/>
              <a:t> или данных </a:t>
            </a:r>
            <a:r>
              <a:rPr lang="en-US" smtClean="0"/>
              <a:t>(SIMD)</a:t>
            </a:r>
          </a:p>
          <a:p>
            <a:pPr lvl="1" eaLnBrk="1" hangingPunct="1"/>
            <a:r>
              <a:rPr lang="en-US" smtClean="0"/>
              <a:t>SSE</a:t>
            </a:r>
            <a:r>
              <a:rPr lang="ru-RU" smtClean="0"/>
              <a:t>: набор 128 битных регистров ЦПУ </a:t>
            </a:r>
            <a:endParaRPr lang="en-US" smtClean="0"/>
          </a:p>
          <a:p>
            <a:pPr lvl="2" eaLnBrk="1" hangingPunct="1"/>
            <a:r>
              <a:rPr lang="ru-RU" smtClean="0"/>
              <a:t>можно запаковать 4 32битных скаляра и проводить над ними операции одновременно </a:t>
            </a:r>
            <a:r>
              <a:rPr lang="en-US" smtClean="0"/>
              <a:t>(SIMD)</a:t>
            </a:r>
          </a:p>
          <a:p>
            <a:pPr eaLnBrk="1" hangingPunct="1"/>
            <a:r>
              <a:rPr lang="en-US" smtClean="0"/>
              <a:t>GPU – SIMD*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z="3600" smtClean="0"/>
              <a:t>MultiThreading “Hello World”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60438" y="1260475"/>
            <a:ext cx="7840662" cy="45307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windows.h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process.h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3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для </a:t>
            </a:r>
            <a:r>
              <a:rPr lang="en-US" sz="13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beginthread</a:t>
            </a:r>
            <a:r>
              <a:rPr lang="en-US" sz="13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3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3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main()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fr-FR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300" b="1" dirty="0" smtClean="0">
                <a:latin typeface="Courier New" pitchFamily="49" charset="0"/>
                <a:cs typeface="Courier New" pitchFamily="49" charset="0"/>
              </a:rPr>
              <a:t> t0 = 0; </a:t>
            </a:r>
            <a:r>
              <a:rPr lang="fr-FR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300" b="1" dirty="0" smtClean="0">
                <a:latin typeface="Courier New" pitchFamily="49" charset="0"/>
                <a:cs typeface="Courier New" pitchFamily="49" charset="0"/>
              </a:rPr>
              <a:t> t1 = 1;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beginthread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, 0, (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*)&amp;t0 );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*)&amp;t1);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Sleep( 100 );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0;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)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pIntArg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"The function was passed %d\n"</a:t>
            </a:r>
            <a:r>
              <a:rPr lang="en-US" sz="13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pIntArg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 );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z="3600" smtClean="0"/>
              <a:t>MultiThreading “Hello World”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60438" y="1260475"/>
            <a:ext cx="7840662" cy="49879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создание нового потока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необходимо указать: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entry point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функцию,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размер стека, при 0 –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OS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выберет сама</a:t>
            </a:r>
            <a:endParaRPr lang="en-US" sz="1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(void *) –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указатель на аргументы функции</a:t>
            </a:r>
            <a:endParaRPr lang="en-US" sz="1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beginthread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0, 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*)&amp;t1 );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напечатать из основного потока</a:t>
            </a:r>
            <a:endParaRPr lang="en-US" sz="1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*)&amp;t0); 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подождать 100 мс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создание потока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windows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требует времени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если основной поток закончит выполнение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то и все дочерние потоки будут прерваны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Sleep( 100 ); </a:t>
            </a:r>
          </a:p>
          <a:p>
            <a:pPr eaLnBrk="1" hangingPunct="1">
              <a:buFont typeface="Monotype Sorts" pitchFamily="2" charset="2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mtClean="0"/>
              <a:t>SSE “Hello World”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xmmintrin.h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vec4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union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v[4];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__m128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v4;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vec4 c, a = {5.0f, 2.0f, 1.0f, 3.0f}, b = {5.0f, 3.0f, 9.0f, 7.0f};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c.v4 = 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mm_add_ps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(a.v4, b.v4);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"c = {%.3f, %.3f, %.3f, %.3f}\n"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c.v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c.v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[1],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c.v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c.v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[3]);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Параллельное программирование </a:t>
            </a:r>
            <a:r>
              <a:rPr lang="en-US" sz="2800" dirty="0" smtClean="0"/>
              <a:t>CPU </a:t>
            </a:r>
            <a:r>
              <a:rPr lang="ru-RU" sz="2800" dirty="0" smtClean="0"/>
              <a:t>требует специалльных</a:t>
            </a:r>
            <a:r>
              <a:rPr lang="en-US" sz="2800" dirty="0" smtClean="0"/>
              <a:t> API</a:t>
            </a:r>
          </a:p>
          <a:p>
            <a:pPr lvl="1" eaLnBrk="1" hangingPunct="1"/>
            <a:r>
              <a:rPr lang="en-US" sz="2400" dirty="0" smtClean="0"/>
              <a:t>MPI, </a:t>
            </a:r>
            <a:r>
              <a:rPr lang="en-US" sz="2400" dirty="0" err="1" smtClean="0"/>
              <a:t>OpenMP</a:t>
            </a:r>
            <a:endParaRPr lang="ru-RU" sz="2400" dirty="0" smtClean="0"/>
          </a:p>
          <a:p>
            <a:pPr eaLnBrk="1" hangingPunct="1"/>
            <a:r>
              <a:rPr lang="ru-RU" sz="2800" dirty="0" smtClean="0"/>
              <a:t>Программирование ресурсов </a:t>
            </a:r>
            <a:r>
              <a:rPr lang="en-US" sz="2800" dirty="0" smtClean="0"/>
              <a:t>CPU</a:t>
            </a:r>
            <a:r>
              <a:rPr lang="ru-RU" sz="2800" dirty="0" smtClean="0"/>
              <a:t> ограничено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Multithreading</a:t>
            </a:r>
          </a:p>
          <a:p>
            <a:pPr lvl="1" eaLnBrk="1" hangingPunct="1"/>
            <a:r>
              <a:rPr lang="en-US" sz="2400" dirty="0" smtClean="0"/>
              <a:t>SSE</a:t>
            </a:r>
            <a:endParaRPr lang="ru-RU" sz="2400" dirty="0" smtClean="0"/>
          </a:p>
          <a:p>
            <a:pPr lvl="1" eaLnBrk="1" hangingPunct="1"/>
            <a:r>
              <a:rPr lang="ru-RU" sz="2400" dirty="0" smtClean="0"/>
              <a:t>Ограничивает пропускная способность памяти</a:t>
            </a:r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dirty="0" smtClean="0"/>
              <a:t>SIMD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На входе поток однородных элементов, каждый из которых может быть обработан независимо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На выходе – однородный поток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Обработкой занимается ядро (</a:t>
            </a:r>
            <a:r>
              <a:rPr kumimoji="1" lang="en-US" dirty="0" smtClean="0">
                <a:latin typeface="Tahoma" pitchFamily="34" charset="0"/>
              </a:rPr>
              <a:t>kernel</a:t>
            </a:r>
            <a:r>
              <a:rPr kumimoji="1" lang="ru-RU" dirty="0" smtClean="0">
                <a:latin typeface="Tahoma" pitchFamily="34" charset="0"/>
              </a:rPr>
              <a:t>)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en-US" dirty="0" smtClean="0">
                <a:latin typeface="+mn-lt"/>
              </a:rPr>
              <a:t>SIMD</a:t>
            </a:r>
            <a:endParaRPr lang="ru-RU" dirty="0">
              <a:latin typeface="+mn-lt"/>
            </a:endParaRPr>
          </a:p>
        </p:txBody>
      </p:sp>
      <p:sp>
        <p:nvSpPr>
          <p:cNvPr id="28676" name="Content Placeholder 5"/>
          <p:cNvSpPr>
            <a:spLocks noGrp="1"/>
          </p:cNvSpPr>
          <p:nvPr>
            <p:ph idx="1"/>
          </p:nvPr>
        </p:nvSpPr>
        <p:spPr>
          <a:xfrm>
            <a:off x="914400" y="2971800"/>
            <a:ext cx="7840662" cy="3124200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ahoma" pitchFamily="34" charset="0"/>
              </a:rPr>
              <a:t>Каждый элемент может быть обработан независимо от других</a:t>
            </a:r>
          </a:p>
          <a:p>
            <a:pPr lvl="1" eaLnBrk="1" hangingPunct="1"/>
            <a:r>
              <a:rPr lang="ru-RU" dirty="0" smtClean="0">
                <a:latin typeface="Tahoma" pitchFamily="34" charset="0"/>
              </a:rPr>
              <a:t>Их можно обрабатывать параллельно</a:t>
            </a:r>
          </a:p>
          <a:p>
            <a:pPr eaLnBrk="1" hangingPunct="1"/>
            <a:r>
              <a:rPr lang="ru-RU" sz="2800" dirty="0" smtClean="0">
                <a:latin typeface="Tahoma" pitchFamily="34" charset="0"/>
              </a:rPr>
              <a:t>Можно соединять между собой отдельные ядра для получения более сложного конвеера обработки</a:t>
            </a:r>
          </a:p>
          <a:p>
            <a:pPr eaLnBrk="1" hangingPunct="1"/>
            <a:endParaRPr lang="ru-RU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429000" y="1600200"/>
            <a:ext cx="22860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ru-RU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52600" y="1752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52600" y="2132012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52600" y="2513012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1200" y="1752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91200" y="2132012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91200" y="2513012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95400" y="1371600"/>
            <a:ext cx="21336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stream</a:t>
            </a:r>
            <a:endParaRPr lang="ru-RU" dirty="0"/>
          </a:p>
        </p:txBody>
      </p:sp>
      <p:sp>
        <p:nvSpPr>
          <p:cNvPr id="15" name="Rounded Rectangle 14"/>
          <p:cNvSpPr/>
          <p:nvPr/>
        </p:nvSpPr>
        <p:spPr>
          <a:xfrm>
            <a:off x="5791200" y="1371600"/>
            <a:ext cx="2286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utput stream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Существующие архитектуры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Классификация </a:t>
            </a:r>
          </a:p>
          <a:p>
            <a:r>
              <a:rPr lang="en-US" sz="2400" dirty="0" smtClean="0"/>
              <a:t>CUDA</a:t>
            </a:r>
            <a:endParaRPr lang="ru-RU" sz="2400" dirty="0" smtClean="0"/>
          </a:p>
          <a:p>
            <a:pPr lvl="1"/>
            <a:r>
              <a:rPr lang="ru-RU" sz="2000" dirty="0" smtClean="0"/>
              <a:t>Программная модель</a:t>
            </a:r>
          </a:p>
          <a:p>
            <a:pPr lvl="1"/>
            <a:r>
              <a:rPr lang="ru-RU" sz="2000" dirty="0" smtClean="0"/>
              <a:t>Связь программной модели с </a:t>
            </a:r>
            <a:r>
              <a:rPr lang="en-US" sz="2000" dirty="0" smtClean="0"/>
              <a:t>HW</a:t>
            </a:r>
            <a:endParaRPr lang="ru-RU" sz="2000" dirty="0" smtClean="0"/>
          </a:p>
          <a:p>
            <a:pPr lvl="1"/>
            <a:r>
              <a:rPr kumimoji="1" lang="en-US" sz="2000" dirty="0" smtClean="0"/>
              <a:t>SIMT</a:t>
            </a:r>
            <a:endParaRPr lang="en-US" sz="3200" dirty="0" smtClean="0"/>
          </a:p>
          <a:p>
            <a:pPr lvl="1"/>
            <a:r>
              <a:rPr lang="ru-RU" sz="2000" dirty="0" smtClean="0"/>
              <a:t>Язык </a:t>
            </a:r>
            <a:r>
              <a:rPr lang="en-US" sz="2000" dirty="0" smtClean="0"/>
              <a:t>CUDA C</a:t>
            </a:r>
          </a:p>
          <a:p>
            <a:pPr lvl="1"/>
            <a:r>
              <a:rPr lang="ru-RU" sz="2000" dirty="0" smtClean="0"/>
              <a:t>Примеры</a:t>
            </a:r>
            <a:r>
              <a:rPr lang="en-US" sz="2000" dirty="0" smtClean="0"/>
              <a:t> </a:t>
            </a:r>
            <a:r>
              <a:rPr lang="ru-RU" sz="2000" dirty="0" smtClean="0"/>
              <a:t>для </a:t>
            </a:r>
            <a:r>
              <a:rPr lang="en-US" sz="2000" dirty="0" smtClean="0"/>
              <a:t>CUDA</a:t>
            </a:r>
            <a:r>
              <a:rPr lang="ru-RU" sz="2000" dirty="0" smtClean="0"/>
              <a:t>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Несколько слов о курсе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Дополнительные слайды</a:t>
            </a:r>
          </a:p>
          <a:p>
            <a:endParaRPr lang="en-US" sz="24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Существующие архитектуры</a:t>
            </a:r>
          </a:p>
          <a:p>
            <a:pPr lvl="1"/>
            <a:r>
              <a:rPr lang="en-US" sz="2000" dirty="0" smtClean="0"/>
              <a:t>Intel CPU</a:t>
            </a:r>
          </a:p>
          <a:p>
            <a:pPr lvl="1"/>
            <a:r>
              <a:rPr lang="en-US" sz="2000" dirty="0" smtClean="0"/>
              <a:t>SMP</a:t>
            </a:r>
          </a:p>
          <a:p>
            <a:pPr lvl="1"/>
            <a:r>
              <a:rPr lang="en-US" sz="2000" dirty="0" smtClean="0"/>
              <a:t>CELL</a:t>
            </a:r>
          </a:p>
          <a:p>
            <a:pPr lvl="1"/>
            <a:r>
              <a:rPr lang="en-US" sz="2000" dirty="0" smtClean="0"/>
              <a:t>BlueGene</a:t>
            </a:r>
          </a:p>
          <a:p>
            <a:pPr lvl="1"/>
            <a:r>
              <a:rPr lang="en-US" sz="2000" dirty="0" smtClean="0"/>
              <a:t>NVIDIA Tesla 10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Классификация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Несколько слов о курсе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Дополнительные слайды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0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2600" y="4292124"/>
            <a:ext cx="6019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z="2000" dirty="0" smtClean="0"/>
              <a:t>Программная модель и языки / </a:t>
            </a:r>
            <a:r>
              <a:rPr lang="en-US" sz="2000" dirty="0" smtClean="0"/>
              <a:t>API</a:t>
            </a:r>
            <a:endParaRPr lang="ru-RU" sz="2000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Compute Unified Device Architecture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1"/>
            <a:ext cx="7840662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CUDA – </a:t>
            </a:r>
            <a:r>
              <a:rPr lang="ru-RU" sz="2800" dirty="0" smtClean="0"/>
              <a:t>программно-аппаратный стек для программирования </a:t>
            </a:r>
            <a:r>
              <a:rPr lang="en-US" sz="2800" dirty="0" smtClean="0"/>
              <a:t>GPU</a:t>
            </a:r>
            <a:endParaRPr lang="ru-RU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5468594"/>
            <a:ext cx="6019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NVIDIA GPU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828800" y="5544794"/>
            <a:ext cx="5867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Driver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828800" y="4825524"/>
            <a:ext cx="1295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CUDA C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724400" y="4825524"/>
            <a:ext cx="1295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OpenCL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6096000" y="4825524"/>
            <a:ext cx="16002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Direct Compute</a:t>
            </a:r>
            <a:endParaRPr lang="ru-RU" sz="1800" dirty="0"/>
          </a:p>
        </p:txBody>
      </p:sp>
      <p:sp>
        <p:nvSpPr>
          <p:cNvPr id="9" name="Rectangle 8"/>
          <p:cNvSpPr/>
          <p:nvPr/>
        </p:nvSpPr>
        <p:spPr>
          <a:xfrm>
            <a:off x="3200400" y="4825524"/>
            <a:ext cx="1447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CUDA Fortran</a:t>
            </a:r>
            <a:endParaRPr lang="ru-RU" sz="1600" dirty="0"/>
          </a:p>
        </p:txBody>
      </p:sp>
      <p:sp>
        <p:nvSpPr>
          <p:cNvPr id="11" name="Rectangle 10"/>
          <p:cNvSpPr/>
          <p:nvPr/>
        </p:nvSpPr>
        <p:spPr>
          <a:xfrm>
            <a:off x="1752600" y="3124200"/>
            <a:ext cx="6019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1828800" y="36576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NVCC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6576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Nsight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657600"/>
            <a:ext cx="1600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CUDA GDB</a:t>
            </a:r>
            <a:endParaRPr lang="ru-RU" sz="2000" dirty="0"/>
          </a:p>
        </p:txBody>
      </p:sp>
      <p:sp>
        <p:nvSpPr>
          <p:cNvPr id="15" name="Rectangle 14"/>
          <p:cNvSpPr/>
          <p:nvPr/>
        </p:nvSpPr>
        <p:spPr>
          <a:xfrm>
            <a:off x="6248400" y="36576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Visual Profiler</a:t>
            </a:r>
            <a:endParaRPr lang="ru-RU" sz="1800" dirty="0"/>
          </a:p>
        </p:txBody>
      </p:sp>
      <p:sp>
        <p:nvSpPr>
          <p:cNvPr id="16" name="Rectangle 15"/>
          <p:cNvSpPr/>
          <p:nvPr/>
        </p:nvSpPr>
        <p:spPr>
          <a:xfrm>
            <a:off x="1752600" y="2565876"/>
            <a:ext cx="6019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Приложение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модель </a:t>
            </a:r>
            <a:r>
              <a:rPr lang="en-US" dirty="0" smtClean="0"/>
              <a:t>CUDA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Код состоит из последовательных</a:t>
            </a:r>
            <a:r>
              <a:rPr kumimoji="1" lang="en-US" dirty="0" smtClean="0">
                <a:latin typeface="Tahoma" pitchFamily="34" charset="0"/>
              </a:rPr>
              <a:t> </a:t>
            </a:r>
            <a:r>
              <a:rPr kumimoji="1" lang="ru-RU" dirty="0" smtClean="0">
                <a:latin typeface="Tahoma" pitchFamily="34" charset="0"/>
              </a:rPr>
              <a:t>и параллельных частей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Последовательные части кода выполняются на </a:t>
            </a:r>
            <a:r>
              <a:rPr kumimoji="1" lang="en-US" dirty="0" smtClean="0">
                <a:latin typeface="Tahoma" pitchFamily="34" charset="0"/>
              </a:rPr>
              <a:t>CPU</a:t>
            </a:r>
            <a:r>
              <a:rPr kumimoji="1" lang="ru-RU" dirty="0" smtClean="0">
                <a:latin typeface="Tahoma" pitchFamily="34" charset="0"/>
              </a:rPr>
              <a:t> </a:t>
            </a:r>
            <a:r>
              <a:rPr kumimoji="1" lang="en-US" dirty="0" smtClean="0">
                <a:latin typeface="Tahoma" pitchFamily="34" charset="0"/>
              </a:rPr>
              <a:t>(</a:t>
            </a:r>
            <a:r>
              <a:rPr kumimoji="1" lang="en-US" i="1" dirty="0" smtClean="0">
                <a:latin typeface="Tahoma" pitchFamily="34" charset="0"/>
              </a:rPr>
              <a:t>host</a:t>
            </a:r>
            <a:r>
              <a:rPr kumimoji="1" lang="en-US" dirty="0" smtClean="0">
                <a:latin typeface="Tahoma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Массивно-параллельные части кода выполняются на </a:t>
            </a:r>
            <a:r>
              <a:rPr kumimoji="1" lang="en-US" dirty="0" smtClean="0">
                <a:latin typeface="Tahoma" pitchFamily="34" charset="0"/>
              </a:rPr>
              <a:t>GPU (</a:t>
            </a:r>
            <a:r>
              <a:rPr kumimoji="1" lang="en-US" i="1" dirty="0" smtClean="0">
                <a:latin typeface="Tahoma" pitchFamily="34" charset="0"/>
              </a:rPr>
              <a:t>device</a:t>
            </a:r>
            <a:r>
              <a:rPr kumimoji="1" lang="en-US" dirty="0" smtClean="0">
                <a:latin typeface="Tahoma" pitchFamily="34" charset="0"/>
              </a:rPr>
              <a:t>)</a:t>
            </a:r>
            <a:endParaRPr kumimoji="1" lang="ru-RU" dirty="0" smtClean="0">
              <a:latin typeface="Tahoma" pitchFamily="34" charset="0"/>
            </a:endParaRPr>
          </a:p>
          <a:p>
            <a:pPr lvl="1"/>
            <a:r>
              <a:rPr lang="ru-RU" dirty="0" smtClean="0"/>
              <a:t>Является сопроцессором к </a:t>
            </a:r>
            <a:r>
              <a:rPr lang="en-US" dirty="0" smtClean="0"/>
              <a:t>CPU (</a:t>
            </a:r>
            <a:r>
              <a:rPr lang="en-US" i="1" dirty="0" smtClean="0"/>
              <a:t>host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Имеет собственную память (</a:t>
            </a:r>
            <a:r>
              <a:rPr lang="en-US" dirty="0" smtClean="0"/>
              <a:t>DRAM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Выполняет одновременно </a:t>
            </a:r>
            <a:r>
              <a:rPr lang="ru-RU" b="1" i="1" dirty="0" smtClean="0"/>
              <a:t>очень много</a:t>
            </a:r>
            <a:r>
              <a:rPr lang="ru-RU" dirty="0" smtClean="0"/>
              <a:t> нитей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kumimoji="1" lang="ru-RU" dirty="0" smtClean="0">
              <a:latin typeface="Tahoma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Программная модель </a:t>
            </a:r>
            <a:r>
              <a:rPr lang="en-US" b="1" smtClean="0"/>
              <a:t>CUDA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Параллельная часть кода выполняется как большое количество нитей</a:t>
            </a:r>
            <a:r>
              <a:rPr lang="en-US" smtClean="0"/>
              <a:t> (</a:t>
            </a:r>
            <a:r>
              <a:rPr lang="en-US" i="1" smtClean="0"/>
              <a:t>threads</a:t>
            </a:r>
            <a:r>
              <a:rPr lang="en-US" smtClean="0"/>
              <a:t>)</a:t>
            </a:r>
            <a:endParaRPr lang="ru-RU" smtClean="0"/>
          </a:p>
          <a:p>
            <a:pPr>
              <a:lnSpc>
                <a:spcPct val="90000"/>
              </a:lnSpc>
            </a:pPr>
            <a:r>
              <a:rPr lang="ru-RU" smtClean="0"/>
              <a:t>Нити группируются в блоки </a:t>
            </a:r>
            <a:r>
              <a:rPr lang="en-US" smtClean="0"/>
              <a:t>(</a:t>
            </a:r>
            <a:r>
              <a:rPr lang="en-US" i="1" smtClean="0"/>
              <a:t>blocks</a:t>
            </a:r>
            <a:r>
              <a:rPr lang="en-US" smtClean="0"/>
              <a:t>) </a:t>
            </a:r>
            <a:r>
              <a:rPr lang="ru-RU" smtClean="0"/>
              <a:t>фиксированного размера</a:t>
            </a:r>
          </a:p>
          <a:p>
            <a:pPr>
              <a:lnSpc>
                <a:spcPct val="90000"/>
              </a:lnSpc>
            </a:pPr>
            <a:r>
              <a:rPr lang="ru-RU" smtClean="0"/>
              <a:t>Блоки объединяются в сеть блоков</a:t>
            </a:r>
            <a:r>
              <a:rPr lang="en-US" smtClean="0"/>
              <a:t> (</a:t>
            </a:r>
            <a:r>
              <a:rPr lang="en-US" i="1" smtClean="0"/>
              <a:t>grid</a:t>
            </a:r>
            <a:r>
              <a:rPr lang="en-US" smtClean="0"/>
              <a:t>)</a:t>
            </a:r>
            <a:endParaRPr lang="ru-RU" smtClean="0"/>
          </a:p>
          <a:p>
            <a:pPr>
              <a:lnSpc>
                <a:spcPct val="90000"/>
              </a:lnSpc>
            </a:pPr>
            <a:r>
              <a:rPr lang="ru-RU" smtClean="0"/>
              <a:t>Ядро выполняется на сетке из блоков</a:t>
            </a:r>
          </a:p>
          <a:p>
            <a:pPr>
              <a:lnSpc>
                <a:spcPct val="90000"/>
              </a:lnSpc>
            </a:pPr>
            <a:r>
              <a:rPr lang="ru-RU" smtClean="0"/>
              <a:t>Каждая нить и блок имеют свой уникальный идентификатор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Программная модель </a:t>
            </a:r>
            <a:r>
              <a:rPr lang="en-US" b="1" smtClean="0"/>
              <a:t>CUDA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609952"/>
          </a:xfrm>
        </p:spPr>
        <p:txBody>
          <a:bodyPr/>
          <a:lstStyle/>
          <a:p>
            <a:r>
              <a:rPr lang="ru-RU" dirty="0" smtClean="0"/>
              <a:t>Десятки тысяч нитей</a:t>
            </a:r>
            <a:endParaRPr 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2228195"/>
            <a:ext cx="5715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ix = 0; ix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ix++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[ix] = f(ix);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ix = 0; ix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ix++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ix+iy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= f(ix)*g(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ix = 0; ix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ix++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[ix+(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iy+iz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= f(ix)*g(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)*h(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Программная модель </a:t>
            </a:r>
            <a:r>
              <a:rPr lang="en-US" b="1" smtClean="0"/>
              <a:t>CUDA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5105752"/>
          </a:xfrm>
        </p:spPr>
        <p:txBody>
          <a:bodyPr/>
          <a:lstStyle/>
          <a:p>
            <a:r>
              <a:rPr lang="ru-RU" dirty="0" smtClean="0"/>
              <a:t>Нити в </a:t>
            </a:r>
            <a:r>
              <a:rPr lang="en-US" dirty="0" smtClean="0"/>
              <a:t>CUDA </a:t>
            </a:r>
            <a:r>
              <a:rPr lang="ru-RU" dirty="0" smtClean="0"/>
              <a:t>объединяются в блоки:</a:t>
            </a:r>
          </a:p>
          <a:p>
            <a:pPr lvl="1"/>
            <a:r>
              <a:rPr lang="ru-RU" dirty="0" smtClean="0"/>
              <a:t>1</a:t>
            </a:r>
            <a:r>
              <a:rPr lang="en-US" dirty="0" smtClean="0"/>
              <a:t>D </a:t>
            </a:r>
            <a:r>
              <a:rPr lang="ru-RU" dirty="0" smtClean="0"/>
              <a:t>топология блока</a:t>
            </a:r>
          </a:p>
          <a:p>
            <a:pPr lvl="1"/>
            <a:r>
              <a:rPr lang="en-US" dirty="0" smtClean="0"/>
              <a:t>2D</a:t>
            </a:r>
            <a:r>
              <a:rPr lang="ru-RU" dirty="0" smtClean="0"/>
              <a:t> топология блока</a:t>
            </a:r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3D </a:t>
            </a:r>
            <a:r>
              <a:rPr lang="ru-RU" dirty="0" smtClean="0"/>
              <a:t>топология блока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dirty="0" smtClean="0"/>
              <a:t>Общее кол-во нитей в блоке ограничено</a:t>
            </a:r>
          </a:p>
          <a:p>
            <a:r>
              <a:rPr lang="ru-RU" dirty="0" smtClean="0"/>
              <a:t>В текущем </a:t>
            </a:r>
            <a:r>
              <a:rPr lang="en-US" dirty="0" smtClean="0"/>
              <a:t>HW </a:t>
            </a:r>
            <a:r>
              <a:rPr lang="ru-RU" dirty="0" smtClean="0"/>
              <a:t>это 512</a:t>
            </a:r>
            <a:r>
              <a:rPr lang="en-US" dirty="0" smtClean="0"/>
              <a:t>*</a:t>
            </a:r>
            <a:r>
              <a:rPr lang="ru-RU" dirty="0" smtClean="0"/>
              <a:t> нитей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257800" y="2286000"/>
            <a:ext cx="3657600" cy="457200"/>
            <a:chOff x="990600" y="3962400"/>
            <a:chExt cx="3657600" cy="457200"/>
          </a:xfrm>
        </p:grpSpPr>
        <p:sp>
          <p:nvSpPr>
            <p:cNvPr id="18473" name="Rectangle 3"/>
            <p:cNvSpPr>
              <a:spLocks noChangeArrowheads="1"/>
            </p:cNvSpPr>
            <p:nvPr/>
          </p:nvSpPr>
          <p:spPr bwMode="auto">
            <a:xfrm>
              <a:off x="9906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4" name="Rectangle 4"/>
            <p:cNvSpPr>
              <a:spLocks noChangeArrowheads="1"/>
            </p:cNvSpPr>
            <p:nvPr/>
          </p:nvSpPr>
          <p:spPr bwMode="auto">
            <a:xfrm>
              <a:off x="14478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5" name="Rectangle 5"/>
            <p:cNvSpPr>
              <a:spLocks noChangeArrowheads="1"/>
            </p:cNvSpPr>
            <p:nvPr/>
          </p:nvSpPr>
          <p:spPr bwMode="auto">
            <a:xfrm>
              <a:off x="19050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6" name="Rectangle 6"/>
            <p:cNvSpPr>
              <a:spLocks noChangeArrowheads="1"/>
            </p:cNvSpPr>
            <p:nvPr/>
          </p:nvSpPr>
          <p:spPr bwMode="auto">
            <a:xfrm>
              <a:off x="23622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7" name="Rectangle 7"/>
            <p:cNvSpPr>
              <a:spLocks noChangeArrowheads="1"/>
            </p:cNvSpPr>
            <p:nvPr/>
          </p:nvSpPr>
          <p:spPr bwMode="auto">
            <a:xfrm>
              <a:off x="28194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8" name="Rectangle 8"/>
            <p:cNvSpPr>
              <a:spLocks noChangeArrowheads="1"/>
            </p:cNvSpPr>
            <p:nvPr/>
          </p:nvSpPr>
          <p:spPr bwMode="auto">
            <a:xfrm>
              <a:off x="32766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9" name="Rectangle 9"/>
            <p:cNvSpPr>
              <a:spLocks noChangeArrowheads="1"/>
            </p:cNvSpPr>
            <p:nvPr/>
          </p:nvSpPr>
          <p:spPr bwMode="auto">
            <a:xfrm>
              <a:off x="37338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80" name="Rectangle 10"/>
            <p:cNvSpPr>
              <a:spLocks noChangeArrowheads="1"/>
            </p:cNvSpPr>
            <p:nvPr/>
          </p:nvSpPr>
          <p:spPr bwMode="auto">
            <a:xfrm>
              <a:off x="41910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18457" name="Rectangle 21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58" name="Rectangle 22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59" name="Rectangle 23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0" name="Rectangle 2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1" name="Rectangle 25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2" name="Rectangle 26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3" name="Rectangle 27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4" name="Rectangle 28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5" name="Rectangle 29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6" name="Rectangle 30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7" name="Rectangle 31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8" name="Rectangle 32"/>
          <p:cNvSpPr>
            <a:spLocks noChangeArrowheads="1"/>
          </p:cNvSpPr>
          <p:nvPr/>
        </p:nvSpPr>
        <p:spPr bwMode="auto">
          <a:xfrm>
            <a:off x="84582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9" name="Rectangle 33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70" name="Rectangle 34"/>
          <p:cNvSpPr>
            <a:spLocks noChangeArrowheads="1"/>
          </p:cNvSpPr>
          <p:nvPr/>
        </p:nvSpPr>
        <p:spPr bwMode="auto">
          <a:xfrm>
            <a:off x="75438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71" name="Rectangle 35"/>
          <p:cNvSpPr>
            <a:spLocks noChangeArrowheads="1"/>
          </p:cNvSpPr>
          <p:nvPr/>
        </p:nvSpPr>
        <p:spPr bwMode="auto">
          <a:xfrm>
            <a:off x="80010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72" name="Rectangle 36"/>
          <p:cNvSpPr>
            <a:spLocks noChangeArrowheads="1"/>
          </p:cNvSpPr>
          <p:nvPr/>
        </p:nvSpPr>
        <p:spPr bwMode="auto">
          <a:xfrm>
            <a:off x="84582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5334000" y="3886200"/>
            <a:ext cx="2133600" cy="1143000"/>
            <a:chOff x="3276600" y="5257800"/>
            <a:chExt cx="2133600" cy="1143000"/>
          </a:xfrm>
        </p:grpSpPr>
        <p:grpSp>
          <p:nvGrpSpPr>
            <p:cNvPr id="6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18449" name="Rectangle 47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0" name="Rectangle 48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1" name="Rectangle 49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2" name="Rectangle 50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3" name="Rectangle 51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4" name="Rectangle 52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5" name="Rectangle 53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6" name="Rectangle 54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18441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2" name="Rectangle 40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3" name="Rectangle 41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4" name="Rectangle 42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5" name="Rectangle 43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6" name="Rectangle 44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7" name="Rectangle 45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8" name="Rectangle 46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685800" y="6550223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* В </a:t>
            </a:r>
            <a:r>
              <a:rPr lang="en-US" sz="1400" dirty="0" smtClean="0"/>
              <a:t>Tesla 20</a:t>
            </a:r>
            <a:r>
              <a:rPr lang="ru-RU" sz="1400" dirty="0" smtClean="0"/>
              <a:t> ограничение на</a:t>
            </a:r>
            <a:r>
              <a:rPr lang="en-US" sz="1400" dirty="0" smtClean="0"/>
              <a:t> </a:t>
            </a:r>
            <a:r>
              <a:rPr lang="ru-RU" sz="1400" dirty="0" smtClean="0"/>
              <a:t>1024 нити в блоке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Программная модель </a:t>
            </a:r>
            <a:r>
              <a:rPr lang="en-US" b="1" smtClean="0"/>
              <a:t>CUDA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8031480" cy="4531360"/>
          </a:xfrm>
        </p:spPr>
        <p:txBody>
          <a:bodyPr/>
          <a:lstStyle/>
          <a:p>
            <a:r>
              <a:rPr lang="ru-RU" sz="2800" dirty="0" smtClean="0"/>
              <a:t>Блоки могут использовать </a:t>
            </a:r>
            <a:r>
              <a:rPr lang="en-US" sz="2800" i="1" dirty="0" smtClean="0"/>
              <a:t>shared</a:t>
            </a:r>
            <a:r>
              <a:rPr lang="en-US" sz="2800" dirty="0" smtClean="0"/>
              <a:t> </a:t>
            </a:r>
            <a:r>
              <a:rPr lang="ru-RU" sz="2800" dirty="0" smtClean="0"/>
              <a:t>память</a:t>
            </a:r>
          </a:p>
          <a:p>
            <a:pPr lvl="1"/>
            <a:r>
              <a:rPr lang="ru-RU" sz="2400" dirty="0" smtClean="0"/>
              <a:t>Нити могут обмениваться общими данными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ru-RU" sz="2800" dirty="0" smtClean="0"/>
              <a:t>Внутри блока потоки могут</a:t>
            </a:r>
            <a:r>
              <a:rPr lang="en-US" sz="2800" dirty="0" smtClean="0"/>
              <a:t> </a:t>
            </a:r>
            <a:r>
              <a:rPr lang="ru-RU" sz="2800" dirty="0" err="1" smtClean="0"/>
              <a:t>синхронизоваться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 416"/>
          <p:cNvSpPr>
            <a:spLocks noChangeArrowheads="1"/>
          </p:cNvSpPr>
          <p:nvPr/>
        </p:nvSpPr>
        <p:spPr bwMode="auto">
          <a:xfrm>
            <a:off x="3810000" y="4191000"/>
            <a:ext cx="2362200" cy="990600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rgbClr val="7ED500"/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60" name="Rectangle 416"/>
          <p:cNvSpPr>
            <a:spLocks noChangeArrowheads="1"/>
          </p:cNvSpPr>
          <p:nvPr/>
        </p:nvSpPr>
        <p:spPr bwMode="auto">
          <a:xfrm>
            <a:off x="1676400" y="4191000"/>
            <a:ext cx="1905000" cy="1295400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rgbClr val="7ED500"/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59" name="Rectangle 416"/>
          <p:cNvSpPr>
            <a:spLocks noChangeArrowheads="1"/>
          </p:cNvSpPr>
          <p:nvPr/>
        </p:nvSpPr>
        <p:spPr bwMode="auto">
          <a:xfrm>
            <a:off x="1600200" y="3124200"/>
            <a:ext cx="5638800" cy="533400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rgbClr val="7ED500"/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6964680" cy="4953352"/>
          </a:xfrm>
        </p:spPr>
        <p:txBody>
          <a:bodyPr/>
          <a:lstStyle/>
          <a:p>
            <a:r>
              <a:rPr lang="ru-RU" dirty="0" smtClean="0"/>
              <a:t>Блоки потоков объединяются в сеть (</a:t>
            </a:r>
            <a:r>
              <a:rPr lang="en-US" i="1" dirty="0" smtClean="0"/>
              <a:t>grid</a:t>
            </a:r>
            <a:r>
              <a:rPr lang="ru-RU" dirty="0" smtClean="0"/>
              <a:t>) блоков потоков</a:t>
            </a:r>
          </a:p>
          <a:p>
            <a:pPr lvl="1"/>
            <a:r>
              <a:rPr lang="ru-RU" dirty="0" smtClean="0"/>
              <a:t>1</a:t>
            </a:r>
            <a:r>
              <a:rPr lang="en-US" dirty="0" smtClean="0"/>
              <a:t>D </a:t>
            </a:r>
            <a:r>
              <a:rPr lang="ru-RU" dirty="0" smtClean="0"/>
              <a:t>топология сетки блоков потоков</a:t>
            </a:r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2D </a:t>
            </a:r>
            <a:r>
              <a:rPr lang="ru-RU" dirty="0" smtClean="0"/>
              <a:t>топология сетки блоков потоков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Блоки в сети выполняются независимо друг от друга</a:t>
            </a:r>
          </a:p>
          <a:p>
            <a:pPr lvl="1"/>
            <a:endParaRPr lang="ru-RU" dirty="0" smtClean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Программная модель </a:t>
            </a:r>
            <a:r>
              <a:rPr lang="en-US" b="1" dirty="0" smtClean="0"/>
              <a:t>CUDA</a:t>
            </a:r>
            <a:endParaRPr lang="en-US" dirty="0" smtClean="0"/>
          </a:p>
        </p:txBody>
      </p:sp>
      <p:sp>
        <p:nvSpPr>
          <p:cNvPr id="21789" name="Rectangle 57"/>
          <p:cNvSpPr>
            <a:spLocks noChangeArrowheads="1"/>
          </p:cNvSpPr>
          <p:nvPr/>
        </p:nvSpPr>
        <p:spPr bwMode="auto">
          <a:xfrm>
            <a:off x="1752600" y="32004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3276600"/>
            <a:ext cx="1600200" cy="109538"/>
            <a:chOff x="533400" y="4648200"/>
            <a:chExt cx="7315200" cy="457200"/>
          </a:xfrm>
        </p:grpSpPr>
        <p:sp>
          <p:nvSpPr>
            <p:cNvPr id="21878" name="Rectangle 5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9" name="Rectangle 6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0" name="Rectangle 7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1" name="Rectangle 8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2" name="Rectangle 9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3" name="Rectangle 10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4" name="Rectangle 11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5" name="Rectangle 12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6" name="Rectangle 13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7" name="Rectangle 14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8" name="Rectangle 15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9" name="Rectangle 16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90" name="Rectangle 17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91" name="Rectangle 18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92" name="Rectangle 19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93" name="Rectangle 20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1791" name="Rectangle 58"/>
          <p:cNvSpPr>
            <a:spLocks noChangeArrowheads="1"/>
          </p:cNvSpPr>
          <p:nvPr/>
        </p:nvSpPr>
        <p:spPr bwMode="auto">
          <a:xfrm>
            <a:off x="3581400" y="32004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1828800" y="3429000"/>
            <a:ext cx="1600200" cy="100013"/>
            <a:chOff x="533400" y="4648200"/>
            <a:chExt cx="7315200" cy="457200"/>
          </a:xfrm>
        </p:grpSpPr>
        <p:sp>
          <p:nvSpPr>
            <p:cNvPr id="21862" name="Rectangle 60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3" name="Rectangle 61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4" name="Rectangle 62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5" name="Rectangle 63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6" name="Rectangle 64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7" name="Rectangle 65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8" name="Rectangle 66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9" name="Rectangle 67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0" name="Rectangle 68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1" name="Rectangle 69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2" name="Rectangle 70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3" name="Rectangle 71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4" name="Rectangle 72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5" name="Rectangle 73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6" name="Rectangle 74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7" name="Rectangle 75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1793" name="Rectangle 76"/>
          <p:cNvSpPr>
            <a:spLocks noChangeArrowheads="1"/>
          </p:cNvSpPr>
          <p:nvPr/>
        </p:nvSpPr>
        <p:spPr bwMode="auto">
          <a:xfrm>
            <a:off x="5410200" y="32004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3657600" y="3276600"/>
            <a:ext cx="1600200" cy="109538"/>
            <a:chOff x="533400" y="4648200"/>
            <a:chExt cx="7315200" cy="457200"/>
          </a:xfrm>
        </p:grpSpPr>
        <p:sp>
          <p:nvSpPr>
            <p:cNvPr id="21846" name="Rectangle 95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7" name="Rectangle 96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8" name="Rectangle 97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9" name="Rectangle 98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0" name="Rectangle 99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1" name="Rectangle 100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2" name="Rectangle 101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3" name="Rectangle 102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4" name="Rectangle 103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5" name="Rectangle 104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6" name="Rectangle 105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7" name="Rectangle 106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8" name="Rectangle 107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9" name="Rectangle 108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0" name="Rectangle 109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1" name="Rectangle 110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3657600" y="3429000"/>
            <a:ext cx="1600200" cy="100013"/>
            <a:chOff x="533400" y="4648200"/>
            <a:chExt cx="7315200" cy="457200"/>
          </a:xfrm>
        </p:grpSpPr>
        <p:sp>
          <p:nvSpPr>
            <p:cNvPr id="21830" name="Rectangle 112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1" name="Rectangle 113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2" name="Rectangle 114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3" name="Rectangle 115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4" name="Rectangle 116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5" name="Rectangle 117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6" name="Rectangle 118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7" name="Rectangle 119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8" name="Rectangle 120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9" name="Rectangle 121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0" name="Rectangle 122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1" name="Rectangle 123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2" name="Rectangle 124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3" name="Rectangle 125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4" name="Rectangle 126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5" name="Rectangle 127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6" name="Group 128"/>
          <p:cNvGrpSpPr>
            <a:grpSpLocks/>
          </p:cNvGrpSpPr>
          <p:nvPr/>
        </p:nvGrpSpPr>
        <p:grpSpPr bwMode="auto">
          <a:xfrm>
            <a:off x="5486400" y="3276600"/>
            <a:ext cx="1600200" cy="109538"/>
            <a:chOff x="533400" y="4648200"/>
            <a:chExt cx="7315200" cy="457200"/>
          </a:xfrm>
        </p:grpSpPr>
        <p:sp>
          <p:nvSpPr>
            <p:cNvPr id="21814" name="Rectangle 129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5" name="Rectangle 130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6" name="Rectangle 131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7" name="Rectangle 132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8" name="Rectangle 133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9" name="Rectangle 134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0" name="Rectangle 135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1" name="Rectangle 136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2" name="Rectangle 137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3" name="Rectangle 138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4" name="Rectangle 139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5" name="Rectangle 140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6" name="Rectangle 141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7" name="Rectangle 142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8" name="Rectangle 143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9" name="Rectangle 144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145"/>
          <p:cNvGrpSpPr>
            <a:grpSpLocks/>
          </p:cNvGrpSpPr>
          <p:nvPr/>
        </p:nvGrpSpPr>
        <p:grpSpPr bwMode="auto">
          <a:xfrm>
            <a:off x="5486400" y="3429000"/>
            <a:ext cx="1600200" cy="100013"/>
            <a:chOff x="533400" y="4648200"/>
            <a:chExt cx="7315200" cy="457200"/>
          </a:xfrm>
        </p:grpSpPr>
        <p:sp>
          <p:nvSpPr>
            <p:cNvPr id="21798" name="Rectangle 146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799" name="Rectangle 147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0" name="Rectangle 148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1" name="Rectangle 149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2" name="Rectangle 150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3" name="Rectangle 151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4" name="Rectangle 152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5" name="Rectangle 153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6" name="Rectangle 154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7" name="Rectangle 155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8" name="Rectangle 156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9" name="Rectangle 157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0" name="Rectangle 158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1" name="Rectangle 159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2" name="Rectangle 160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3" name="Rectangle 161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1674" name="Rectangle 395"/>
          <p:cNvSpPr>
            <a:spLocks noChangeArrowheads="1"/>
          </p:cNvSpPr>
          <p:nvPr/>
        </p:nvSpPr>
        <p:spPr bwMode="auto">
          <a:xfrm>
            <a:off x="3886200" y="42672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4038600" y="4343400"/>
            <a:ext cx="381000" cy="228600"/>
            <a:chOff x="3276600" y="5257800"/>
            <a:chExt cx="2133600" cy="1143000"/>
          </a:xfrm>
        </p:grpSpPr>
        <p:grpSp>
          <p:nvGrpSpPr>
            <p:cNvPr id="9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21781" name="Rectangle 49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2" name="Rectangle 50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3" name="Rectangle 51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4" name="Rectangle 52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5" name="Rectangle 53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6" name="Rectangle 54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7" name="Rectangle 55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8" name="Rectangle 56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21773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4" name="Rectangle 42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5" name="Rectangle 43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6" name="Rectangle 44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7" name="Rectangle 45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8" name="Rectangle 46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9" name="Rectangle 47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0" name="Rectangle 48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1512" name="Rectangle 422"/>
          <p:cNvSpPr>
            <a:spLocks noChangeArrowheads="1"/>
          </p:cNvSpPr>
          <p:nvPr/>
        </p:nvSpPr>
        <p:spPr bwMode="auto">
          <a:xfrm>
            <a:off x="2362200" y="48768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3" name="Rectangle 423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6" name="Rectangle 419"/>
          <p:cNvSpPr>
            <a:spLocks noChangeArrowheads="1"/>
          </p:cNvSpPr>
          <p:nvPr/>
        </p:nvSpPr>
        <p:spPr bwMode="auto">
          <a:xfrm>
            <a:off x="1752600" y="48768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7" name="Rectangle 418"/>
          <p:cNvSpPr>
            <a:spLocks noChangeArrowheads="1"/>
          </p:cNvSpPr>
          <p:nvPr/>
        </p:nvSpPr>
        <p:spPr bwMode="auto">
          <a:xfrm>
            <a:off x="2971800" y="42672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8" name="Rectangle 417"/>
          <p:cNvSpPr>
            <a:spLocks noChangeArrowheads="1"/>
          </p:cNvSpPr>
          <p:nvPr/>
        </p:nvSpPr>
        <p:spPr bwMode="auto">
          <a:xfrm>
            <a:off x="2362200" y="42672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9" name="Rectangle 416"/>
          <p:cNvSpPr>
            <a:spLocks noChangeArrowheads="1"/>
          </p:cNvSpPr>
          <p:nvPr/>
        </p:nvSpPr>
        <p:spPr bwMode="auto">
          <a:xfrm>
            <a:off x="1752600" y="42672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1828800" y="4343400"/>
            <a:ext cx="381000" cy="381000"/>
            <a:chOff x="533400" y="5257800"/>
            <a:chExt cx="1828800" cy="1828800"/>
          </a:xfrm>
        </p:grpSpPr>
        <p:sp>
          <p:nvSpPr>
            <p:cNvPr id="21657" name="Rectangle 22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8" name="Rectangle 23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9" name="Rectangle 24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0" name="Rectangle 25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1" name="Rectangle 26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2" name="Rectangle 27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3" name="Rectangle 28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4" name="Rectangle 29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5" name="Rectangle 30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6" name="Rectangle 31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7" name="Rectangle 32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8" name="Rectangle 33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9" name="Rectangle 34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70" name="Rectangle 35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71" name="Rectangle 36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72" name="Rectangle 37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27" name="Group 162"/>
          <p:cNvGrpSpPr>
            <a:grpSpLocks/>
          </p:cNvGrpSpPr>
          <p:nvPr/>
        </p:nvGrpSpPr>
        <p:grpSpPr bwMode="auto">
          <a:xfrm>
            <a:off x="2438400" y="4343400"/>
            <a:ext cx="381000" cy="381000"/>
            <a:chOff x="533400" y="5257800"/>
            <a:chExt cx="1828800" cy="1828800"/>
          </a:xfrm>
        </p:grpSpPr>
        <p:sp>
          <p:nvSpPr>
            <p:cNvPr id="21641" name="Rectangle 163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2" name="Rectangle 164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3" name="Rectangle 165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4" name="Rectangle 166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5" name="Rectangle 167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6" name="Rectangle 168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7" name="Rectangle 169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8" name="Rectangle 170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9" name="Rectangle 171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0" name="Rectangle 172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1" name="Rectangle 173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2" name="Rectangle 174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3" name="Rectangle 175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4" name="Rectangle 176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5" name="Rectangle 177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6" name="Rectangle 178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28" name="Group 179"/>
          <p:cNvGrpSpPr>
            <a:grpSpLocks/>
          </p:cNvGrpSpPr>
          <p:nvPr/>
        </p:nvGrpSpPr>
        <p:grpSpPr bwMode="auto">
          <a:xfrm>
            <a:off x="1828800" y="4953000"/>
            <a:ext cx="381000" cy="381000"/>
            <a:chOff x="533400" y="5257800"/>
            <a:chExt cx="1828800" cy="1828800"/>
          </a:xfrm>
        </p:grpSpPr>
        <p:sp>
          <p:nvSpPr>
            <p:cNvPr id="21625" name="Rectangle 180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6" name="Rectangle 181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7" name="Rectangle 182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8" name="Rectangle 183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9" name="Rectangle 184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0" name="Rectangle 185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1" name="Rectangle 186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2" name="Rectangle 187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3" name="Rectangle 188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4" name="Rectangle 189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5" name="Rectangle 190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6" name="Rectangle 191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7" name="Rectangle 192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8" name="Rectangle 193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9" name="Rectangle 194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0" name="Rectangle 195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29" name="Group 196"/>
          <p:cNvGrpSpPr>
            <a:grpSpLocks/>
          </p:cNvGrpSpPr>
          <p:nvPr/>
        </p:nvGrpSpPr>
        <p:grpSpPr bwMode="auto">
          <a:xfrm>
            <a:off x="2438400" y="4953000"/>
            <a:ext cx="381000" cy="381000"/>
            <a:chOff x="533400" y="5257800"/>
            <a:chExt cx="1828800" cy="1828800"/>
          </a:xfrm>
        </p:grpSpPr>
        <p:sp>
          <p:nvSpPr>
            <p:cNvPr id="21609" name="Rectangle 197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0" name="Rectangle 198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1" name="Rectangle 199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2" name="Rectangle 200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3" name="Rectangle 201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4" name="Rectangle 202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5" name="Rectangle 203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6" name="Rectangle 204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7" name="Rectangle 205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8" name="Rectangle 206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9" name="Rectangle 207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0" name="Rectangle 208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1" name="Rectangle 209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2" name="Rectangle 210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3" name="Rectangle 211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4" name="Rectangle 212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30" name="Group 213"/>
          <p:cNvGrpSpPr>
            <a:grpSpLocks/>
          </p:cNvGrpSpPr>
          <p:nvPr/>
        </p:nvGrpSpPr>
        <p:grpSpPr bwMode="auto">
          <a:xfrm>
            <a:off x="3048000" y="4343400"/>
            <a:ext cx="381000" cy="381000"/>
            <a:chOff x="533400" y="5257800"/>
            <a:chExt cx="1828800" cy="1828800"/>
          </a:xfrm>
        </p:grpSpPr>
        <p:sp>
          <p:nvSpPr>
            <p:cNvPr id="21593" name="Rectangle 214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4" name="Rectangle 215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5" name="Rectangle 216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6" name="Rectangle 217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7" name="Rectangle 218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8" name="Rectangle 219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9" name="Rectangle 220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0" name="Rectangle 221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1" name="Rectangle 222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2" name="Rectangle 223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3" name="Rectangle 224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4" name="Rectangle 225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5" name="Rectangle 226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6" name="Rectangle 227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7" name="Rectangle 228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8" name="Rectangle 229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31" name="Group 230"/>
          <p:cNvGrpSpPr>
            <a:grpSpLocks/>
          </p:cNvGrpSpPr>
          <p:nvPr/>
        </p:nvGrpSpPr>
        <p:grpSpPr bwMode="auto">
          <a:xfrm>
            <a:off x="3048000" y="4953000"/>
            <a:ext cx="381000" cy="381000"/>
            <a:chOff x="533400" y="5257800"/>
            <a:chExt cx="1828800" cy="1828800"/>
          </a:xfrm>
        </p:grpSpPr>
        <p:sp>
          <p:nvSpPr>
            <p:cNvPr id="21577" name="Rectangle 231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78" name="Rectangle 232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79" name="Rectangle 233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0" name="Rectangle 234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1" name="Rectangle 235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2" name="Rectangle 236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3" name="Rectangle 237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4" name="Rectangle 238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5" name="Rectangle 239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6" name="Rectangle 240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7" name="Rectangle 241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8" name="Rectangle 242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9" name="Rectangle 243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0" name="Rectangle 244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1" name="Rectangle 245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2" name="Rectangle 246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387" name="Rectangle 395"/>
          <p:cNvSpPr>
            <a:spLocks noChangeArrowheads="1"/>
          </p:cNvSpPr>
          <p:nvPr/>
        </p:nvSpPr>
        <p:spPr bwMode="auto">
          <a:xfrm>
            <a:off x="4648200" y="42672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88" name="Rectangle 395"/>
          <p:cNvSpPr>
            <a:spLocks noChangeArrowheads="1"/>
          </p:cNvSpPr>
          <p:nvPr/>
        </p:nvSpPr>
        <p:spPr bwMode="auto">
          <a:xfrm>
            <a:off x="5410200" y="42672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4" name="Group 300"/>
          <p:cNvGrpSpPr>
            <a:grpSpLocks/>
          </p:cNvGrpSpPr>
          <p:nvPr/>
        </p:nvGrpSpPr>
        <p:grpSpPr bwMode="auto">
          <a:xfrm>
            <a:off x="4800600" y="4343400"/>
            <a:ext cx="381000" cy="228600"/>
            <a:chOff x="3276600" y="5257800"/>
            <a:chExt cx="2133600" cy="1143000"/>
          </a:xfrm>
        </p:grpSpPr>
        <p:grpSp>
          <p:nvGrpSpPr>
            <p:cNvPr id="15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21745" name="Rectangle 311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6" name="Rectangle 312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7" name="Rectangle 313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8" name="Rectangle 314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9" name="Rectangle 315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0" name="Rectangle 316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1" name="Rectangle 317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2" name="Rectangle 318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21737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38" name="Rectangle 304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39" name="Rectangle 305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0" name="Rectangle 306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1" name="Rectangle 307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2" name="Rectangle 308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3" name="Rectangle 309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4" name="Rectangle 310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11" name="Group 281"/>
          <p:cNvGrpSpPr>
            <a:grpSpLocks/>
          </p:cNvGrpSpPr>
          <p:nvPr/>
        </p:nvGrpSpPr>
        <p:grpSpPr bwMode="auto">
          <a:xfrm>
            <a:off x="5562600" y="4343400"/>
            <a:ext cx="381000" cy="228600"/>
            <a:chOff x="3276600" y="5257800"/>
            <a:chExt cx="2133600" cy="1143000"/>
          </a:xfrm>
        </p:grpSpPr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21763" name="Rectangle 292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4" name="Rectangle 293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5" name="Rectangle 294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6" name="Rectangle 295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7" name="Rectangle 296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8" name="Rectangle 297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9" name="Rectangle 298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0" name="Rectangle 299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21755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6" name="Rectangle 285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7" name="Rectangle 286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8" name="Rectangle 287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9" name="Rectangle 288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0" name="Rectangle 289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1" name="Rectangle 290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2" name="Rectangle 291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89" name="Rectangle 395"/>
          <p:cNvSpPr>
            <a:spLocks noChangeArrowheads="1"/>
          </p:cNvSpPr>
          <p:nvPr/>
        </p:nvSpPr>
        <p:spPr bwMode="auto">
          <a:xfrm>
            <a:off x="3886200" y="47244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390" name="Group 38"/>
          <p:cNvGrpSpPr>
            <a:grpSpLocks/>
          </p:cNvGrpSpPr>
          <p:nvPr/>
        </p:nvGrpSpPr>
        <p:grpSpPr bwMode="auto">
          <a:xfrm>
            <a:off x="4038600" y="4800600"/>
            <a:ext cx="381000" cy="228600"/>
            <a:chOff x="3276600" y="5257800"/>
            <a:chExt cx="2133600" cy="1143000"/>
          </a:xfrm>
        </p:grpSpPr>
        <p:grpSp>
          <p:nvGrpSpPr>
            <p:cNvPr id="391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401" name="Rectangle 49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2" name="Rectangle 50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3" name="Rectangle 51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4" name="Rectangle 52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5" name="Rectangle 53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6" name="Rectangle 54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7" name="Rectangle 55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8" name="Rectangle 56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92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393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4" name="Rectangle 42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5" name="Rectangle 43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6" name="Rectangle 44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7" name="Rectangle 45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8" name="Rectangle 46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9" name="Rectangle 47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0" name="Rectangle 48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09" name="Rectangle 395"/>
          <p:cNvSpPr>
            <a:spLocks noChangeArrowheads="1"/>
          </p:cNvSpPr>
          <p:nvPr/>
        </p:nvSpPr>
        <p:spPr bwMode="auto">
          <a:xfrm>
            <a:off x="4648200" y="47244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" name="Rectangle 395"/>
          <p:cNvSpPr>
            <a:spLocks noChangeArrowheads="1"/>
          </p:cNvSpPr>
          <p:nvPr/>
        </p:nvSpPr>
        <p:spPr bwMode="auto">
          <a:xfrm>
            <a:off x="5410200" y="47244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411" name="Group 300"/>
          <p:cNvGrpSpPr>
            <a:grpSpLocks/>
          </p:cNvGrpSpPr>
          <p:nvPr/>
        </p:nvGrpSpPr>
        <p:grpSpPr bwMode="auto">
          <a:xfrm>
            <a:off x="4800600" y="4800600"/>
            <a:ext cx="381000" cy="228600"/>
            <a:chOff x="3276600" y="5257800"/>
            <a:chExt cx="2133600" cy="1143000"/>
          </a:xfrm>
        </p:grpSpPr>
        <p:grpSp>
          <p:nvGrpSpPr>
            <p:cNvPr id="412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422" name="Rectangle 311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3" name="Rectangle 312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4" name="Rectangle 313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5" name="Rectangle 314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6" name="Rectangle 315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7" name="Rectangle 316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8" name="Rectangle 317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9" name="Rectangle 318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13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414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5" name="Rectangle 304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6" name="Rectangle 305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7" name="Rectangle 306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8" name="Rectangle 307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9" name="Rectangle 308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0" name="Rectangle 309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1" name="Rectangle 310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430" name="Group 281"/>
          <p:cNvGrpSpPr>
            <a:grpSpLocks/>
          </p:cNvGrpSpPr>
          <p:nvPr/>
        </p:nvGrpSpPr>
        <p:grpSpPr bwMode="auto">
          <a:xfrm>
            <a:off x="5562600" y="4800600"/>
            <a:ext cx="381000" cy="228600"/>
            <a:chOff x="3276600" y="5257800"/>
            <a:chExt cx="2133600" cy="1143000"/>
          </a:xfrm>
        </p:grpSpPr>
        <p:grpSp>
          <p:nvGrpSpPr>
            <p:cNvPr id="431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441" name="Rectangle 292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2" name="Rectangle 293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3" name="Rectangle 294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4" name="Rectangle 295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5" name="Rectangle 296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6" name="Rectangle 297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7" name="Rectangle 298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8" name="Rectangle 299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32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433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4" name="Rectangle 285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5" name="Rectangle 286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6" name="Rectangle 287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7" name="Rectangle 288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8" name="Rectangle 289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9" name="Rectangle 290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0" name="Rectangle 291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345" name="Группа 344"/>
          <p:cNvGrpSpPr/>
          <p:nvPr/>
        </p:nvGrpSpPr>
        <p:grpSpPr>
          <a:xfrm>
            <a:off x="7848600" y="5715000"/>
            <a:ext cx="1219200" cy="1066800"/>
            <a:chOff x="7848600" y="5715000"/>
            <a:chExt cx="1219200" cy="1066800"/>
          </a:xfrm>
        </p:grpSpPr>
        <p:grpSp>
          <p:nvGrpSpPr>
            <p:cNvPr id="455" name="Группа 454"/>
            <p:cNvGrpSpPr/>
            <p:nvPr/>
          </p:nvGrpSpPr>
          <p:grpSpPr>
            <a:xfrm>
              <a:off x="7848600" y="5715000"/>
              <a:ext cx="1219200" cy="1066800"/>
              <a:chOff x="7772400" y="2286000"/>
              <a:chExt cx="1219200" cy="1066800"/>
            </a:xfrm>
          </p:grpSpPr>
          <p:sp>
            <p:nvSpPr>
              <p:cNvPr id="449" name="Скругленный прямоугольник 448"/>
              <p:cNvSpPr/>
              <p:nvPr/>
            </p:nvSpPr>
            <p:spPr>
              <a:xfrm>
                <a:off x="7772400" y="2286000"/>
                <a:ext cx="1219200" cy="1066800"/>
              </a:xfrm>
              <a:prstGeom prst="roundRect">
                <a:avLst/>
              </a:prstGeom>
              <a:noFill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ru-RU" sz="1400" dirty="0" smtClean="0"/>
                  <a:t>Легенда:</a:t>
                </a:r>
              </a:p>
              <a:p>
                <a:r>
                  <a:rPr lang="ru-RU" sz="1400" dirty="0" smtClean="0"/>
                  <a:t>-нить</a:t>
                </a:r>
              </a:p>
              <a:p>
                <a:r>
                  <a:rPr lang="ru-RU" sz="1400" dirty="0" smtClean="0"/>
                  <a:t>-блок</a:t>
                </a:r>
              </a:p>
              <a:p>
                <a:r>
                  <a:rPr lang="ru-RU" sz="1400" dirty="0" smtClean="0"/>
                  <a:t>-сеть</a:t>
                </a:r>
                <a:endParaRPr lang="ru-RU" sz="1400" dirty="0"/>
              </a:p>
            </p:txBody>
          </p:sp>
          <p:sp>
            <p:nvSpPr>
              <p:cNvPr id="450" name="Rectangle 395"/>
              <p:cNvSpPr>
                <a:spLocks noChangeArrowheads="1"/>
              </p:cNvSpPr>
              <p:nvPr/>
            </p:nvSpPr>
            <p:spPr bwMode="auto">
              <a:xfrm>
                <a:off x="8686800" y="2845278"/>
                <a:ext cx="152400" cy="152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1" name="Rectangle 291"/>
              <p:cNvSpPr>
                <a:spLocks noChangeArrowheads="1"/>
              </p:cNvSpPr>
              <p:nvPr/>
            </p:nvSpPr>
            <p:spPr bwMode="auto">
              <a:xfrm>
                <a:off x="8686800" y="2616678"/>
                <a:ext cx="152400" cy="1524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62" name="Rectangle 416"/>
            <p:cNvSpPr>
              <a:spLocks noChangeArrowheads="1"/>
            </p:cNvSpPr>
            <p:nvPr/>
          </p:nvSpPr>
          <p:spPr bwMode="auto">
            <a:xfrm>
              <a:off x="8763000" y="6477000"/>
              <a:ext cx="152400" cy="152400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ru-RU" sz="1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Связь программной модели с </a:t>
            </a:r>
            <a:r>
              <a:rPr lang="en-US" sz="3600" dirty="0" smtClean="0"/>
              <a:t>HW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8031480" cy="4531360"/>
          </a:xfrm>
        </p:spPr>
        <p:txBody>
          <a:bodyPr/>
          <a:lstStyle/>
          <a:p>
            <a:r>
              <a:rPr lang="ru-RU" sz="2800" dirty="0" smtClean="0"/>
              <a:t>Блоки могут использовать </a:t>
            </a:r>
            <a:r>
              <a:rPr lang="en-US" sz="2800" i="1" dirty="0" smtClean="0"/>
              <a:t>shared</a:t>
            </a:r>
            <a:r>
              <a:rPr lang="en-US" sz="2800" dirty="0" smtClean="0"/>
              <a:t> </a:t>
            </a:r>
            <a:r>
              <a:rPr lang="ru-RU" sz="2800" dirty="0" smtClean="0"/>
              <a:t>память</a:t>
            </a:r>
          </a:p>
          <a:p>
            <a:pPr lvl="1"/>
            <a:r>
              <a:rPr lang="ru-RU" sz="2400" dirty="0" smtClean="0"/>
              <a:t>Т.к. блок целиком выполняется на одном </a:t>
            </a:r>
            <a:r>
              <a:rPr lang="en-US" sz="2400" dirty="0" smtClean="0"/>
              <a:t>SM</a:t>
            </a:r>
            <a:endParaRPr lang="ru-RU" sz="2400" dirty="0" smtClean="0"/>
          </a:p>
          <a:p>
            <a:pPr lvl="1"/>
            <a:r>
              <a:rPr lang="ru-RU" sz="2400" dirty="0" smtClean="0"/>
              <a:t>Объем </a:t>
            </a:r>
            <a:r>
              <a:rPr lang="en-US" sz="2400" i="1" dirty="0" smtClean="0"/>
              <a:t>shared</a:t>
            </a:r>
            <a:r>
              <a:rPr lang="en-US" sz="2400" dirty="0" smtClean="0"/>
              <a:t> </a:t>
            </a:r>
            <a:r>
              <a:rPr lang="ru-RU" sz="2400" dirty="0" smtClean="0"/>
              <a:t>памяти ограничен и зависит от </a:t>
            </a:r>
            <a:r>
              <a:rPr lang="en-US" sz="2400" dirty="0" smtClean="0"/>
              <a:t>HW</a:t>
            </a:r>
            <a:endParaRPr lang="ru-RU" sz="2400" dirty="0" smtClean="0"/>
          </a:p>
          <a:p>
            <a:endParaRPr lang="en-US" sz="2800" dirty="0" smtClean="0"/>
          </a:p>
          <a:p>
            <a:r>
              <a:rPr lang="ru-RU" sz="2800" dirty="0" smtClean="0"/>
              <a:t>Внутри блока нити могут синхронизоваться</a:t>
            </a:r>
            <a:endParaRPr lang="en-US" sz="2800" dirty="0" smtClean="0"/>
          </a:p>
          <a:p>
            <a:pPr lvl="1"/>
            <a:r>
              <a:rPr lang="ru-RU" sz="2400" dirty="0" smtClean="0"/>
              <a:t>Т.к. блок целиком выполняется на одном </a:t>
            </a:r>
            <a:r>
              <a:rPr lang="en-US" sz="2400" dirty="0" smtClean="0"/>
              <a:t>SM</a:t>
            </a:r>
          </a:p>
          <a:p>
            <a:pPr lvl="1"/>
            <a:endParaRPr lang="en-US" sz="2400" dirty="0" smtClean="0"/>
          </a:p>
          <a:p>
            <a:r>
              <a:rPr lang="ru-RU" sz="2800" dirty="0" smtClean="0"/>
              <a:t>Масштабирование архитектуры</a:t>
            </a:r>
            <a:r>
              <a:rPr lang="en-US" sz="2800" dirty="0" smtClean="0"/>
              <a:t> </a:t>
            </a:r>
            <a:r>
              <a:rPr lang="ru-RU" sz="2800" dirty="0" smtClean="0"/>
              <a:t>и производительности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Группа 316"/>
          <p:cNvGrpSpPr/>
          <p:nvPr/>
        </p:nvGrpSpPr>
        <p:grpSpPr>
          <a:xfrm>
            <a:off x="-152400" y="4047392"/>
            <a:ext cx="9448800" cy="2667000"/>
            <a:chOff x="-152400" y="4047392"/>
            <a:chExt cx="9448800" cy="2667000"/>
          </a:xfrm>
        </p:grpSpPr>
        <p:sp>
          <p:nvSpPr>
            <p:cNvPr id="312" name="Прямоугольник 311"/>
            <p:cNvSpPr/>
            <p:nvPr/>
          </p:nvSpPr>
          <p:spPr>
            <a:xfrm>
              <a:off x="-152400" y="4047392"/>
              <a:ext cx="9448800" cy="2667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914400" y="5329535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Tesla 10</a:t>
              </a:r>
              <a:endParaRPr lang="ru-RU" dirty="0"/>
            </a:p>
          </p:txBody>
        </p:sp>
      </p:grpSp>
      <p:grpSp>
        <p:nvGrpSpPr>
          <p:cNvPr id="315" name="Группа 314"/>
          <p:cNvGrpSpPr/>
          <p:nvPr/>
        </p:nvGrpSpPr>
        <p:grpSpPr>
          <a:xfrm>
            <a:off x="-152400" y="1362808"/>
            <a:ext cx="9448800" cy="2667000"/>
            <a:chOff x="-152400" y="1362808"/>
            <a:chExt cx="9448800" cy="2667000"/>
          </a:xfrm>
        </p:grpSpPr>
        <p:sp>
          <p:nvSpPr>
            <p:cNvPr id="310" name="Прямоугольник 309"/>
            <p:cNvSpPr/>
            <p:nvPr/>
          </p:nvSpPr>
          <p:spPr>
            <a:xfrm>
              <a:off x="-152400" y="1362808"/>
              <a:ext cx="9448800" cy="2667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914400" y="2438400"/>
              <a:ext cx="1059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Tesla 8</a:t>
              </a:r>
              <a:endParaRPr lang="ru-RU" dirty="0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Масштабирование архитектуры </a:t>
            </a:r>
            <a:r>
              <a:rPr lang="en-US" dirty="0" smtClean="0"/>
              <a:t>Tesla</a:t>
            </a:r>
            <a:endParaRPr lang="ru-RU" dirty="0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4154864" y="4880713"/>
            <a:ext cx="4567238" cy="13879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latin typeface="Times New Roman" pitchFamily="18" charset="-52"/>
            </a:endParaRPr>
          </a:p>
        </p:txBody>
      </p: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4275054" y="4962355"/>
            <a:ext cx="400635" cy="571500"/>
            <a:chOff x="609600" y="1752600"/>
            <a:chExt cx="2500313" cy="336804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701" name="Rectangle 111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702" name="Rectangle 112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703" name="Rectangle 113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704" name="Rectangle 114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700" name="Rectangle 110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6" name="Group 252"/>
          <p:cNvGrpSpPr>
            <a:grpSpLocks/>
          </p:cNvGrpSpPr>
          <p:nvPr/>
        </p:nvGrpSpPr>
        <p:grpSpPr bwMode="auto">
          <a:xfrm>
            <a:off x="4715753" y="4962355"/>
            <a:ext cx="400635" cy="571500"/>
            <a:chOff x="609600" y="1752600"/>
            <a:chExt cx="2500313" cy="3368040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92" name="Rectangle 255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93" name="Rectangle 256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94" name="Rectangle 257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95" name="Rectangle 258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91" name="Rectangle 254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8" name="Group 260"/>
          <p:cNvGrpSpPr>
            <a:grpSpLocks/>
          </p:cNvGrpSpPr>
          <p:nvPr/>
        </p:nvGrpSpPr>
        <p:grpSpPr bwMode="auto">
          <a:xfrm>
            <a:off x="7800642" y="4962355"/>
            <a:ext cx="400635" cy="571500"/>
            <a:chOff x="609600" y="1752600"/>
            <a:chExt cx="2500313" cy="3368040"/>
          </a:xfrm>
        </p:grpSpPr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83" name="Rectangle 263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84" name="Rectangle 264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85" name="Rectangle 265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86" name="Rectangle 266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82" name="Rectangle 262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0" name="Group 268"/>
          <p:cNvGrpSpPr>
            <a:grpSpLocks/>
          </p:cNvGrpSpPr>
          <p:nvPr/>
        </p:nvGrpSpPr>
        <p:grpSpPr bwMode="auto">
          <a:xfrm>
            <a:off x="7359943" y="4962355"/>
            <a:ext cx="400635" cy="571500"/>
            <a:chOff x="609600" y="1752600"/>
            <a:chExt cx="2500313" cy="3368040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74" name="Rectangle 271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75" name="Rectangle 272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76" name="Rectangle 273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77" name="Rectangle 274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73" name="Rectangle 270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3" name="Group 276"/>
          <p:cNvGrpSpPr>
            <a:grpSpLocks/>
          </p:cNvGrpSpPr>
          <p:nvPr/>
        </p:nvGrpSpPr>
        <p:grpSpPr bwMode="auto">
          <a:xfrm>
            <a:off x="6919245" y="4962355"/>
            <a:ext cx="400635" cy="571500"/>
            <a:chOff x="609600" y="1752600"/>
            <a:chExt cx="2500313" cy="3368040"/>
          </a:xfrm>
        </p:grpSpPr>
        <p:grpSp>
          <p:nvGrpSpPr>
            <p:cNvPr id="14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65" name="Rectangle 279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66" name="Rectangle 280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67" name="Rectangle 281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68" name="Rectangle 282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84" name="Rectangle 283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64" name="Rectangle 278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5" name="Group 284"/>
          <p:cNvGrpSpPr>
            <a:grpSpLocks/>
          </p:cNvGrpSpPr>
          <p:nvPr/>
        </p:nvGrpSpPr>
        <p:grpSpPr bwMode="auto">
          <a:xfrm>
            <a:off x="6478546" y="4962355"/>
            <a:ext cx="400635" cy="571500"/>
            <a:chOff x="609600" y="1752600"/>
            <a:chExt cx="2500313" cy="3368040"/>
          </a:xfrm>
        </p:grpSpPr>
        <p:grpSp>
          <p:nvGrpSpPr>
            <p:cNvPr id="16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56" name="Rectangle 287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57" name="Rectangle 288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58" name="Rectangle 289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59" name="Rectangle 290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92" name="Rectangle 291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55" name="Rectangle 286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7" name="Group 292"/>
          <p:cNvGrpSpPr>
            <a:grpSpLocks/>
          </p:cNvGrpSpPr>
          <p:nvPr/>
        </p:nvGrpSpPr>
        <p:grpSpPr bwMode="auto">
          <a:xfrm>
            <a:off x="6037847" y="4962355"/>
            <a:ext cx="400635" cy="571500"/>
            <a:chOff x="609600" y="1752600"/>
            <a:chExt cx="2500313" cy="3368040"/>
          </a:xfrm>
        </p:grpSpPr>
        <p:grpSp>
          <p:nvGrpSpPr>
            <p:cNvPr id="18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47" name="Rectangle 295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48" name="Rectangle 296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49" name="Rectangle 297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50" name="Rectangle 298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300" name="Rectangle 299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46" name="Rectangle 294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9" name="Group 300"/>
          <p:cNvGrpSpPr>
            <a:grpSpLocks/>
          </p:cNvGrpSpPr>
          <p:nvPr/>
        </p:nvGrpSpPr>
        <p:grpSpPr bwMode="auto">
          <a:xfrm>
            <a:off x="5597150" y="4962355"/>
            <a:ext cx="400635" cy="571500"/>
            <a:chOff x="609600" y="1752600"/>
            <a:chExt cx="2500313" cy="3368040"/>
          </a:xfrm>
        </p:grpSpPr>
        <p:grpSp>
          <p:nvGrpSpPr>
            <p:cNvPr id="20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38" name="Rectangle 303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39" name="Rectangle 304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40" name="Rectangle 305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41" name="Rectangle 306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308" name="Rectangle 307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37" name="Rectangle 302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21" name="Group 308"/>
          <p:cNvGrpSpPr>
            <a:grpSpLocks/>
          </p:cNvGrpSpPr>
          <p:nvPr/>
        </p:nvGrpSpPr>
        <p:grpSpPr bwMode="auto">
          <a:xfrm>
            <a:off x="5156451" y="4962355"/>
            <a:ext cx="400635" cy="571500"/>
            <a:chOff x="609600" y="1752600"/>
            <a:chExt cx="2500313" cy="3368040"/>
          </a:xfrm>
        </p:grpSpPr>
        <p:grpSp>
          <p:nvGrpSpPr>
            <p:cNvPr id="22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29" name="Rectangle 311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30" name="Rectangle 312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31" name="Rectangle 313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32" name="Rectangle 314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316" name="Rectangle 315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28" name="Rectangle 310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23" name="Group 316"/>
          <p:cNvGrpSpPr>
            <a:grpSpLocks/>
          </p:cNvGrpSpPr>
          <p:nvPr/>
        </p:nvGrpSpPr>
        <p:grpSpPr bwMode="auto">
          <a:xfrm>
            <a:off x="8241340" y="4962355"/>
            <a:ext cx="400635" cy="571500"/>
            <a:chOff x="609600" y="1752600"/>
            <a:chExt cx="2500313" cy="3368040"/>
          </a:xfrm>
        </p:grpSpPr>
        <p:grpSp>
          <p:nvGrpSpPr>
            <p:cNvPr id="24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20" name="Rectangle 319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21" name="Rectangle 320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22" name="Rectangle 321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23" name="Rectangle 322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19" name="Rectangle 318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sp>
        <p:nvSpPr>
          <p:cNvPr id="326" name="Rectangle 325"/>
          <p:cNvSpPr/>
          <p:nvPr/>
        </p:nvSpPr>
        <p:spPr bwMode="auto">
          <a:xfrm>
            <a:off x="4275054" y="5656319"/>
            <a:ext cx="4366921" cy="163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00" dirty="0">
                <a:latin typeface="Times New Roman" pitchFamily="18" charset="-52"/>
              </a:rPr>
              <a:t>Interconnection Network</a:t>
            </a:r>
          </a:p>
        </p:txBody>
      </p:sp>
      <p:sp>
        <p:nvSpPr>
          <p:cNvPr id="21592" name="Rectangle 326"/>
          <p:cNvSpPr>
            <a:spLocks noChangeArrowheads="1"/>
          </p:cNvSpPr>
          <p:nvPr/>
        </p:nvSpPr>
        <p:spPr bwMode="auto">
          <a:xfrm>
            <a:off x="4315118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 dirty="0"/>
              <a:t>ROP</a:t>
            </a:r>
          </a:p>
        </p:txBody>
      </p:sp>
      <p:sp>
        <p:nvSpPr>
          <p:cNvPr id="21593" name="Rectangle 327"/>
          <p:cNvSpPr>
            <a:spLocks noChangeArrowheads="1"/>
          </p:cNvSpPr>
          <p:nvPr/>
        </p:nvSpPr>
        <p:spPr bwMode="auto">
          <a:xfrm>
            <a:off x="4535467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594" name="Rectangle 331"/>
          <p:cNvSpPr>
            <a:spLocks noChangeArrowheads="1"/>
          </p:cNvSpPr>
          <p:nvPr/>
        </p:nvSpPr>
        <p:spPr bwMode="auto">
          <a:xfrm>
            <a:off x="4853114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595" name="Rectangle 332"/>
          <p:cNvSpPr>
            <a:spLocks noChangeArrowheads="1"/>
          </p:cNvSpPr>
          <p:nvPr/>
        </p:nvSpPr>
        <p:spPr bwMode="auto">
          <a:xfrm>
            <a:off x="5073463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596" name="Rectangle 334"/>
          <p:cNvSpPr>
            <a:spLocks noChangeArrowheads="1"/>
          </p:cNvSpPr>
          <p:nvPr/>
        </p:nvSpPr>
        <p:spPr bwMode="auto">
          <a:xfrm>
            <a:off x="5391109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597" name="Rectangle 335"/>
          <p:cNvSpPr>
            <a:spLocks noChangeArrowheads="1"/>
          </p:cNvSpPr>
          <p:nvPr/>
        </p:nvSpPr>
        <p:spPr bwMode="auto">
          <a:xfrm>
            <a:off x="5611458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598" name="Rectangle 337"/>
          <p:cNvSpPr>
            <a:spLocks noChangeArrowheads="1"/>
          </p:cNvSpPr>
          <p:nvPr/>
        </p:nvSpPr>
        <p:spPr bwMode="auto">
          <a:xfrm>
            <a:off x="5929104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599" name="Rectangle 338"/>
          <p:cNvSpPr>
            <a:spLocks noChangeArrowheads="1"/>
          </p:cNvSpPr>
          <p:nvPr/>
        </p:nvSpPr>
        <p:spPr bwMode="auto">
          <a:xfrm>
            <a:off x="6149453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600" name="Rectangle 340"/>
          <p:cNvSpPr>
            <a:spLocks noChangeArrowheads="1"/>
          </p:cNvSpPr>
          <p:nvPr/>
        </p:nvSpPr>
        <p:spPr bwMode="auto">
          <a:xfrm>
            <a:off x="6467099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601" name="Rectangle 341"/>
          <p:cNvSpPr>
            <a:spLocks noChangeArrowheads="1"/>
          </p:cNvSpPr>
          <p:nvPr/>
        </p:nvSpPr>
        <p:spPr bwMode="auto">
          <a:xfrm>
            <a:off x="6687449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602" name="Rectangle 343"/>
          <p:cNvSpPr>
            <a:spLocks noChangeArrowheads="1"/>
          </p:cNvSpPr>
          <p:nvPr/>
        </p:nvSpPr>
        <p:spPr bwMode="auto">
          <a:xfrm>
            <a:off x="7005095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603" name="Rectangle 344"/>
          <p:cNvSpPr>
            <a:spLocks noChangeArrowheads="1"/>
          </p:cNvSpPr>
          <p:nvPr/>
        </p:nvSpPr>
        <p:spPr bwMode="auto">
          <a:xfrm>
            <a:off x="7225444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604" name="Rectangle 346"/>
          <p:cNvSpPr>
            <a:spLocks noChangeArrowheads="1"/>
          </p:cNvSpPr>
          <p:nvPr/>
        </p:nvSpPr>
        <p:spPr bwMode="auto">
          <a:xfrm>
            <a:off x="7543090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605" name="Rectangle 347"/>
          <p:cNvSpPr>
            <a:spLocks noChangeArrowheads="1"/>
          </p:cNvSpPr>
          <p:nvPr/>
        </p:nvSpPr>
        <p:spPr bwMode="auto">
          <a:xfrm>
            <a:off x="7763440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606" name="Rectangle 349"/>
          <p:cNvSpPr>
            <a:spLocks noChangeArrowheads="1"/>
          </p:cNvSpPr>
          <p:nvPr/>
        </p:nvSpPr>
        <p:spPr bwMode="auto">
          <a:xfrm>
            <a:off x="8081086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607" name="Rectangle 350"/>
          <p:cNvSpPr>
            <a:spLocks noChangeArrowheads="1"/>
          </p:cNvSpPr>
          <p:nvPr/>
        </p:nvSpPr>
        <p:spPr bwMode="auto">
          <a:xfrm>
            <a:off x="8301435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 dirty="0"/>
              <a:t>L2</a:t>
            </a:r>
            <a:endParaRPr lang="en-US" sz="500" dirty="0"/>
          </a:p>
        </p:txBody>
      </p:sp>
      <p:sp>
        <p:nvSpPr>
          <p:cNvPr id="21584" name="Rectangle 328"/>
          <p:cNvSpPr>
            <a:spLocks noChangeArrowheads="1"/>
          </p:cNvSpPr>
          <p:nvPr/>
        </p:nvSpPr>
        <p:spPr bwMode="auto">
          <a:xfrm>
            <a:off x="4315118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900"/>
          </a:p>
        </p:txBody>
      </p:sp>
      <p:sp>
        <p:nvSpPr>
          <p:cNvPr id="21585" name="Rectangle 352"/>
          <p:cNvSpPr>
            <a:spLocks noChangeArrowheads="1"/>
          </p:cNvSpPr>
          <p:nvPr/>
        </p:nvSpPr>
        <p:spPr bwMode="auto">
          <a:xfrm>
            <a:off x="4853114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900"/>
          </a:p>
        </p:txBody>
      </p:sp>
      <p:sp>
        <p:nvSpPr>
          <p:cNvPr id="21586" name="Rectangle 353"/>
          <p:cNvSpPr>
            <a:spLocks noChangeArrowheads="1"/>
          </p:cNvSpPr>
          <p:nvPr/>
        </p:nvSpPr>
        <p:spPr bwMode="auto">
          <a:xfrm>
            <a:off x="5391109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900"/>
          </a:p>
        </p:txBody>
      </p:sp>
      <p:sp>
        <p:nvSpPr>
          <p:cNvPr id="21587" name="Rectangle 354"/>
          <p:cNvSpPr>
            <a:spLocks noChangeArrowheads="1"/>
          </p:cNvSpPr>
          <p:nvPr/>
        </p:nvSpPr>
        <p:spPr bwMode="auto">
          <a:xfrm>
            <a:off x="5929104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1100"/>
          </a:p>
        </p:txBody>
      </p:sp>
      <p:sp>
        <p:nvSpPr>
          <p:cNvPr id="21588" name="Rectangle 355"/>
          <p:cNvSpPr>
            <a:spLocks noChangeArrowheads="1"/>
          </p:cNvSpPr>
          <p:nvPr/>
        </p:nvSpPr>
        <p:spPr bwMode="auto">
          <a:xfrm>
            <a:off x="6467099" y="6310741"/>
            <a:ext cx="440699" cy="166259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900"/>
          </a:p>
        </p:txBody>
      </p:sp>
      <p:sp>
        <p:nvSpPr>
          <p:cNvPr id="21589" name="Rectangle 356"/>
          <p:cNvSpPr>
            <a:spLocks noChangeArrowheads="1"/>
          </p:cNvSpPr>
          <p:nvPr/>
        </p:nvSpPr>
        <p:spPr bwMode="auto">
          <a:xfrm>
            <a:off x="7005095" y="6309462"/>
            <a:ext cx="440699" cy="1675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1100"/>
          </a:p>
        </p:txBody>
      </p:sp>
      <p:sp>
        <p:nvSpPr>
          <p:cNvPr id="21590" name="Rectangle 357"/>
          <p:cNvSpPr>
            <a:spLocks noChangeArrowheads="1"/>
          </p:cNvSpPr>
          <p:nvPr/>
        </p:nvSpPr>
        <p:spPr bwMode="auto">
          <a:xfrm>
            <a:off x="7543090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1100"/>
          </a:p>
        </p:txBody>
      </p:sp>
      <p:sp>
        <p:nvSpPr>
          <p:cNvPr id="21591" name="Rectangle 358"/>
          <p:cNvSpPr>
            <a:spLocks noChangeArrowheads="1"/>
          </p:cNvSpPr>
          <p:nvPr/>
        </p:nvSpPr>
        <p:spPr bwMode="auto">
          <a:xfrm>
            <a:off x="8081086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1100"/>
          </a:p>
        </p:txBody>
      </p:sp>
      <p:cxnSp>
        <p:nvCxnSpPr>
          <p:cNvPr id="21574" name="Straight Connector 360"/>
          <p:cNvCxnSpPr>
            <a:cxnSpLocks noChangeShapeType="1"/>
            <a:stCxn id="21701" idx="2"/>
          </p:cNvCxnSpPr>
          <p:nvPr/>
        </p:nvCxnSpPr>
        <p:spPr bwMode="auto">
          <a:xfrm rot="5400000">
            <a:off x="7744717" y="5840240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5" name="Straight Connector 361"/>
          <p:cNvCxnSpPr>
            <a:cxnSpLocks noChangeShapeType="1"/>
          </p:cNvCxnSpPr>
          <p:nvPr/>
        </p:nvCxnSpPr>
        <p:spPr bwMode="auto">
          <a:xfrm rot="5400000">
            <a:off x="4854672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6" name="Straight Connector 362"/>
          <p:cNvCxnSpPr>
            <a:cxnSpLocks noChangeShapeType="1"/>
          </p:cNvCxnSpPr>
          <p:nvPr/>
        </p:nvCxnSpPr>
        <p:spPr bwMode="auto">
          <a:xfrm rot="5400000">
            <a:off x="5295416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7" name="Straight Connector 363"/>
          <p:cNvCxnSpPr>
            <a:cxnSpLocks noChangeShapeType="1"/>
          </p:cNvCxnSpPr>
          <p:nvPr/>
        </p:nvCxnSpPr>
        <p:spPr bwMode="auto">
          <a:xfrm rot="5400000">
            <a:off x="5736161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8" name="Straight Connector 364"/>
          <p:cNvCxnSpPr>
            <a:cxnSpLocks noChangeShapeType="1"/>
          </p:cNvCxnSpPr>
          <p:nvPr/>
        </p:nvCxnSpPr>
        <p:spPr bwMode="auto">
          <a:xfrm rot="5400000">
            <a:off x="6176906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9" name="Straight Connector 365"/>
          <p:cNvCxnSpPr>
            <a:cxnSpLocks noChangeShapeType="1"/>
          </p:cNvCxnSpPr>
          <p:nvPr/>
        </p:nvCxnSpPr>
        <p:spPr bwMode="auto">
          <a:xfrm rot="5400000">
            <a:off x="6617650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80" name="Straight Connector 366"/>
          <p:cNvCxnSpPr>
            <a:cxnSpLocks noChangeShapeType="1"/>
          </p:cNvCxnSpPr>
          <p:nvPr/>
        </p:nvCxnSpPr>
        <p:spPr bwMode="auto">
          <a:xfrm rot="5400000">
            <a:off x="7058395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81" name="Straight Connector 367"/>
          <p:cNvCxnSpPr>
            <a:cxnSpLocks noChangeShapeType="1"/>
          </p:cNvCxnSpPr>
          <p:nvPr/>
        </p:nvCxnSpPr>
        <p:spPr bwMode="auto">
          <a:xfrm rot="5400000">
            <a:off x="7499140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82" name="Straight Connector 368"/>
          <p:cNvCxnSpPr>
            <a:cxnSpLocks noChangeShapeType="1"/>
          </p:cNvCxnSpPr>
          <p:nvPr/>
        </p:nvCxnSpPr>
        <p:spPr bwMode="auto">
          <a:xfrm rot="5400000">
            <a:off x="7939884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83" name="Straight Connector 369"/>
          <p:cNvCxnSpPr>
            <a:cxnSpLocks noChangeShapeType="1"/>
          </p:cNvCxnSpPr>
          <p:nvPr/>
        </p:nvCxnSpPr>
        <p:spPr bwMode="auto">
          <a:xfrm rot="5400000">
            <a:off x="8380629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8" name="Straight Connector 371"/>
          <p:cNvCxnSpPr>
            <a:cxnSpLocks noChangeShapeType="1"/>
          </p:cNvCxnSpPr>
          <p:nvPr/>
        </p:nvCxnSpPr>
        <p:spPr bwMode="auto">
          <a:xfrm rot="5400000">
            <a:off x="4363732" y="5881355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9" name="Straight Connector 375"/>
          <p:cNvCxnSpPr>
            <a:cxnSpLocks noChangeShapeType="1"/>
          </p:cNvCxnSpPr>
          <p:nvPr/>
        </p:nvCxnSpPr>
        <p:spPr bwMode="auto">
          <a:xfrm rot="5400000">
            <a:off x="4584081" y="5879465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0" name="Straight Connector 376"/>
          <p:cNvCxnSpPr>
            <a:cxnSpLocks noChangeShapeType="1"/>
          </p:cNvCxnSpPr>
          <p:nvPr/>
        </p:nvCxnSpPr>
        <p:spPr bwMode="auto">
          <a:xfrm rot="5400000">
            <a:off x="4904590" y="5879465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1" name="Straight Connector 377"/>
          <p:cNvCxnSpPr>
            <a:cxnSpLocks noChangeShapeType="1"/>
          </p:cNvCxnSpPr>
          <p:nvPr/>
        </p:nvCxnSpPr>
        <p:spPr bwMode="auto">
          <a:xfrm rot="5400000">
            <a:off x="5124938" y="5879465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2" name="Straight Connector 378"/>
          <p:cNvCxnSpPr>
            <a:cxnSpLocks noChangeShapeType="1"/>
          </p:cNvCxnSpPr>
          <p:nvPr/>
        </p:nvCxnSpPr>
        <p:spPr bwMode="auto">
          <a:xfrm rot="5400000">
            <a:off x="5435430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3" name="Straight Connector 379"/>
          <p:cNvCxnSpPr>
            <a:cxnSpLocks noChangeShapeType="1"/>
          </p:cNvCxnSpPr>
          <p:nvPr/>
        </p:nvCxnSpPr>
        <p:spPr bwMode="auto">
          <a:xfrm rot="5400000">
            <a:off x="5655779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4" name="Straight Connector 380"/>
          <p:cNvCxnSpPr>
            <a:cxnSpLocks noChangeShapeType="1"/>
          </p:cNvCxnSpPr>
          <p:nvPr/>
        </p:nvCxnSpPr>
        <p:spPr bwMode="auto">
          <a:xfrm rot="5400000">
            <a:off x="5978790" y="5880411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5" name="Straight Connector 381"/>
          <p:cNvCxnSpPr>
            <a:cxnSpLocks noChangeShapeType="1"/>
          </p:cNvCxnSpPr>
          <p:nvPr/>
        </p:nvCxnSpPr>
        <p:spPr bwMode="auto">
          <a:xfrm rot="5400000">
            <a:off x="6199140" y="5880411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6" name="Straight Connector 382"/>
          <p:cNvCxnSpPr>
            <a:cxnSpLocks noChangeShapeType="1"/>
          </p:cNvCxnSpPr>
          <p:nvPr/>
        </p:nvCxnSpPr>
        <p:spPr bwMode="auto">
          <a:xfrm rot="5400000">
            <a:off x="6517144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7" name="Straight Connector 383"/>
          <p:cNvCxnSpPr>
            <a:cxnSpLocks noChangeShapeType="1"/>
          </p:cNvCxnSpPr>
          <p:nvPr/>
        </p:nvCxnSpPr>
        <p:spPr bwMode="auto">
          <a:xfrm rot="5400000">
            <a:off x="6737493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8" name="Straight Connector 384"/>
          <p:cNvCxnSpPr>
            <a:cxnSpLocks noChangeShapeType="1"/>
          </p:cNvCxnSpPr>
          <p:nvPr/>
        </p:nvCxnSpPr>
        <p:spPr bwMode="auto">
          <a:xfrm rot="5400000">
            <a:off x="7058000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9" name="Straight Connector 385"/>
          <p:cNvCxnSpPr>
            <a:cxnSpLocks noChangeShapeType="1"/>
          </p:cNvCxnSpPr>
          <p:nvPr/>
        </p:nvCxnSpPr>
        <p:spPr bwMode="auto">
          <a:xfrm rot="5400000">
            <a:off x="7278350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0" name="Straight Connector 386"/>
          <p:cNvCxnSpPr>
            <a:cxnSpLocks noChangeShapeType="1"/>
          </p:cNvCxnSpPr>
          <p:nvPr/>
        </p:nvCxnSpPr>
        <p:spPr bwMode="auto">
          <a:xfrm rot="5400000">
            <a:off x="7583834" y="5879464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1" name="Straight Connector 387"/>
          <p:cNvCxnSpPr>
            <a:cxnSpLocks noChangeShapeType="1"/>
          </p:cNvCxnSpPr>
          <p:nvPr/>
        </p:nvCxnSpPr>
        <p:spPr bwMode="auto">
          <a:xfrm rot="5400000">
            <a:off x="7804183" y="5879464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2" name="Straight Connector 388"/>
          <p:cNvCxnSpPr>
            <a:cxnSpLocks noChangeShapeType="1"/>
          </p:cNvCxnSpPr>
          <p:nvPr/>
        </p:nvCxnSpPr>
        <p:spPr bwMode="auto">
          <a:xfrm rot="5400000">
            <a:off x="8119683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3" name="Straight Connector 389"/>
          <p:cNvCxnSpPr>
            <a:cxnSpLocks noChangeShapeType="1"/>
          </p:cNvCxnSpPr>
          <p:nvPr/>
        </p:nvCxnSpPr>
        <p:spPr bwMode="auto">
          <a:xfrm rot="5400000">
            <a:off x="8340032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2" name="Straight Connector 390"/>
          <p:cNvCxnSpPr>
            <a:cxnSpLocks noChangeShapeType="1"/>
          </p:cNvCxnSpPr>
          <p:nvPr/>
        </p:nvCxnSpPr>
        <p:spPr bwMode="auto">
          <a:xfrm rot="5400000">
            <a:off x="7558781" y="6209946"/>
            <a:ext cx="203278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3" name="Straight Connector 391"/>
          <p:cNvCxnSpPr>
            <a:cxnSpLocks noChangeShapeType="1"/>
          </p:cNvCxnSpPr>
          <p:nvPr/>
        </p:nvCxnSpPr>
        <p:spPr bwMode="auto">
          <a:xfrm rot="16200000" flipH="1">
            <a:off x="7779119" y="6209960"/>
            <a:ext cx="204556" cy="1251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4" name="Straight Connector 392"/>
          <p:cNvCxnSpPr>
            <a:cxnSpLocks noChangeShapeType="1"/>
          </p:cNvCxnSpPr>
          <p:nvPr/>
        </p:nvCxnSpPr>
        <p:spPr bwMode="auto">
          <a:xfrm rot="5400000">
            <a:off x="8091664" y="6209540"/>
            <a:ext cx="20920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5" name="Straight Connector 393"/>
          <p:cNvCxnSpPr>
            <a:cxnSpLocks noChangeShapeType="1"/>
          </p:cNvCxnSpPr>
          <p:nvPr/>
        </p:nvCxnSpPr>
        <p:spPr bwMode="auto">
          <a:xfrm rot="16200000" flipH="1">
            <a:off x="8312025" y="6209544"/>
            <a:ext cx="207932" cy="1253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6" name="Straight Connector 410"/>
          <p:cNvCxnSpPr>
            <a:cxnSpLocks noChangeShapeType="1"/>
          </p:cNvCxnSpPr>
          <p:nvPr/>
        </p:nvCxnSpPr>
        <p:spPr bwMode="auto">
          <a:xfrm rot="16200000" flipH="1">
            <a:off x="6459703" y="6210181"/>
            <a:ext cx="209208" cy="1251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7" name="Straight Connector 411"/>
          <p:cNvCxnSpPr>
            <a:cxnSpLocks noChangeShapeType="1"/>
          </p:cNvCxnSpPr>
          <p:nvPr/>
        </p:nvCxnSpPr>
        <p:spPr bwMode="auto">
          <a:xfrm rot="16200000" flipH="1">
            <a:off x="6682605" y="6207628"/>
            <a:ext cx="204108" cy="1251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8" name="Straight Connector 412"/>
          <p:cNvCxnSpPr>
            <a:cxnSpLocks noChangeShapeType="1"/>
          </p:cNvCxnSpPr>
          <p:nvPr/>
        </p:nvCxnSpPr>
        <p:spPr bwMode="auto">
          <a:xfrm rot="5400000">
            <a:off x="6998531" y="6209304"/>
            <a:ext cx="202002" cy="3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9" name="Straight Connector 413"/>
          <p:cNvCxnSpPr>
            <a:cxnSpLocks noChangeShapeType="1"/>
          </p:cNvCxnSpPr>
          <p:nvPr/>
        </p:nvCxnSpPr>
        <p:spPr bwMode="auto">
          <a:xfrm rot="5400000">
            <a:off x="7220984" y="6207201"/>
            <a:ext cx="197793" cy="3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0" name="Straight Connector 418"/>
          <p:cNvCxnSpPr>
            <a:cxnSpLocks noChangeShapeType="1"/>
          </p:cNvCxnSpPr>
          <p:nvPr/>
        </p:nvCxnSpPr>
        <p:spPr bwMode="auto">
          <a:xfrm rot="16200000" flipH="1">
            <a:off x="5948270" y="6207005"/>
            <a:ext cx="209206" cy="2503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1" name="Straight Connector 419"/>
          <p:cNvCxnSpPr>
            <a:cxnSpLocks noChangeShapeType="1"/>
          </p:cNvCxnSpPr>
          <p:nvPr/>
        </p:nvCxnSpPr>
        <p:spPr bwMode="auto">
          <a:xfrm rot="16200000" flipH="1">
            <a:off x="6169895" y="6205730"/>
            <a:ext cx="206655" cy="250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2" name="Straight Connector 420"/>
          <p:cNvCxnSpPr>
            <a:cxnSpLocks noChangeShapeType="1"/>
          </p:cNvCxnSpPr>
          <p:nvPr/>
        </p:nvCxnSpPr>
        <p:spPr bwMode="auto">
          <a:xfrm rot="16200000" flipH="1">
            <a:off x="4853846" y="6210595"/>
            <a:ext cx="205829" cy="125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3" name="Straight Connector 421"/>
          <p:cNvCxnSpPr>
            <a:cxnSpLocks noChangeShapeType="1"/>
          </p:cNvCxnSpPr>
          <p:nvPr/>
        </p:nvCxnSpPr>
        <p:spPr bwMode="auto">
          <a:xfrm rot="16200000" flipH="1">
            <a:off x="5074821" y="6209969"/>
            <a:ext cx="205831" cy="2504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4" name="Straight Connector 422"/>
          <p:cNvCxnSpPr>
            <a:cxnSpLocks noChangeShapeType="1"/>
          </p:cNvCxnSpPr>
          <p:nvPr/>
        </p:nvCxnSpPr>
        <p:spPr bwMode="auto">
          <a:xfrm rot="5400000">
            <a:off x="5390121" y="6212273"/>
            <a:ext cx="203725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5" name="Straight Connector 423"/>
          <p:cNvCxnSpPr>
            <a:cxnSpLocks noChangeShapeType="1"/>
          </p:cNvCxnSpPr>
          <p:nvPr/>
        </p:nvCxnSpPr>
        <p:spPr bwMode="auto">
          <a:xfrm rot="5400000">
            <a:off x="5610470" y="6212271"/>
            <a:ext cx="203725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6" name="Straight Connector 424"/>
          <p:cNvCxnSpPr>
            <a:cxnSpLocks noChangeShapeType="1"/>
          </p:cNvCxnSpPr>
          <p:nvPr/>
        </p:nvCxnSpPr>
        <p:spPr bwMode="auto">
          <a:xfrm rot="16200000" flipH="1">
            <a:off x="4333008" y="6210606"/>
            <a:ext cx="207105" cy="2504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7" name="Straight Connector 425"/>
          <p:cNvCxnSpPr>
            <a:cxnSpLocks noChangeShapeType="1"/>
          </p:cNvCxnSpPr>
          <p:nvPr/>
        </p:nvCxnSpPr>
        <p:spPr bwMode="auto">
          <a:xfrm rot="16200000" flipH="1">
            <a:off x="4552731" y="6211235"/>
            <a:ext cx="207107" cy="125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sp>
        <p:nvSpPr>
          <p:cNvPr id="506" name="Rectangle 505"/>
          <p:cNvSpPr/>
          <p:nvPr/>
        </p:nvSpPr>
        <p:spPr bwMode="auto">
          <a:xfrm>
            <a:off x="4154864" y="4191000"/>
            <a:ext cx="440699" cy="20410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00" dirty="0">
                <a:latin typeface="Times New Roman" pitchFamily="18" charset="-52"/>
              </a:rPr>
              <a:t>CPU</a:t>
            </a:r>
            <a:endParaRPr lang="en-US" sz="1050" dirty="0">
              <a:latin typeface="Times New Roman" pitchFamily="18" charset="-52"/>
            </a:endParaRPr>
          </a:p>
        </p:txBody>
      </p:sp>
      <p:sp>
        <p:nvSpPr>
          <p:cNvPr id="507" name="Rectangle 506"/>
          <p:cNvSpPr/>
          <p:nvPr/>
        </p:nvSpPr>
        <p:spPr bwMode="auto">
          <a:xfrm>
            <a:off x="4635626" y="4191000"/>
            <a:ext cx="761207" cy="20410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Times New Roman" pitchFamily="18" charset="-52"/>
              </a:rPr>
              <a:t>Bridge</a:t>
            </a:r>
          </a:p>
        </p:txBody>
      </p:sp>
      <p:sp>
        <p:nvSpPr>
          <p:cNvPr id="508" name="Rectangle 507"/>
          <p:cNvSpPr/>
          <p:nvPr/>
        </p:nvSpPr>
        <p:spPr bwMode="auto">
          <a:xfrm>
            <a:off x="5436896" y="4191000"/>
            <a:ext cx="1161842" cy="20410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Times New Roman" pitchFamily="18" charset="-52"/>
              </a:rPr>
              <a:t>Host Memory</a:t>
            </a:r>
          </a:p>
        </p:txBody>
      </p:sp>
      <p:cxnSp>
        <p:nvCxnSpPr>
          <p:cNvPr id="21539" name="Straight Connector 509"/>
          <p:cNvCxnSpPr>
            <a:cxnSpLocks noChangeShapeType="1"/>
            <a:stCxn id="506" idx="3"/>
            <a:endCxn id="507" idx="1"/>
          </p:cNvCxnSpPr>
          <p:nvPr/>
        </p:nvCxnSpPr>
        <p:spPr bwMode="auto">
          <a:xfrm>
            <a:off x="4595562" y="4293150"/>
            <a:ext cx="40064" cy="85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0" name="Straight Connector 511"/>
          <p:cNvCxnSpPr>
            <a:cxnSpLocks noChangeShapeType="1"/>
            <a:stCxn id="507" idx="3"/>
            <a:endCxn id="508" idx="1"/>
          </p:cNvCxnSpPr>
          <p:nvPr/>
        </p:nvCxnSpPr>
        <p:spPr bwMode="auto">
          <a:xfrm>
            <a:off x="5396832" y="4293150"/>
            <a:ext cx="40064" cy="85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1" name="Straight Connector 513"/>
          <p:cNvCxnSpPr>
            <a:cxnSpLocks noChangeShapeType="1"/>
            <a:stCxn id="507" idx="2"/>
          </p:cNvCxnSpPr>
          <p:nvPr/>
        </p:nvCxnSpPr>
        <p:spPr bwMode="auto">
          <a:xfrm rot="5400000">
            <a:off x="4893649" y="4517888"/>
            <a:ext cx="245160" cy="83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96" name="Group 499"/>
          <p:cNvGrpSpPr>
            <a:grpSpLocks/>
          </p:cNvGrpSpPr>
          <p:nvPr/>
        </p:nvGrpSpPr>
        <p:grpSpPr bwMode="auto">
          <a:xfrm>
            <a:off x="4114800" y="4640036"/>
            <a:ext cx="4647366" cy="1099627"/>
            <a:chOff x="152400" y="2590800"/>
            <a:chExt cx="8839995" cy="2051844"/>
          </a:xfrm>
        </p:grpSpPr>
        <p:grpSp>
          <p:nvGrpSpPr>
            <p:cNvPr id="97" name="Group 486"/>
            <p:cNvGrpSpPr>
              <a:grpSpLocks/>
            </p:cNvGrpSpPr>
            <p:nvPr/>
          </p:nvGrpSpPr>
          <p:grpSpPr bwMode="auto">
            <a:xfrm>
              <a:off x="152400" y="2590800"/>
              <a:ext cx="8839995" cy="2050256"/>
              <a:chOff x="152400" y="2590800"/>
              <a:chExt cx="8839995" cy="2050256"/>
            </a:xfrm>
          </p:grpSpPr>
          <p:sp>
            <p:nvSpPr>
              <p:cNvPr id="450" name="Rectangle 449"/>
              <p:cNvSpPr/>
              <p:nvPr/>
            </p:nvSpPr>
            <p:spPr bwMode="auto">
              <a:xfrm>
                <a:off x="914468" y="2590800"/>
                <a:ext cx="1905171" cy="3046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800" dirty="0">
                    <a:latin typeface="Times New Roman" pitchFamily="18" charset="-52"/>
                  </a:rPr>
                  <a:t>Work Distribution</a:t>
                </a:r>
              </a:p>
            </p:txBody>
          </p:sp>
          <p:cxnSp>
            <p:nvCxnSpPr>
              <p:cNvPr id="21522" name="Straight Connector 452"/>
              <p:cNvCxnSpPr>
                <a:cxnSpLocks noChangeShapeType="1"/>
                <a:stCxn id="450" idx="3"/>
              </p:cNvCxnSpPr>
              <p:nvPr/>
            </p:nvCxnSpPr>
            <p:spPr bwMode="auto">
              <a:xfrm>
                <a:off x="2819400" y="2743200"/>
                <a:ext cx="6172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3" name="Straight Connector 454"/>
              <p:cNvCxnSpPr>
                <a:cxnSpLocks noChangeShapeType="1"/>
              </p:cNvCxnSpPr>
              <p:nvPr/>
            </p:nvCxnSpPr>
            <p:spPr bwMode="auto">
              <a:xfrm rot="5400000">
                <a:off x="8044657" y="3690937"/>
                <a:ext cx="1894681" cy="7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4" name="Straight Connector 456"/>
              <p:cNvCxnSpPr>
                <a:cxnSpLocks noChangeShapeType="1"/>
                <a:stCxn id="450" idx="1"/>
              </p:cNvCxnSpPr>
              <p:nvPr/>
            </p:nvCxnSpPr>
            <p:spPr bwMode="auto">
              <a:xfrm rot="10800000">
                <a:off x="152400" y="2743200"/>
                <a:ext cx="762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5" name="Straight Connector 461"/>
              <p:cNvCxnSpPr>
                <a:cxnSpLocks noChangeShapeType="1"/>
              </p:cNvCxnSpPr>
              <p:nvPr/>
            </p:nvCxnSpPr>
            <p:spPr bwMode="auto">
              <a:xfrm rot="16200000" flipH="1">
                <a:off x="-793353" y="3690540"/>
                <a:ext cx="1897062" cy="396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6" name="Straight Connector 46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17526" y="2982427"/>
                <a:ext cx="469429" cy="50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7" name="Straight Connector 47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527572" y="3044428"/>
                <a:ext cx="2976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8" name="Straight Connector 4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66566" y="3043634"/>
                <a:ext cx="2976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9" name="Straight Connector 4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127772" y="2968228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0" name="Straight Connector 47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9667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1" name="Straight Connector 48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8049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2" name="Straight Connector 48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6431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3" name="Straight Connector 48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4813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4" name="Straight Connector 4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3195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5" name="Straight Connector 48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81577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1520" name="Straight Connector 491"/>
            <p:cNvCxnSpPr>
              <a:cxnSpLocks noChangeShapeType="1"/>
            </p:cNvCxnSpPr>
            <p:nvPr/>
          </p:nvCxnSpPr>
          <p:spPr bwMode="auto">
            <a:xfrm>
              <a:off x="152400" y="4641056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1518" name="Straight Connector 501"/>
          <p:cNvCxnSpPr>
            <a:cxnSpLocks noChangeShapeType="1"/>
          </p:cNvCxnSpPr>
          <p:nvPr/>
        </p:nvCxnSpPr>
        <p:spPr bwMode="auto">
          <a:xfrm flipV="1">
            <a:off x="8641568" y="5736260"/>
            <a:ext cx="121432" cy="255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09" name="Группа 308"/>
          <p:cNvGrpSpPr/>
          <p:nvPr/>
        </p:nvGrpSpPr>
        <p:grpSpPr>
          <a:xfrm>
            <a:off x="4113213" y="1592262"/>
            <a:ext cx="4040187" cy="2293938"/>
            <a:chOff x="4113213" y="1295400"/>
            <a:chExt cx="4040187" cy="2293938"/>
          </a:xfrm>
        </p:grpSpPr>
        <p:sp>
          <p:nvSpPr>
            <p:cNvPr id="186" name="Rectangle 11"/>
            <p:cNvSpPr/>
            <p:nvPr/>
          </p:nvSpPr>
          <p:spPr bwMode="auto">
            <a:xfrm>
              <a:off x="4155289" y="2011759"/>
              <a:ext cx="3913082" cy="12763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187" name="Rectangle 111"/>
            <p:cNvSpPr>
              <a:spLocks noChangeArrowheads="1"/>
            </p:cNvSpPr>
            <p:nvPr/>
          </p:nvSpPr>
          <p:spPr bwMode="auto">
            <a:xfrm>
              <a:off x="4281518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188" name="Rectangle 112"/>
            <p:cNvSpPr>
              <a:spLocks noChangeArrowheads="1"/>
            </p:cNvSpPr>
            <p:nvPr/>
          </p:nvSpPr>
          <p:spPr bwMode="auto">
            <a:xfrm>
              <a:off x="4294666" y="2279399"/>
              <a:ext cx="178824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189" name="Rectangle 113"/>
            <p:cNvSpPr>
              <a:spLocks noChangeArrowheads="1"/>
            </p:cNvSpPr>
            <p:nvPr/>
          </p:nvSpPr>
          <p:spPr bwMode="auto">
            <a:xfrm>
              <a:off x="4499787" y="2279399"/>
              <a:ext cx="191973" cy="102463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190" name="Rectangle 114"/>
            <p:cNvSpPr>
              <a:spLocks noChangeArrowheads="1"/>
            </p:cNvSpPr>
            <p:nvPr/>
          </p:nvSpPr>
          <p:spPr bwMode="auto">
            <a:xfrm>
              <a:off x="4499787" y="2397762"/>
              <a:ext cx="191973" cy="10953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191" name="Rectangle 115"/>
            <p:cNvSpPr/>
            <p:nvPr/>
          </p:nvSpPr>
          <p:spPr bwMode="auto">
            <a:xfrm>
              <a:off x="4307164" y="2109986"/>
              <a:ext cx="384696" cy="123551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192" name="Rectangle 255"/>
            <p:cNvSpPr>
              <a:spLocks noChangeArrowheads="1"/>
            </p:cNvSpPr>
            <p:nvPr/>
          </p:nvSpPr>
          <p:spPr bwMode="auto">
            <a:xfrm>
              <a:off x="4744355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193" name="Rectangle 257"/>
            <p:cNvSpPr>
              <a:spLocks noChangeArrowheads="1"/>
            </p:cNvSpPr>
            <p:nvPr/>
          </p:nvSpPr>
          <p:spPr bwMode="auto">
            <a:xfrm>
              <a:off x="4962625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194" name="Rectangle 258"/>
            <p:cNvSpPr>
              <a:spLocks noChangeArrowheads="1"/>
            </p:cNvSpPr>
            <p:nvPr/>
          </p:nvSpPr>
          <p:spPr bwMode="auto">
            <a:xfrm>
              <a:off x="4962625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195" name="Rectangle 259"/>
            <p:cNvSpPr/>
            <p:nvPr/>
          </p:nvSpPr>
          <p:spPr bwMode="auto">
            <a:xfrm>
              <a:off x="4770001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196" name="Rectangle 271"/>
            <p:cNvSpPr>
              <a:spLocks noChangeArrowheads="1"/>
            </p:cNvSpPr>
            <p:nvPr/>
          </p:nvSpPr>
          <p:spPr bwMode="auto">
            <a:xfrm>
              <a:off x="7521381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197" name="Rectangle 273"/>
            <p:cNvSpPr>
              <a:spLocks noChangeArrowheads="1"/>
            </p:cNvSpPr>
            <p:nvPr/>
          </p:nvSpPr>
          <p:spPr bwMode="auto">
            <a:xfrm>
              <a:off x="7739651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198" name="Rectangle 274"/>
            <p:cNvSpPr>
              <a:spLocks noChangeArrowheads="1"/>
            </p:cNvSpPr>
            <p:nvPr/>
          </p:nvSpPr>
          <p:spPr bwMode="auto">
            <a:xfrm>
              <a:off x="7739651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199" name="Rectangle 275"/>
            <p:cNvSpPr/>
            <p:nvPr/>
          </p:nvSpPr>
          <p:spPr bwMode="auto">
            <a:xfrm>
              <a:off x="7547027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00" name="Rectangle 279"/>
            <p:cNvSpPr>
              <a:spLocks noChangeArrowheads="1"/>
            </p:cNvSpPr>
            <p:nvPr/>
          </p:nvSpPr>
          <p:spPr bwMode="auto">
            <a:xfrm>
              <a:off x="7058544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01" name="Rectangle 281"/>
            <p:cNvSpPr>
              <a:spLocks noChangeArrowheads="1"/>
            </p:cNvSpPr>
            <p:nvPr/>
          </p:nvSpPr>
          <p:spPr bwMode="auto">
            <a:xfrm>
              <a:off x="7276813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02" name="Rectangle 282"/>
            <p:cNvSpPr>
              <a:spLocks noChangeArrowheads="1"/>
            </p:cNvSpPr>
            <p:nvPr/>
          </p:nvSpPr>
          <p:spPr bwMode="auto">
            <a:xfrm>
              <a:off x="7276813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03" name="Rectangle 283"/>
            <p:cNvSpPr/>
            <p:nvPr/>
          </p:nvSpPr>
          <p:spPr bwMode="auto">
            <a:xfrm>
              <a:off x="7084190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04" name="Rectangle 287"/>
            <p:cNvSpPr>
              <a:spLocks noChangeArrowheads="1"/>
            </p:cNvSpPr>
            <p:nvPr/>
          </p:nvSpPr>
          <p:spPr bwMode="auto">
            <a:xfrm>
              <a:off x="6595706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05" name="Rectangle 289"/>
            <p:cNvSpPr>
              <a:spLocks noChangeArrowheads="1"/>
            </p:cNvSpPr>
            <p:nvPr/>
          </p:nvSpPr>
          <p:spPr bwMode="auto">
            <a:xfrm>
              <a:off x="6813976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06" name="Rectangle 290"/>
            <p:cNvSpPr>
              <a:spLocks noChangeArrowheads="1"/>
            </p:cNvSpPr>
            <p:nvPr/>
          </p:nvSpPr>
          <p:spPr bwMode="auto">
            <a:xfrm>
              <a:off x="6813976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07" name="Rectangle 291"/>
            <p:cNvSpPr/>
            <p:nvPr/>
          </p:nvSpPr>
          <p:spPr bwMode="auto">
            <a:xfrm>
              <a:off x="6621352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08" name="Rectangle 295"/>
            <p:cNvSpPr>
              <a:spLocks noChangeArrowheads="1"/>
            </p:cNvSpPr>
            <p:nvPr/>
          </p:nvSpPr>
          <p:spPr bwMode="auto">
            <a:xfrm>
              <a:off x="6132868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09" name="Rectangle 297"/>
            <p:cNvSpPr>
              <a:spLocks noChangeArrowheads="1"/>
            </p:cNvSpPr>
            <p:nvPr/>
          </p:nvSpPr>
          <p:spPr bwMode="auto">
            <a:xfrm>
              <a:off x="6351138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10" name="Rectangle 298"/>
            <p:cNvSpPr>
              <a:spLocks noChangeArrowheads="1"/>
            </p:cNvSpPr>
            <p:nvPr/>
          </p:nvSpPr>
          <p:spPr bwMode="auto">
            <a:xfrm>
              <a:off x="6351138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11" name="Rectangle 299"/>
            <p:cNvSpPr/>
            <p:nvPr/>
          </p:nvSpPr>
          <p:spPr bwMode="auto">
            <a:xfrm>
              <a:off x="6158514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12" name="Rectangle 303"/>
            <p:cNvSpPr>
              <a:spLocks noChangeArrowheads="1"/>
            </p:cNvSpPr>
            <p:nvPr/>
          </p:nvSpPr>
          <p:spPr bwMode="auto">
            <a:xfrm>
              <a:off x="5670031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13" name="Rectangle 305"/>
            <p:cNvSpPr>
              <a:spLocks noChangeArrowheads="1"/>
            </p:cNvSpPr>
            <p:nvPr/>
          </p:nvSpPr>
          <p:spPr bwMode="auto">
            <a:xfrm>
              <a:off x="5888300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14" name="Rectangle 306"/>
            <p:cNvSpPr>
              <a:spLocks noChangeArrowheads="1"/>
            </p:cNvSpPr>
            <p:nvPr/>
          </p:nvSpPr>
          <p:spPr bwMode="auto">
            <a:xfrm>
              <a:off x="5888300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15" name="Rectangle 307"/>
            <p:cNvSpPr/>
            <p:nvPr/>
          </p:nvSpPr>
          <p:spPr bwMode="auto">
            <a:xfrm>
              <a:off x="5695677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16" name="Rectangle 311"/>
            <p:cNvSpPr>
              <a:spLocks noChangeArrowheads="1"/>
            </p:cNvSpPr>
            <p:nvPr/>
          </p:nvSpPr>
          <p:spPr bwMode="auto">
            <a:xfrm>
              <a:off x="5207193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17" name="Rectangle 313"/>
            <p:cNvSpPr>
              <a:spLocks noChangeArrowheads="1"/>
            </p:cNvSpPr>
            <p:nvPr/>
          </p:nvSpPr>
          <p:spPr bwMode="auto">
            <a:xfrm>
              <a:off x="5425463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18" name="Rectangle 314"/>
            <p:cNvSpPr>
              <a:spLocks noChangeArrowheads="1"/>
            </p:cNvSpPr>
            <p:nvPr/>
          </p:nvSpPr>
          <p:spPr bwMode="auto">
            <a:xfrm>
              <a:off x="5425463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19" name="Rectangle 315"/>
            <p:cNvSpPr/>
            <p:nvPr/>
          </p:nvSpPr>
          <p:spPr bwMode="auto">
            <a:xfrm>
              <a:off x="5232839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20" name="Rectangle 325"/>
            <p:cNvSpPr/>
            <p:nvPr/>
          </p:nvSpPr>
          <p:spPr bwMode="auto">
            <a:xfrm>
              <a:off x="4281518" y="2736950"/>
              <a:ext cx="3660625" cy="1740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atin typeface="Times New Roman" pitchFamily="18" charset="-52"/>
                </a:rPr>
                <a:t>Interconnection Network</a:t>
              </a:r>
            </a:p>
          </p:txBody>
        </p:sp>
        <p:sp>
          <p:nvSpPr>
            <p:cNvPr id="221" name="Rectangle 326"/>
            <p:cNvSpPr>
              <a:spLocks noChangeArrowheads="1"/>
            </p:cNvSpPr>
            <p:nvPr/>
          </p:nvSpPr>
          <p:spPr bwMode="auto">
            <a:xfrm>
              <a:off x="4323594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22" name="Rectangle 327"/>
            <p:cNvSpPr>
              <a:spLocks noChangeArrowheads="1"/>
            </p:cNvSpPr>
            <p:nvPr/>
          </p:nvSpPr>
          <p:spPr bwMode="auto">
            <a:xfrm>
              <a:off x="4555013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23" name="Rectangle 331"/>
            <p:cNvSpPr>
              <a:spLocks noChangeArrowheads="1"/>
            </p:cNvSpPr>
            <p:nvPr/>
          </p:nvSpPr>
          <p:spPr bwMode="auto">
            <a:xfrm>
              <a:off x="4888992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24" name="Rectangle 332"/>
            <p:cNvSpPr>
              <a:spLocks noChangeArrowheads="1"/>
            </p:cNvSpPr>
            <p:nvPr/>
          </p:nvSpPr>
          <p:spPr bwMode="auto">
            <a:xfrm>
              <a:off x="5120411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25" name="Rectangle 334"/>
            <p:cNvSpPr>
              <a:spLocks noChangeArrowheads="1"/>
            </p:cNvSpPr>
            <p:nvPr/>
          </p:nvSpPr>
          <p:spPr bwMode="auto">
            <a:xfrm>
              <a:off x="5453514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26" name="Rectangle 335"/>
            <p:cNvSpPr>
              <a:spLocks noChangeArrowheads="1"/>
            </p:cNvSpPr>
            <p:nvPr/>
          </p:nvSpPr>
          <p:spPr bwMode="auto">
            <a:xfrm>
              <a:off x="5684932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27" name="Rectangle 337"/>
            <p:cNvSpPr>
              <a:spLocks noChangeArrowheads="1"/>
            </p:cNvSpPr>
            <p:nvPr/>
          </p:nvSpPr>
          <p:spPr bwMode="auto">
            <a:xfrm>
              <a:off x="6018912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28" name="Rectangle 338"/>
            <p:cNvSpPr>
              <a:spLocks noChangeArrowheads="1"/>
            </p:cNvSpPr>
            <p:nvPr/>
          </p:nvSpPr>
          <p:spPr bwMode="auto">
            <a:xfrm>
              <a:off x="6250331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29" name="Rectangle 340"/>
            <p:cNvSpPr>
              <a:spLocks noChangeArrowheads="1"/>
            </p:cNvSpPr>
            <p:nvPr/>
          </p:nvSpPr>
          <p:spPr bwMode="auto">
            <a:xfrm>
              <a:off x="6583434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30" name="Rectangle 341"/>
            <p:cNvSpPr>
              <a:spLocks noChangeArrowheads="1"/>
            </p:cNvSpPr>
            <p:nvPr/>
          </p:nvSpPr>
          <p:spPr bwMode="auto">
            <a:xfrm>
              <a:off x="6814853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31" name="Rectangle 343"/>
            <p:cNvSpPr>
              <a:spLocks noChangeArrowheads="1"/>
            </p:cNvSpPr>
            <p:nvPr/>
          </p:nvSpPr>
          <p:spPr bwMode="auto">
            <a:xfrm>
              <a:off x="7148832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32" name="Rectangle 344"/>
            <p:cNvSpPr>
              <a:spLocks noChangeArrowheads="1"/>
            </p:cNvSpPr>
            <p:nvPr/>
          </p:nvSpPr>
          <p:spPr bwMode="auto">
            <a:xfrm>
              <a:off x="7380251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33" name="Rectangle 328"/>
            <p:cNvSpPr>
              <a:spLocks noChangeArrowheads="1"/>
            </p:cNvSpPr>
            <p:nvPr/>
          </p:nvSpPr>
          <p:spPr bwMode="auto">
            <a:xfrm>
              <a:off x="4323594" y="3419744"/>
              <a:ext cx="462838" cy="16959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000"/>
            </a:p>
          </p:txBody>
        </p:sp>
        <p:sp>
          <p:nvSpPr>
            <p:cNvPr id="234" name="Rectangle 352"/>
            <p:cNvSpPr>
              <a:spLocks noChangeArrowheads="1"/>
            </p:cNvSpPr>
            <p:nvPr/>
          </p:nvSpPr>
          <p:spPr bwMode="auto">
            <a:xfrm>
              <a:off x="4888992" y="3419744"/>
              <a:ext cx="462838" cy="16959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000"/>
            </a:p>
          </p:txBody>
        </p:sp>
        <p:sp>
          <p:nvSpPr>
            <p:cNvPr id="235" name="Rectangle 353"/>
            <p:cNvSpPr>
              <a:spLocks noChangeArrowheads="1"/>
            </p:cNvSpPr>
            <p:nvPr/>
          </p:nvSpPr>
          <p:spPr bwMode="auto">
            <a:xfrm>
              <a:off x="5453514" y="3419744"/>
              <a:ext cx="462838" cy="16959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000"/>
            </a:p>
          </p:txBody>
        </p:sp>
        <p:sp>
          <p:nvSpPr>
            <p:cNvPr id="236" name="Rectangle 354"/>
            <p:cNvSpPr>
              <a:spLocks noChangeArrowheads="1"/>
            </p:cNvSpPr>
            <p:nvPr/>
          </p:nvSpPr>
          <p:spPr bwMode="auto">
            <a:xfrm>
              <a:off x="6018912" y="3419744"/>
              <a:ext cx="462838" cy="16959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200"/>
            </a:p>
          </p:txBody>
        </p:sp>
        <p:sp>
          <p:nvSpPr>
            <p:cNvPr id="237" name="Rectangle 355"/>
            <p:cNvSpPr>
              <a:spLocks noChangeArrowheads="1"/>
            </p:cNvSpPr>
            <p:nvPr/>
          </p:nvSpPr>
          <p:spPr bwMode="auto">
            <a:xfrm>
              <a:off x="6583434" y="3417094"/>
              <a:ext cx="462838" cy="17224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000"/>
            </a:p>
          </p:txBody>
        </p:sp>
        <p:sp>
          <p:nvSpPr>
            <p:cNvPr id="238" name="Rectangle 356"/>
            <p:cNvSpPr>
              <a:spLocks noChangeArrowheads="1"/>
            </p:cNvSpPr>
            <p:nvPr/>
          </p:nvSpPr>
          <p:spPr bwMode="auto">
            <a:xfrm>
              <a:off x="7148832" y="3415327"/>
              <a:ext cx="462838" cy="17401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 dirty="0"/>
                <a:t>DRAM</a:t>
              </a:r>
              <a:endParaRPr lang="en-US" sz="1200" dirty="0"/>
            </a:p>
          </p:txBody>
        </p:sp>
        <p:cxnSp>
          <p:nvCxnSpPr>
            <p:cNvPr id="239" name="Straight Connector 360"/>
            <p:cNvCxnSpPr>
              <a:cxnSpLocks noChangeShapeType="1"/>
              <a:stCxn id="187" idx="2"/>
            </p:cNvCxnSpPr>
            <p:nvPr/>
          </p:nvCxnSpPr>
          <p:spPr bwMode="auto">
            <a:xfrm rot="5400000">
              <a:off x="4428301" y="2673353"/>
              <a:ext cx="127196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0" name="Straight Connector 361"/>
            <p:cNvCxnSpPr>
              <a:cxnSpLocks noChangeShapeType="1"/>
            </p:cNvCxnSpPr>
            <p:nvPr/>
          </p:nvCxnSpPr>
          <p:spPr bwMode="auto">
            <a:xfrm rot="5400000">
              <a:off x="4891577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1" name="Straight Connector 362"/>
            <p:cNvCxnSpPr>
              <a:cxnSpLocks noChangeShapeType="1"/>
            </p:cNvCxnSpPr>
            <p:nvPr/>
          </p:nvCxnSpPr>
          <p:spPr bwMode="auto">
            <a:xfrm rot="5400000">
              <a:off x="5354414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2" name="Straight Connector 363"/>
            <p:cNvCxnSpPr>
              <a:cxnSpLocks noChangeShapeType="1"/>
            </p:cNvCxnSpPr>
            <p:nvPr/>
          </p:nvCxnSpPr>
          <p:spPr bwMode="auto">
            <a:xfrm rot="5400000">
              <a:off x="5817252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3" name="Straight Connector 364"/>
            <p:cNvCxnSpPr>
              <a:cxnSpLocks noChangeShapeType="1"/>
            </p:cNvCxnSpPr>
            <p:nvPr/>
          </p:nvCxnSpPr>
          <p:spPr bwMode="auto">
            <a:xfrm rot="5400000">
              <a:off x="6280090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4" name="Straight Connector 365"/>
            <p:cNvCxnSpPr>
              <a:cxnSpLocks noChangeShapeType="1"/>
            </p:cNvCxnSpPr>
            <p:nvPr/>
          </p:nvCxnSpPr>
          <p:spPr bwMode="auto">
            <a:xfrm rot="5400000">
              <a:off x="6742927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5" name="Straight Connector 366"/>
            <p:cNvCxnSpPr>
              <a:cxnSpLocks noChangeShapeType="1"/>
            </p:cNvCxnSpPr>
            <p:nvPr/>
          </p:nvCxnSpPr>
          <p:spPr bwMode="auto">
            <a:xfrm rot="5400000">
              <a:off x="7205765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6" name="Straight Connector 367"/>
            <p:cNvCxnSpPr>
              <a:cxnSpLocks noChangeShapeType="1"/>
            </p:cNvCxnSpPr>
            <p:nvPr/>
          </p:nvCxnSpPr>
          <p:spPr bwMode="auto">
            <a:xfrm rot="5400000">
              <a:off x="7668603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7" name="Straight Connector 371"/>
            <p:cNvCxnSpPr>
              <a:cxnSpLocks noChangeShapeType="1"/>
            </p:cNvCxnSpPr>
            <p:nvPr/>
          </p:nvCxnSpPr>
          <p:spPr bwMode="auto">
            <a:xfrm rot="5400000">
              <a:off x="4375264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8" name="Straight Connector 375"/>
            <p:cNvCxnSpPr>
              <a:cxnSpLocks noChangeShapeType="1"/>
            </p:cNvCxnSpPr>
            <p:nvPr/>
          </p:nvCxnSpPr>
          <p:spPr bwMode="auto">
            <a:xfrm rot="5400000">
              <a:off x="4606682" y="2968818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9" name="Straight Connector 376"/>
            <p:cNvCxnSpPr>
              <a:cxnSpLocks noChangeShapeType="1"/>
            </p:cNvCxnSpPr>
            <p:nvPr/>
          </p:nvCxnSpPr>
          <p:spPr bwMode="auto">
            <a:xfrm rot="5400000">
              <a:off x="4943292" y="2968818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0" name="Straight Connector 377"/>
            <p:cNvCxnSpPr>
              <a:cxnSpLocks noChangeShapeType="1"/>
            </p:cNvCxnSpPr>
            <p:nvPr/>
          </p:nvCxnSpPr>
          <p:spPr bwMode="auto">
            <a:xfrm rot="5400000">
              <a:off x="5174710" y="2968818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1" name="Straight Connector 378"/>
            <p:cNvCxnSpPr>
              <a:cxnSpLocks noChangeShapeType="1"/>
            </p:cNvCxnSpPr>
            <p:nvPr/>
          </p:nvCxnSpPr>
          <p:spPr bwMode="auto">
            <a:xfrm rot="5400000">
              <a:off x="5500801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2" name="Straight Connector 379"/>
            <p:cNvCxnSpPr>
              <a:cxnSpLocks noChangeShapeType="1"/>
            </p:cNvCxnSpPr>
            <p:nvPr/>
          </p:nvCxnSpPr>
          <p:spPr bwMode="auto">
            <a:xfrm rot="5400000">
              <a:off x="5732220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3" name="Straight Connector 380"/>
            <p:cNvCxnSpPr>
              <a:cxnSpLocks noChangeShapeType="1"/>
            </p:cNvCxnSpPr>
            <p:nvPr/>
          </p:nvCxnSpPr>
          <p:spPr bwMode="auto">
            <a:xfrm rot="5400000">
              <a:off x="6071458" y="2969701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4" name="Straight Connector 381"/>
            <p:cNvCxnSpPr>
              <a:cxnSpLocks noChangeShapeType="1"/>
            </p:cNvCxnSpPr>
            <p:nvPr/>
          </p:nvCxnSpPr>
          <p:spPr bwMode="auto">
            <a:xfrm rot="5400000">
              <a:off x="6302877" y="2969701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5" name="Straight Connector 382"/>
            <p:cNvCxnSpPr>
              <a:cxnSpLocks noChangeShapeType="1"/>
            </p:cNvCxnSpPr>
            <p:nvPr/>
          </p:nvCxnSpPr>
          <p:spPr bwMode="auto">
            <a:xfrm rot="5400000">
              <a:off x="6636857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6" name="Straight Connector 383"/>
            <p:cNvCxnSpPr>
              <a:cxnSpLocks noChangeShapeType="1"/>
            </p:cNvCxnSpPr>
            <p:nvPr/>
          </p:nvCxnSpPr>
          <p:spPr bwMode="auto">
            <a:xfrm rot="5400000">
              <a:off x="6868276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7" name="Straight Connector 384"/>
            <p:cNvCxnSpPr>
              <a:cxnSpLocks noChangeShapeType="1"/>
            </p:cNvCxnSpPr>
            <p:nvPr/>
          </p:nvCxnSpPr>
          <p:spPr bwMode="auto">
            <a:xfrm rot="5400000">
              <a:off x="7204885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8" name="Straight Connector 385"/>
            <p:cNvCxnSpPr>
              <a:cxnSpLocks noChangeShapeType="1"/>
            </p:cNvCxnSpPr>
            <p:nvPr/>
          </p:nvCxnSpPr>
          <p:spPr bwMode="auto">
            <a:xfrm rot="5400000">
              <a:off x="7436304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9" name="Straight Connector 410"/>
            <p:cNvCxnSpPr>
              <a:cxnSpLocks noChangeShapeType="1"/>
            </p:cNvCxnSpPr>
            <p:nvPr/>
          </p:nvCxnSpPr>
          <p:spPr bwMode="auto">
            <a:xfrm rot="16200000" flipH="1">
              <a:off x="6576910" y="3312426"/>
              <a:ext cx="217293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1" name="Straight Connector 411"/>
            <p:cNvCxnSpPr>
              <a:cxnSpLocks noChangeShapeType="1"/>
            </p:cNvCxnSpPr>
            <p:nvPr/>
          </p:nvCxnSpPr>
          <p:spPr bwMode="auto">
            <a:xfrm rot="16200000" flipH="1">
              <a:off x="6811417" y="3309337"/>
              <a:ext cx="211993" cy="17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2" name="Straight Connector 412"/>
            <p:cNvCxnSpPr>
              <a:cxnSpLocks noChangeShapeType="1"/>
            </p:cNvCxnSpPr>
            <p:nvPr/>
          </p:nvCxnSpPr>
          <p:spPr bwMode="auto">
            <a:xfrm rot="5400000">
              <a:off x="7142773" y="3311098"/>
              <a:ext cx="210226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3" name="Straight Connector 413"/>
            <p:cNvCxnSpPr>
              <a:cxnSpLocks noChangeShapeType="1"/>
            </p:cNvCxnSpPr>
            <p:nvPr/>
          </p:nvCxnSpPr>
          <p:spPr bwMode="auto">
            <a:xfrm rot="5400000">
              <a:off x="7376400" y="3308889"/>
              <a:ext cx="20580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4" name="Straight Connector 418"/>
            <p:cNvCxnSpPr>
              <a:cxnSpLocks noChangeShapeType="1"/>
            </p:cNvCxnSpPr>
            <p:nvPr/>
          </p:nvCxnSpPr>
          <p:spPr bwMode="auto">
            <a:xfrm rot="16200000" flipH="1">
              <a:off x="6040439" y="3308899"/>
              <a:ext cx="217293" cy="263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5" name="Straight Connector 419"/>
            <p:cNvCxnSpPr>
              <a:cxnSpLocks noChangeShapeType="1"/>
            </p:cNvCxnSpPr>
            <p:nvPr/>
          </p:nvCxnSpPr>
          <p:spPr bwMode="auto">
            <a:xfrm rot="16200000" flipH="1">
              <a:off x="6272744" y="3308013"/>
              <a:ext cx="214643" cy="17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6" name="Straight Connector 420"/>
            <p:cNvCxnSpPr>
              <a:cxnSpLocks noChangeShapeType="1"/>
            </p:cNvCxnSpPr>
            <p:nvPr/>
          </p:nvCxnSpPr>
          <p:spPr bwMode="auto">
            <a:xfrm rot="16200000" flipH="1">
              <a:off x="4890809" y="3311988"/>
              <a:ext cx="213759" cy="17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7" name="Straight Connector 421"/>
            <p:cNvCxnSpPr>
              <a:cxnSpLocks noChangeShapeType="1"/>
            </p:cNvCxnSpPr>
            <p:nvPr/>
          </p:nvCxnSpPr>
          <p:spPr bwMode="auto">
            <a:xfrm rot="16200000" flipH="1">
              <a:off x="5122666" y="3311550"/>
              <a:ext cx="213759" cy="2629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9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5454026" y="3314189"/>
              <a:ext cx="211110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70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5685444" y="3314189"/>
              <a:ext cx="211110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71" name="Straight Connector 424"/>
            <p:cNvCxnSpPr>
              <a:cxnSpLocks noChangeShapeType="1"/>
            </p:cNvCxnSpPr>
            <p:nvPr/>
          </p:nvCxnSpPr>
          <p:spPr bwMode="auto">
            <a:xfrm rot="16200000" flipH="1">
              <a:off x="4343374" y="3312433"/>
              <a:ext cx="215526" cy="2629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72" name="Straight Connector 425"/>
            <p:cNvCxnSpPr>
              <a:cxnSpLocks noChangeShapeType="1"/>
            </p:cNvCxnSpPr>
            <p:nvPr/>
          </p:nvCxnSpPr>
          <p:spPr bwMode="auto">
            <a:xfrm rot="16200000" flipH="1">
              <a:off x="4574355" y="3312871"/>
              <a:ext cx="215526" cy="17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273" name="Rectangle 505"/>
            <p:cNvSpPr/>
            <p:nvPr/>
          </p:nvSpPr>
          <p:spPr bwMode="auto">
            <a:xfrm>
              <a:off x="4155289" y="1295400"/>
              <a:ext cx="462838" cy="211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latin typeface="Times New Roman" pitchFamily="18" charset="-52"/>
                </a:rPr>
                <a:t>CPU</a:t>
              </a:r>
            </a:p>
          </p:txBody>
        </p:sp>
        <p:sp>
          <p:nvSpPr>
            <p:cNvPr id="274" name="Rectangle 506"/>
            <p:cNvSpPr/>
            <p:nvPr/>
          </p:nvSpPr>
          <p:spPr bwMode="auto">
            <a:xfrm>
              <a:off x="4660203" y="1295400"/>
              <a:ext cx="799447" cy="211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latin typeface="Times New Roman" pitchFamily="18" charset="-52"/>
                </a:rPr>
                <a:t>Bridge</a:t>
              </a:r>
            </a:p>
          </p:txBody>
        </p:sp>
        <p:sp>
          <p:nvSpPr>
            <p:cNvPr id="275" name="Rectangle 507"/>
            <p:cNvSpPr/>
            <p:nvPr/>
          </p:nvSpPr>
          <p:spPr bwMode="auto">
            <a:xfrm>
              <a:off x="5501726" y="1295400"/>
              <a:ext cx="1220208" cy="211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latin typeface="Times New Roman" pitchFamily="18" charset="-52"/>
                </a:rPr>
                <a:t>Host Memory</a:t>
              </a:r>
            </a:p>
          </p:txBody>
        </p:sp>
        <p:cxnSp>
          <p:nvCxnSpPr>
            <p:cNvPr id="277" name="Straight Connector 509"/>
            <p:cNvCxnSpPr>
              <a:cxnSpLocks noChangeShapeType="1"/>
              <a:stCxn id="273" idx="3"/>
              <a:endCxn id="274" idx="1"/>
            </p:cNvCxnSpPr>
            <p:nvPr/>
          </p:nvCxnSpPr>
          <p:spPr bwMode="auto">
            <a:xfrm>
              <a:off x="4618127" y="1401396"/>
              <a:ext cx="42076" cy="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8" name="Straight Connector 511"/>
            <p:cNvCxnSpPr>
              <a:cxnSpLocks noChangeShapeType="1"/>
              <a:stCxn id="274" idx="3"/>
              <a:endCxn id="275" idx="1"/>
            </p:cNvCxnSpPr>
            <p:nvPr/>
          </p:nvCxnSpPr>
          <p:spPr bwMode="auto">
            <a:xfrm>
              <a:off x="5459650" y="1401396"/>
              <a:ext cx="42076" cy="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9" name="Straight Connector 513"/>
            <p:cNvCxnSpPr>
              <a:cxnSpLocks noChangeShapeType="1"/>
              <a:stCxn id="274" idx="2"/>
            </p:cNvCxnSpPr>
            <p:nvPr/>
          </p:nvCxnSpPr>
          <p:spPr bwMode="auto">
            <a:xfrm rot="5400000">
              <a:off x="4933169" y="1635033"/>
              <a:ext cx="254391" cy="87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0" name="Group 499"/>
            <p:cNvGrpSpPr>
              <a:grpSpLocks/>
            </p:cNvGrpSpPr>
            <p:nvPr/>
          </p:nvGrpSpPr>
          <p:grpSpPr bwMode="auto">
            <a:xfrm>
              <a:off x="4113213" y="1761784"/>
              <a:ext cx="4040187" cy="1060847"/>
              <a:chOff x="152400" y="2590800"/>
              <a:chExt cx="7316647" cy="1906645"/>
            </a:xfrm>
          </p:grpSpPr>
          <p:grpSp>
            <p:nvGrpSpPr>
              <p:cNvPr id="290" name="Group 486"/>
              <p:cNvGrpSpPr>
                <a:grpSpLocks/>
              </p:cNvGrpSpPr>
              <p:nvPr/>
            </p:nvGrpSpPr>
            <p:grpSpPr bwMode="auto">
              <a:xfrm>
                <a:off x="152400" y="2590800"/>
                <a:ext cx="7316647" cy="1906645"/>
                <a:chOff x="152400" y="2590800"/>
                <a:chExt cx="7316647" cy="1906645"/>
              </a:xfrm>
            </p:grpSpPr>
            <p:sp>
              <p:nvSpPr>
                <p:cNvPr id="293" name="Rectangle 449"/>
                <p:cNvSpPr/>
                <p:nvPr/>
              </p:nvSpPr>
              <p:spPr bwMode="auto">
                <a:xfrm>
                  <a:off x="914385" y="2590800"/>
                  <a:ext cx="1904964" cy="304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800" dirty="0">
                      <a:latin typeface="Times New Roman" pitchFamily="18" charset="-52"/>
                    </a:rPr>
                    <a:t>Work Distribution</a:t>
                  </a:r>
                </a:p>
              </p:txBody>
            </p:sp>
            <p:cxnSp>
              <p:nvCxnSpPr>
                <p:cNvPr id="294" name="Straight Connector 452"/>
                <p:cNvCxnSpPr>
                  <a:cxnSpLocks noChangeShapeType="1"/>
                  <a:stCxn id="293" idx="3"/>
                </p:cNvCxnSpPr>
                <p:nvPr/>
              </p:nvCxnSpPr>
              <p:spPr bwMode="auto">
                <a:xfrm>
                  <a:off x="2819639" y="2743141"/>
                  <a:ext cx="4648617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5" name="Straight Connector 45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590735" y="3619132"/>
                  <a:ext cx="175345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6" name="Straight Connector 456"/>
                <p:cNvCxnSpPr>
                  <a:cxnSpLocks noChangeShapeType="1"/>
                  <a:stCxn id="293" idx="1"/>
                </p:cNvCxnSpPr>
                <p:nvPr/>
              </p:nvCxnSpPr>
              <p:spPr bwMode="auto">
                <a:xfrm rot="10800000">
                  <a:off x="152400" y="2743200"/>
                  <a:ext cx="762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7" name="Straight Connector 46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-717976" y="3615162"/>
                  <a:ext cx="1751073" cy="873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8" name="Straight Connector 46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17526" y="2982427"/>
                  <a:ext cx="469429" cy="50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9" name="Straight Connector 47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527572" y="3044428"/>
                  <a:ext cx="2976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1" name="Straight Connector 47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366566" y="3043634"/>
                  <a:ext cx="2976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2" name="Straight Connector 47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27772" y="2968228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3" name="Straight Connector 47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9667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4" name="Straight Connector 48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8049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5" name="Straight Connector 48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6431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6" name="Straight Connector 48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4813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291" name="Straight Connector 491"/>
              <p:cNvCxnSpPr>
                <a:cxnSpLocks noChangeShapeType="1"/>
              </p:cNvCxnSpPr>
              <p:nvPr/>
            </p:nvCxnSpPr>
            <p:spPr bwMode="auto">
              <a:xfrm>
                <a:off x="152400" y="4495063"/>
                <a:ext cx="3048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1" name="Straight Connector 501"/>
            <p:cNvCxnSpPr>
              <a:cxnSpLocks noChangeShapeType="1"/>
            </p:cNvCxnSpPr>
            <p:nvPr/>
          </p:nvCxnSpPr>
          <p:spPr bwMode="auto">
            <a:xfrm flipV="1">
              <a:off x="7937760" y="2821747"/>
              <a:ext cx="214764" cy="17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2" name="Rectangle 112"/>
            <p:cNvSpPr>
              <a:spLocks noChangeArrowheads="1"/>
            </p:cNvSpPr>
            <p:nvPr/>
          </p:nvSpPr>
          <p:spPr bwMode="auto">
            <a:xfrm>
              <a:off x="4757504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3" name="Rectangle 112"/>
            <p:cNvSpPr>
              <a:spLocks noChangeArrowheads="1"/>
            </p:cNvSpPr>
            <p:nvPr/>
          </p:nvSpPr>
          <p:spPr bwMode="auto">
            <a:xfrm>
              <a:off x="5220342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5" name="Rectangle 112"/>
            <p:cNvSpPr>
              <a:spLocks noChangeArrowheads="1"/>
            </p:cNvSpPr>
            <p:nvPr/>
          </p:nvSpPr>
          <p:spPr bwMode="auto">
            <a:xfrm>
              <a:off x="5683179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6" name="Rectangle 112"/>
            <p:cNvSpPr>
              <a:spLocks noChangeArrowheads="1"/>
            </p:cNvSpPr>
            <p:nvPr/>
          </p:nvSpPr>
          <p:spPr bwMode="auto">
            <a:xfrm>
              <a:off x="6146894" y="2279399"/>
              <a:ext cx="179700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7" name="Rectangle 112"/>
            <p:cNvSpPr>
              <a:spLocks noChangeArrowheads="1"/>
            </p:cNvSpPr>
            <p:nvPr/>
          </p:nvSpPr>
          <p:spPr bwMode="auto">
            <a:xfrm>
              <a:off x="6608855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8" name="Rectangle 112"/>
            <p:cNvSpPr>
              <a:spLocks noChangeArrowheads="1"/>
            </p:cNvSpPr>
            <p:nvPr/>
          </p:nvSpPr>
          <p:spPr bwMode="auto">
            <a:xfrm>
              <a:off x="7071692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9" name="Rectangle 112"/>
            <p:cNvSpPr>
              <a:spLocks noChangeArrowheads="1"/>
            </p:cNvSpPr>
            <p:nvPr/>
          </p:nvSpPr>
          <p:spPr bwMode="auto">
            <a:xfrm>
              <a:off x="7534530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85"/>
          <p:cNvGrpSpPr/>
          <p:nvPr/>
        </p:nvGrpSpPr>
        <p:grpSpPr>
          <a:xfrm>
            <a:off x="-152400" y="4047392"/>
            <a:ext cx="9448800" cy="2667000"/>
            <a:chOff x="-152400" y="4047392"/>
            <a:chExt cx="9448800" cy="2667000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-152400" y="4047392"/>
              <a:ext cx="9448800" cy="2667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14400" y="5329535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Tesla 10</a:t>
              </a:r>
              <a:endParaRPr lang="ru-RU" dirty="0"/>
            </a:p>
          </p:txBody>
        </p:sp>
      </p:grpSp>
      <p:grpSp>
        <p:nvGrpSpPr>
          <p:cNvPr id="89" name="Группа 88"/>
          <p:cNvGrpSpPr/>
          <p:nvPr/>
        </p:nvGrpSpPr>
        <p:grpSpPr>
          <a:xfrm>
            <a:off x="-152400" y="1362808"/>
            <a:ext cx="9448800" cy="2667000"/>
            <a:chOff x="-152400" y="1362808"/>
            <a:chExt cx="9448800" cy="2667000"/>
          </a:xfrm>
        </p:grpSpPr>
        <p:sp>
          <p:nvSpPr>
            <p:cNvPr id="90" name="Прямоугольник 89"/>
            <p:cNvSpPr/>
            <p:nvPr/>
          </p:nvSpPr>
          <p:spPr>
            <a:xfrm>
              <a:off x="-152400" y="1362808"/>
              <a:ext cx="9448800" cy="2667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4400" y="2438400"/>
              <a:ext cx="1059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Tesla 8</a:t>
              </a:r>
              <a:endParaRPr lang="ru-RU" dirty="0"/>
            </a:p>
          </p:txBody>
        </p:sp>
      </p:grp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hangingPunct="1">
              <a:defRPr/>
            </a:pPr>
            <a:r>
              <a:rPr lang="ru-RU" dirty="0" smtClean="0"/>
              <a:t>Масштабирование </a:t>
            </a:r>
            <a:r>
              <a:rPr kumimoji="1" lang="en-US" dirty="0" smtClean="0">
                <a:latin typeface="+mn-lt"/>
              </a:rPr>
              <a:t/>
            </a:r>
            <a:br>
              <a:rPr kumimoji="1" lang="en-US" dirty="0" smtClean="0">
                <a:latin typeface="+mn-lt"/>
              </a:rPr>
            </a:br>
            <a:r>
              <a:rPr kumimoji="1" lang="ru-RU" dirty="0" smtClean="0">
                <a:latin typeface="+mn-lt"/>
              </a:rPr>
              <a:t>мультипроцессора </a:t>
            </a:r>
            <a:r>
              <a:rPr kumimoji="1" lang="en-US" dirty="0" smtClean="0">
                <a:latin typeface="+mn-lt"/>
              </a:rPr>
              <a:t>Tesla 10</a:t>
            </a:r>
            <a:endParaRPr lang="ru-RU" dirty="0">
              <a:latin typeface="+mn-lt"/>
            </a:endParaRPr>
          </a:p>
        </p:txBody>
      </p:sp>
      <p:grpSp>
        <p:nvGrpSpPr>
          <p:cNvPr id="78" name="Группа 77"/>
          <p:cNvGrpSpPr/>
          <p:nvPr/>
        </p:nvGrpSpPr>
        <p:grpSpPr>
          <a:xfrm>
            <a:off x="5791200" y="4300268"/>
            <a:ext cx="2286000" cy="2252932"/>
            <a:chOff x="5791200" y="4495800"/>
            <a:chExt cx="2286000" cy="2252932"/>
          </a:xfrm>
        </p:grpSpPr>
        <p:sp>
          <p:nvSpPr>
            <p:cNvPr id="22566" name="Rectangle 4"/>
            <p:cNvSpPr>
              <a:spLocks noChangeArrowheads="1"/>
            </p:cNvSpPr>
            <p:nvPr/>
          </p:nvSpPr>
          <p:spPr bwMode="auto">
            <a:xfrm>
              <a:off x="5791200" y="4495800"/>
              <a:ext cx="2286000" cy="2252932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67" name="Rectangle 5"/>
            <p:cNvSpPr>
              <a:spLocks noChangeArrowheads="1"/>
            </p:cNvSpPr>
            <p:nvPr/>
          </p:nvSpPr>
          <p:spPr bwMode="auto">
            <a:xfrm>
              <a:off x="5856514" y="5105400"/>
              <a:ext cx="914400" cy="1498121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TEX</a:t>
              </a:r>
            </a:p>
          </p:txBody>
        </p:sp>
        <p:sp>
          <p:nvSpPr>
            <p:cNvPr id="22568" name="Rectangle 6"/>
            <p:cNvSpPr>
              <a:spLocks noChangeArrowheads="1"/>
            </p:cNvSpPr>
            <p:nvPr/>
          </p:nvSpPr>
          <p:spPr bwMode="auto">
            <a:xfrm>
              <a:off x="6934200" y="51054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867400" y="4572000"/>
              <a:ext cx="2057400" cy="478118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Texture Processing Cluster</a:t>
              </a: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6934200" y="56388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6934200" y="61722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5791200" y="1805796"/>
            <a:ext cx="2286000" cy="1851804"/>
            <a:chOff x="5791200" y="4419600"/>
            <a:chExt cx="2286000" cy="1851804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5791200" y="4419600"/>
              <a:ext cx="2286000" cy="185180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5856514" y="5105400"/>
              <a:ext cx="914400" cy="10366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TEX</a:t>
              </a:r>
            </a:p>
          </p:txBody>
        </p: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6934200" y="51054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83" name="Rectangle 8"/>
            <p:cNvSpPr/>
            <p:nvPr/>
          </p:nvSpPr>
          <p:spPr bwMode="auto">
            <a:xfrm>
              <a:off x="5867400" y="4572000"/>
              <a:ext cx="2057400" cy="478118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Texture Processing Cluster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934200" y="55626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Существующие многоядерные системы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ru-RU" dirty="0" smtClean="0"/>
              <a:t>Посмотрим на частоты </a:t>
            </a:r>
            <a:r>
              <a:rPr lang="en-US" dirty="0" smtClean="0"/>
              <a:t>CPU</a:t>
            </a:r>
            <a:r>
              <a:rPr lang="ru-RU" dirty="0" smtClean="0"/>
              <a:t>:</a:t>
            </a:r>
          </a:p>
          <a:p>
            <a:pPr lvl="1" eaLnBrk="1" hangingPunct="1"/>
            <a:r>
              <a:rPr lang="ru-RU" dirty="0" smtClean="0"/>
              <a:t>2004 г. - </a:t>
            </a:r>
            <a:r>
              <a:rPr lang="en-US" dirty="0" smtClean="0"/>
              <a:t>Pentium 4, 3.46 GHz</a:t>
            </a:r>
          </a:p>
          <a:p>
            <a:pPr lvl="1" eaLnBrk="1" hangingPunct="1"/>
            <a:r>
              <a:rPr lang="en-US" dirty="0" smtClean="0"/>
              <a:t>2005 </a:t>
            </a:r>
            <a:r>
              <a:rPr lang="ru-RU" dirty="0" smtClean="0"/>
              <a:t>г. - </a:t>
            </a:r>
            <a:r>
              <a:rPr lang="en-US" dirty="0" smtClean="0"/>
              <a:t>Pentium 4, 3.8 GHz</a:t>
            </a:r>
          </a:p>
          <a:p>
            <a:pPr lvl="1" eaLnBrk="1" hangingPunct="1"/>
            <a:r>
              <a:rPr lang="en-US" dirty="0" smtClean="0"/>
              <a:t>2006 </a:t>
            </a:r>
            <a:r>
              <a:rPr lang="ru-RU" dirty="0" smtClean="0"/>
              <a:t>г. - </a:t>
            </a:r>
            <a:r>
              <a:rPr lang="en-US" dirty="0" smtClean="0"/>
              <a:t>Core Duo </a:t>
            </a:r>
            <a:r>
              <a:rPr lang="ru-RU" dirty="0" smtClean="0"/>
              <a:t>T2700, 2333 MHz</a:t>
            </a:r>
            <a:endParaRPr lang="en-US" dirty="0" smtClean="0"/>
          </a:p>
          <a:p>
            <a:pPr lvl="1" eaLnBrk="1" hangingPunct="1"/>
            <a:r>
              <a:rPr lang="en-US" dirty="0" smtClean="0"/>
              <a:t>2007 </a:t>
            </a:r>
            <a:r>
              <a:rPr lang="ru-RU" dirty="0" smtClean="0"/>
              <a:t>г. - </a:t>
            </a:r>
            <a:r>
              <a:rPr lang="en-US" dirty="0" smtClean="0"/>
              <a:t>Core 2 Duo E6700, 2.66 GHz</a:t>
            </a:r>
          </a:p>
          <a:p>
            <a:pPr lvl="1" eaLnBrk="1" hangingPunct="1"/>
            <a:r>
              <a:rPr lang="en-US" dirty="0" smtClean="0"/>
              <a:t>2007 </a:t>
            </a:r>
            <a:r>
              <a:rPr lang="ru-RU" dirty="0" smtClean="0"/>
              <a:t>г.</a:t>
            </a:r>
            <a:r>
              <a:rPr lang="en-US" dirty="0" smtClean="0"/>
              <a:t> - Core 2 Duo E6800, 3 GHz</a:t>
            </a:r>
          </a:p>
          <a:p>
            <a:pPr lvl="1" eaLnBrk="1" hangingPunct="1"/>
            <a:r>
              <a:rPr lang="en-US" dirty="0" smtClean="0"/>
              <a:t>2008 </a:t>
            </a:r>
            <a:r>
              <a:rPr lang="ru-RU" dirty="0" smtClean="0"/>
              <a:t>г.</a:t>
            </a:r>
            <a:r>
              <a:rPr lang="en-US" dirty="0" smtClean="0"/>
              <a:t> - Core 2 Duo E8600, 3.33 Ghz</a:t>
            </a:r>
          </a:p>
          <a:p>
            <a:pPr lvl="1" eaLnBrk="1" hangingPunct="1"/>
            <a:r>
              <a:rPr lang="en-US" dirty="0" smtClean="0"/>
              <a:t>2009 г. - Core i7 950, </a:t>
            </a:r>
            <a:r>
              <a:rPr lang="ru-RU" dirty="0" smtClean="0"/>
              <a:t>3.06 </a:t>
            </a:r>
            <a:r>
              <a:rPr lang="en-US" dirty="0" smtClean="0"/>
              <a:t>GHz</a:t>
            </a:r>
          </a:p>
          <a:p>
            <a:pPr lvl="1"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62025" y="274638"/>
            <a:ext cx="7842250" cy="944562"/>
          </a:xfrm>
        </p:spPr>
        <p:txBody>
          <a:bodyPr/>
          <a:lstStyle/>
          <a:p>
            <a:pPr lvl="1"/>
            <a:r>
              <a:rPr lang="ru-RU" dirty="0" smtClean="0"/>
              <a:t>Масштабирование производительности</a:t>
            </a:r>
            <a:endParaRPr lang="en-US" dirty="0" smtClean="0"/>
          </a:p>
        </p:txBody>
      </p:sp>
      <p:grpSp>
        <p:nvGrpSpPr>
          <p:cNvPr id="600" name="Группа 599"/>
          <p:cNvGrpSpPr/>
          <p:nvPr/>
        </p:nvGrpSpPr>
        <p:grpSpPr>
          <a:xfrm>
            <a:off x="990600" y="1981200"/>
            <a:ext cx="1302543" cy="1604388"/>
            <a:chOff x="988220" y="2671516"/>
            <a:chExt cx="1302543" cy="1604388"/>
          </a:xfrm>
        </p:grpSpPr>
        <p:cxnSp>
          <p:nvCxnSpPr>
            <p:cNvPr id="167" name="Straight Connector 467"/>
            <p:cNvCxnSpPr>
              <a:cxnSpLocks noChangeShapeType="1"/>
            </p:cNvCxnSpPr>
            <p:nvPr/>
          </p:nvCxnSpPr>
          <p:spPr bwMode="auto">
            <a:xfrm rot="5400000" flipH="1" flipV="1">
              <a:off x="1232732" y="2881400"/>
              <a:ext cx="251577" cy="2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" name="Rectangle 11"/>
            <p:cNvSpPr/>
            <p:nvPr/>
          </p:nvSpPr>
          <p:spPr bwMode="auto">
            <a:xfrm>
              <a:off x="1030664" y="2912193"/>
              <a:ext cx="1179136" cy="986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1150854" y="2993835"/>
              <a:ext cx="400635" cy="571500"/>
              <a:chOff x="609600" y="3657600"/>
              <a:chExt cx="2500313" cy="3368040"/>
            </a:xfrm>
          </p:grpSpPr>
          <p:sp>
            <p:nvSpPr>
              <p:cNvPr id="9" name="Rectangle 111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10" name="Rectangle 112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11" name="Rectangle 113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12" name="Rectangle 114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13" name="Rectangle 115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grpSp>
          <p:nvGrpSpPr>
            <p:cNvPr id="15" name="Group 3"/>
            <p:cNvGrpSpPr>
              <a:grpSpLocks/>
            </p:cNvGrpSpPr>
            <p:nvPr/>
          </p:nvGrpSpPr>
          <p:grpSpPr bwMode="auto">
            <a:xfrm>
              <a:off x="1591553" y="2993835"/>
              <a:ext cx="400635" cy="571500"/>
              <a:chOff x="609600" y="3657600"/>
              <a:chExt cx="2500313" cy="3368040"/>
            </a:xfrm>
          </p:grpSpPr>
          <p:sp>
            <p:nvSpPr>
              <p:cNvPr id="17" name="Rectangle 255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18" name="Rectangle 256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19" name="Rectangle 257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0" name="Rectangle 258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1" name="Rectangle 259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162" name="Rectangle 449"/>
            <p:cNvSpPr/>
            <p:nvPr/>
          </p:nvSpPr>
          <p:spPr bwMode="auto">
            <a:xfrm>
              <a:off x="1143000" y="2671516"/>
              <a:ext cx="1001587" cy="1632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Work Distribution</a:t>
              </a:r>
            </a:p>
          </p:txBody>
        </p:sp>
        <p:cxnSp>
          <p:nvCxnSpPr>
            <p:cNvPr id="163" name="Straight Connector 452"/>
            <p:cNvCxnSpPr>
              <a:cxnSpLocks noChangeShapeType="1"/>
              <a:stCxn id="162" idx="3"/>
            </p:cNvCxnSpPr>
            <p:nvPr/>
          </p:nvCxnSpPr>
          <p:spPr bwMode="auto">
            <a:xfrm flipV="1">
              <a:off x="2144587" y="2752725"/>
              <a:ext cx="146176" cy="4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" name="Straight Connector 454"/>
            <p:cNvCxnSpPr>
              <a:cxnSpLocks noChangeShapeType="1"/>
            </p:cNvCxnSpPr>
            <p:nvPr/>
          </p:nvCxnSpPr>
          <p:spPr bwMode="auto">
            <a:xfrm rot="5400000">
              <a:off x="1778509" y="3263372"/>
              <a:ext cx="1015400" cy="4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5" name="Straight Connector 456"/>
            <p:cNvCxnSpPr>
              <a:cxnSpLocks noChangeShapeType="1"/>
              <a:stCxn id="162" idx="1"/>
            </p:cNvCxnSpPr>
            <p:nvPr/>
          </p:nvCxnSpPr>
          <p:spPr bwMode="auto">
            <a:xfrm rot="10800000">
              <a:off x="988220" y="2752725"/>
              <a:ext cx="154781" cy="4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6" name="Straight Connector 461"/>
            <p:cNvCxnSpPr>
              <a:cxnSpLocks noChangeShapeType="1"/>
            </p:cNvCxnSpPr>
            <p:nvPr/>
          </p:nvCxnSpPr>
          <p:spPr bwMode="auto">
            <a:xfrm rot="16200000" flipH="1">
              <a:off x="483722" y="3260910"/>
              <a:ext cx="1016676" cy="20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8" name="Straight Connector 471"/>
            <p:cNvCxnSpPr>
              <a:cxnSpLocks noChangeShapeType="1"/>
            </p:cNvCxnSpPr>
            <p:nvPr/>
          </p:nvCxnSpPr>
          <p:spPr bwMode="auto">
            <a:xfrm rot="5400000" flipH="1" flipV="1">
              <a:off x="1712038" y="2914633"/>
              <a:ext cx="159520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1" name="Straight Connector 491"/>
            <p:cNvCxnSpPr>
              <a:cxnSpLocks noChangeShapeType="1"/>
            </p:cNvCxnSpPr>
            <p:nvPr/>
          </p:nvCxnSpPr>
          <p:spPr bwMode="auto">
            <a:xfrm>
              <a:off x="990601" y="3772673"/>
              <a:ext cx="78105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" name="Straight Connector 491"/>
            <p:cNvCxnSpPr>
              <a:cxnSpLocks noChangeShapeType="1"/>
            </p:cNvCxnSpPr>
            <p:nvPr/>
          </p:nvCxnSpPr>
          <p:spPr bwMode="auto">
            <a:xfrm>
              <a:off x="2133600" y="3772671"/>
              <a:ext cx="15621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8" name="Rectangle 325"/>
            <p:cNvSpPr/>
            <p:nvPr/>
          </p:nvSpPr>
          <p:spPr bwMode="auto">
            <a:xfrm>
              <a:off x="1066801" y="3670280"/>
              <a:ext cx="1066799" cy="1397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900" dirty="0">
                <a:latin typeface="Times New Roman" pitchFamily="18" charset="-52"/>
              </a:endParaRPr>
            </a:p>
          </p:txBody>
        </p:sp>
        <p:sp>
          <p:nvSpPr>
            <p:cNvPr id="369" name="Rectangle 346"/>
            <p:cNvSpPr>
              <a:spLocks noChangeArrowheads="1"/>
            </p:cNvSpPr>
            <p:nvPr/>
          </p:nvSpPr>
          <p:spPr bwMode="auto">
            <a:xfrm>
              <a:off x="1143000" y="3934165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370" name="Rectangle 347"/>
            <p:cNvSpPr>
              <a:spLocks noChangeArrowheads="1"/>
            </p:cNvSpPr>
            <p:nvPr/>
          </p:nvSpPr>
          <p:spPr bwMode="auto">
            <a:xfrm>
              <a:off x="1363350" y="3934165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sp>
          <p:nvSpPr>
            <p:cNvPr id="371" name="Rectangle 349"/>
            <p:cNvSpPr>
              <a:spLocks noChangeArrowheads="1"/>
            </p:cNvSpPr>
            <p:nvPr/>
          </p:nvSpPr>
          <p:spPr bwMode="auto">
            <a:xfrm>
              <a:off x="1680996" y="3934165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372" name="Rectangle 350"/>
            <p:cNvSpPr>
              <a:spLocks noChangeArrowheads="1"/>
            </p:cNvSpPr>
            <p:nvPr/>
          </p:nvSpPr>
          <p:spPr bwMode="auto">
            <a:xfrm>
              <a:off x="1901345" y="3934165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cxnSp>
          <p:nvCxnSpPr>
            <p:cNvPr id="376" name="Straight Connector 386"/>
            <p:cNvCxnSpPr>
              <a:cxnSpLocks noChangeShapeType="1"/>
            </p:cNvCxnSpPr>
            <p:nvPr/>
          </p:nvCxnSpPr>
          <p:spPr bwMode="auto">
            <a:xfrm rot="5400000">
              <a:off x="1183744" y="3871560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77" name="Straight Connector 387"/>
            <p:cNvCxnSpPr>
              <a:cxnSpLocks noChangeShapeType="1"/>
            </p:cNvCxnSpPr>
            <p:nvPr/>
          </p:nvCxnSpPr>
          <p:spPr bwMode="auto">
            <a:xfrm rot="5400000">
              <a:off x="1404093" y="3871560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78" name="Straight Connector 388"/>
            <p:cNvCxnSpPr>
              <a:cxnSpLocks noChangeShapeType="1"/>
            </p:cNvCxnSpPr>
            <p:nvPr/>
          </p:nvCxnSpPr>
          <p:spPr bwMode="auto">
            <a:xfrm rot="5400000">
              <a:off x="1719593" y="3873454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79" name="Straight Connector 389"/>
            <p:cNvCxnSpPr>
              <a:cxnSpLocks noChangeShapeType="1"/>
            </p:cNvCxnSpPr>
            <p:nvPr/>
          </p:nvCxnSpPr>
          <p:spPr bwMode="auto">
            <a:xfrm rot="5400000">
              <a:off x="1939942" y="3873454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80" name="Straight Connector 390"/>
            <p:cNvCxnSpPr>
              <a:cxnSpLocks noChangeShapeType="1"/>
            </p:cNvCxnSpPr>
            <p:nvPr/>
          </p:nvCxnSpPr>
          <p:spPr bwMode="auto">
            <a:xfrm rot="5400000">
              <a:off x="1158692" y="4137642"/>
              <a:ext cx="20327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81" name="Straight Connector 391"/>
            <p:cNvCxnSpPr>
              <a:cxnSpLocks noChangeShapeType="1"/>
            </p:cNvCxnSpPr>
            <p:nvPr/>
          </p:nvCxnSpPr>
          <p:spPr bwMode="auto">
            <a:xfrm rot="16200000" flipH="1">
              <a:off x="1378717" y="4137968"/>
              <a:ext cx="204556" cy="62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82" name="Straight Connector 392"/>
            <p:cNvCxnSpPr>
              <a:cxnSpLocks noChangeShapeType="1"/>
            </p:cNvCxnSpPr>
            <p:nvPr/>
          </p:nvCxnSpPr>
          <p:spPr bwMode="auto">
            <a:xfrm rot="5400000">
              <a:off x="1691574" y="4140190"/>
              <a:ext cx="20920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83" name="Straight Connector 393"/>
            <p:cNvCxnSpPr>
              <a:cxnSpLocks noChangeShapeType="1"/>
            </p:cNvCxnSpPr>
            <p:nvPr/>
          </p:nvCxnSpPr>
          <p:spPr bwMode="auto">
            <a:xfrm rot="16200000" flipH="1">
              <a:off x="1911935" y="4139343"/>
              <a:ext cx="207932" cy="12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373" name="Rectangle 357"/>
            <p:cNvSpPr>
              <a:spLocks noChangeArrowheads="1"/>
            </p:cNvSpPr>
            <p:nvPr/>
          </p:nvSpPr>
          <p:spPr bwMode="auto">
            <a:xfrm>
              <a:off x="1143000" y="411220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 dirty="0"/>
                <a:t>DRAM</a:t>
              </a:r>
              <a:endParaRPr lang="en-US" sz="1100" dirty="0"/>
            </a:p>
          </p:txBody>
        </p:sp>
        <p:sp>
          <p:nvSpPr>
            <p:cNvPr id="374" name="Rectangle 358"/>
            <p:cNvSpPr>
              <a:spLocks noChangeArrowheads="1"/>
            </p:cNvSpPr>
            <p:nvPr/>
          </p:nvSpPr>
          <p:spPr bwMode="auto">
            <a:xfrm>
              <a:off x="1680996" y="411220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 dirty="0"/>
                <a:t>DRAM</a:t>
              </a:r>
              <a:endParaRPr lang="en-US" sz="1100" dirty="0"/>
            </a:p>
          </p:txBody>
        </p:sp>
      </p:grpSp>
      <p:grpSp>
        <p:nvGrpSpPr>
          <p:cNvPr id="687" name="Группа 686"/>
          <p:cNvGrpSpPr/>
          <p:nvPr/>
        </p:nvGrpSpPr>
        <p:grpSpPr>
          <a:xfrm>
            <a:off x="6019800" y="1981200"/>
            <a:ext cx="2977991" cy="1657007"/>
            <a:chOff x="5480209" y="2381593"/>
            <a:chExt cx="2977991" cy="1657007"/>
          </a:xfrm>
        </p:grpSpPr>
        <p:sp>
          <p:nvSpPr>
            <p:cNvPr id="178" name="Rectangle 11"/>
            <p:cNvSpPr/>
            <p:nvPr/>
          </p:nvSpPr>
          <p:spPr bwMode="auto">
            <a:xfrm>
              <a:off x="5523488" y="2622270"/>
              <a:ext cx="2854702" cy="986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grpSp>
          <p:nvGrpSpPr>
            <p:cNvPr id="179" name="Group 108"/>
            <p:cNvGrpSpPr>
              <a:grpSpLocks/>
            </p:cNvGrpSpPr>
            <p:nvPr/>
          </p:nvGrpSpPr>
          <p:grpSpPr bwMode="auto">
            <a:xfrm>
              <a:off x="5643678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180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182" name="Rectangle 111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18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184" name="Rectangle 113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185" name="Rectangle 114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186" name="Rectangle 115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181" name="Rectangle 110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187" name="Group 252"/>
            <p:cNvGrpSpPr>
              <a:grpSpLocks/>
            </p:cNvGrpSpPr>
            <p:nvPr/>
          </p:nvGrpSpPr>
          <p:grpSpPr bwMode="auto">
            <a:xfrm>
              <a:off x="6084377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188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190" name="Rectangle 255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191" name="Rectangle 256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192" name="Rectangle 257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193" name="Rectangle 258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194" name="Rectangle 259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189" name="Rectangle 254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219" name="Group 284"/>
            <p:cNvGrpSpPr>
              <a:grpSpLocks/>
            </p:cNvGrpSpPr>
            <p:nvPr/>
          </p:nvGrpSpPr>
          <p:grpSpPr bwMode="auto">
            <a:xfrm>
              <a:off x="7847170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220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222" name="Rectangle 287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223" name="Rectangle 288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224" name="Rectangle 289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225" name="Rectangle 290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226" name="Rectangle 291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221" name="Rectangle 286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227" name="Group 292"/>
            <p:cNvGrpSpPr>
              <a:grpSpLocks/>
            </p:cNvGrpSpPr>
            <p:nvPr/>
          </p:nvGrpSpPr>
          <p:grpSpPr bwMode="auto">
            <a:xfrm>
              <a:off x="7406471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228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230" name="Rectangle 295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231" name="Rectangle 296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232" name="Rectangle 297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233" name="Rectangle 298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234" name="Rectangle 299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229" name="Rectangle 294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235" name="Group 300"/>
            <p:cNvGrpSpPr>
              <a:grpSpLocks/>
            </p:cNvGrpSpPr>
            <p:nvPr/>
          </p:nvGrpSpPr>
          <p:grpSpPr bwMode="auto">
            <a:xfrm>
              <a:off x="6965774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236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238" name="Rectangle 303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239" name="Rectangle 304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240" name="Rectangle 305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241" name="Rectangle 306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242" name="Rectangle 307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237" name="Rectangle 302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243" name="Group 308"/>
            <p:cNvGrpSpPr>
              <a:grpSpLocks/>
            </p:cNvGrpSpPr>
            <p:nvPr/>
          </p:nvGrpSpPr>
          <p:grpSpPr bwMode="auto">
            <a:xfrm>
              <a:off x="6525075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244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246" name="Rectangle 311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247" name="Rectangle 312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248" name="Rectangle 313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249" name="Rectangle 314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250" name="Rectangle 315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245" name="Rectangle 310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sp>
          <p:nvSpPr>
            <p:cNvPr id="262" name="Rectangle 449"/>
            <p:cNvSpPr/>
            <p:nvPr/>
          </p:nvSpPr>
          <p:spPr bwMode="auto">
            <a:xfrm>
              <a:off x="5884059" y="2381593"/>
              <a:ext cx="1001587" cy="1632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Work Distribution</a:t>
              </a:r>
            </a:p>
          </p:txBody>
        </p:sp>
        <p:cxnSp>
          <p:nvCxnSpPr>
            <p:cNvPr id="263" name="Straight Connector 452"/>
            <p:cNvCxnSpPr>
              <a:cxnSpLocks noChangeShapeType="1"/>
              <a:stCxn id="262" idx="3"/>
            </p:cNvCxnSpPr>
            <p:nvPr/>
          </p:nvCxnSpPr>
          <p:spPr bwMode="auto">
            <a:xfrm flipV="1">
              <a:off x="6885646" y="2462556"/>
              <a:ext cx="1568744" cy="6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4" name="Straight Connector 454"/>
            <p:cNvCxnSpPr>
              <a:cxnSpLocks noChangeShapeType="1"/>
            </p:cNvCxnSpPr>
            <p:nvPr/>
          </p:nvCxnSpPr>
          <p:spPr bwMode="auto">
            <a:xfrm rot="5400000">
              <a:off x="7946899" y="2971184"/>
              <a:ext cx="1015400" cy="4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5" name="Straight Connector 456"/>
            <p:cNvCxnSpPr>
              <a:cxnSpLocks noChangeShapeType="1"/>
              <a:stCxn id="262" idx="1"/>
            </p:cNvCxnSpPr>
            <p:nvPr/>
          </p:nvCxnSpPr>
          <p:spPr bwMode="auto">
            <a:xfrm rot="10800000">
              <a:off x="5483424" y="2463267"/>
              <a:ext cx="400599" cy="8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6" name="Straight Connector 461"/>
            <p:cNvCxnSpPr>
              <a:cxnSpLocks noChangeShapeType="1"/>
            </p:cNvCxnSpPr>
            <p:nvPr/>
          </p:nvCxnSpPr>
          <p:spPr bwMode="auto">
            <a:xfrm rot="16200000" flipH="1">
              <a:off x="4976546" y="2970987"/>
              <a:ext cx="1016676" cy="20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7" name="Straight Connector 467"/>
            <p:cNvCxnSpPr>
              <a:cxnSpLocks noChangeShapeType="1"/>
            </p:cNvCxnSpPr>
            <p:nvPr/>
          </p:nvCxnSpPr>
          <p:spPr bwMode="auto">
            <a:xfrm rot="5400000" flipH="1" flipV="1">
              <a:off x="5725556" y="2591477"/>
              <a:ext cx="251577" cy="2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8" name="Straight Connector 471"/>
            <p:cNvCxnSpPr>
              <a:cxnSpLocks noChangeShapeType="1"/>
            </p:cNvCxnSpPr>
            <p:nvPr/>
          </p:nvCxnSpPr>
          <p:spPr bwMode="auto">
            <a:xfrm rot="5400000" flipH="1" flipV="1">
              <a:off x="6204862" y="2624710"/>
              <a:ext cx="159520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9" name="Straight Connector 474"/>
            <p:cNvCxnSpPr>
              <a:cxnSpLocks noChangeShapeType="1"/>
            </p:cNvCxnSpPr>
            <p:nvPr/>
          </p:nvCxnSpPr>
          <p:spPr bwMode="auto">
            <a:xfrm rot="5400000" flipH="1" flipV="1">
              <a:off x="6645938" y="2624285"/>
              <a:ext cx="159520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0" name="Straight Connector 476"/>
            <p:cNvCxnSpPr>
              <a:cxnSpLocks noChangeShapeType="1"/>
            </p:cNvCxnSpPr>
            <p:nvPr/>
          </p:nvCxnSpPr>
          <p:spPr bwMode="auto">
            <a:xfrm rot="5400000" flipH="1" flipV="1">
              <a:off x="7045342" y="2583873"/>
              <a:ext cx="241195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1" name="Straight Connector 479"/>
            <p:cNvCxnSpPr>
              <a:cxnSpLocks noChangeShapeType="1"/>
            </p:cNvCxnSpPr>
            <p:nvPr/>
          </p:nvCxnSpPr>
          <p:spPr bwMode="auto">
            <a:xfrm rot="5400000" flipH="1" flipV="1">
              <a:off x="7486419" y="2583447"/>
              <a:ext cx="241195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2" name="Straight Connector 480"/>
            <p:cNvCxnSpPr>
              <a:cxnSpLocks noChangeShapeType="1"/>
            </p:cNvCxnSpPr>
            <p:nvPr/>
          </p:nvCxnSpPr>
          <p:spPr bwMode="auto">
            <a:xfrm rot="5400000" flipH="1" flipV="1">
              <a:off x="7927078" y="2583447"/>
              <a:ext cx="241195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6" name="Straight Connector 361"/>
            <p:cNvCxnSpPr>
              <a:cxnSpLocks noChangeShapeType="1"/>
            </p:cNvCxnSpPr>
            <p:nvPr/>
          </p:nvCxnSpPr>
          <p:spPr bwMode="auto">
            <a:xfrm rot="5400000">
              <a:off x="6215442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27" name="Straight Connector 362"/>
            <p:cNvCxnSpPr>
              <a:cxnSpLocks noChangeShapeType="1"/>
            </p:cNvCxnSpPr>
            <p:nvPr/>
          </p:nvCxnSpPr>
          <p:spPr bwMode="auto">
            <a:xfrm rot="5400000">
              <a:off x="6656186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28" name="Straight Connector 363"/>
            <p:cNvCxnSpPr>
              <a:cxnSpLocks noChangeShapeType="1"/>
            </p:cNvCxnSpPr>
            <p:nvPr/>
          </p:nvCxnSpPr>
          <p:spPr bwMode="auto">
            <a:xfrm rot="5400000">
              <a:off x="7096931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29" name="Straight Connector 364"/>
            <p:cNvCxnSpPr>
              <a:cxnSpLocks noChangeShapeType="1"/>
            </p:cNvCxnSpPr>
            <p:nvPr/>
          </p:nvCxnSpPr>
          <p:spPr bwMode="auto">
            <a:xfrm rot="5400000">
              <a:off x="7537676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0" name="Straight Connector 365"/>
            <p:cNvCxnSpPr>
              <a:cxnSpLocks noChangeShapeType="1"/>
            </p:cNvCxnSpPr>
            <p:nvPr/>
          </p:nvCxnSpPr>
          <p:spPr bwMode="auto">
            <a:xfrm rot="5400000">
              <a:off x="7978420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5" name="Straight Connector 371"/>
            <p:cNvCxnSpPr>
              <a:cxnSpLocks noChangeShapeType="1"/>
            </p:cNvCxnSpPr>
            <p:nvPr/>
          </p:nvCxnSpPr>
          <p:spPr bwMode="auto">
            <a:xfrm rot="5400000">
              <a:off x="5991119" y="3622912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6" name="Straight Connector 375"/>
            <p:cNvCxnSpPr>
              <a:cxnSpLocks noChangeShapeType="1"/>
            </p:cNvCxnSpPr>
            <p:nvPr/>
          </p:nvCxnSpPr>
          <p:spPr bwMode="auto">
            <a:xfrm rot="5400000">
              <a:off x="6211468" y="3621022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7" name="Straight Connector 376"/>
            <p:cNvCxnSpPr>
              <a:cxnSpLocks noChangeShapeType="1"/>
            </p:cNvCxnSpPr>
            <p:nvPr/>
          </p:nvCxnSpPr>
          <p:spPr bwMode="auto">
            <a:xfrm rot="5400000">
              <a:off x="6531977" y="3621022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8" name="Straight Connector 377"/>
            <p:cNvCxnSpPr>
              <a:cxnSpLocks noChangeShapeType="1"/>
            </p:cNvCxnSpPr>
            <p:nvPr/>
          </p:nvCxnSpPr>
          <p:spPr bwMode="auto">
            <a:xfrm rot="5400000">
              <a:off x="6752325" y="3621022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9" name="Straight Connector 378"/>
            <p:cNvCxnSpPr>
              <a:cxnSpLocks noChangeShapeType="1"/>
            </p:cNvCxnSpPr>
            <p:nvPr/>
          </p:nvCxnSpPr>
          <p:spPr bwMode="auto">
            <a:xfrm rot="5400000">
              <a:off x="7062817" y="3622915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40" name="Straight Connector 379"/>
            <p:cNvCxnSpPr>
              <a:cxnSpLocks noChangeShapeType="1"/>
            </p:cNvCxnSpPr>
            <p:nvPr/>
          </p:nvCxnSpPr>
          <p:spPr bwMode="auto">
            <a:xfrm rot="5400000">
              <a:off x="7283166" y="3622915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41" name="Straight Connector 380"/>
            <p:cNvCxnSpPr>
              <a:cxnSpLocks noChangeShapeType="1"/>
            </p:cNvCxnSpPr>
            <p:nvPr/>
          </p:nvCxnSpPr>
          <p:spPr bwMode="auto">
            <a:xfrm rot="5400000">
              <a:off x="7606177" y="3621968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42" name="Straight Connector 381"/>
            <p:cNvCxnSpPr>
              <a:cxnSpLocks noChangeShapeType="1"/>
            </p:cNvCxnSpPr>
            <p:nvPr/>
          </p:nvCxnSpPr>
          <p:spPr bwMode="auto">
            <a:xfrm rot="5400000">
              <a:off x="7826527" y="3621968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59" name="Straight Connector 418"/>
            <p:cNvCxnSpPr>
              <a:cxnSpLocks noChangeShapeType="1"/>
            </p:cNvCxnSpPr>
            <p:nvPr/>
          </p:nvCxnSpPr>
          <p:spPr bwMode="auto">
            <a:xfrm rot="16200000" flipH="1">
              <a:off x="7575657" y="3856545"/>
              <a:ext cx="209206" cy="250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60" name="Straight Connector 419"/>
            <p:cNvCxnSpPr>
              <a:cxnSpLocks noChangeShapeType="1"/>
            </p:cNvCxnSpPr>
            <p:nvPr/>
          </p:nvCxnSpPr>
          <p:spPr bwMode="auto">
            <a:xfrm rot="16200000" flipH="1">
              <a:off x="7797282" y="3855270"/>
              <a:ext cx="206655" cy="250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63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7017508" y="3855057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64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7237857" y="3855055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319" name="Rectangle 353"/>
            <p:cNvSpPr>
              <a:spLocks noChangeArrowheads="1"/>
            </p:cNvSpPr>
            <p:nvPr/>
          </p:nvSpPr>
          <p:spPr bwMode="auto">
            <a:xfrm>
              <a:off x="7022306" y="386814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/>
                <a:t>DRAM</a:t>
              </a:r>
              <a:endParaRPr lang="en-US" sz="900"/>
            </a:p>
          </p:txBody>
        </p:sp>
        <p:sp>
          <p:nvSpPr>
            <p:cNvPr id="320" name="Rectangle 354"/>
            <p:cNvSpPr>
              <a:spLocks noChangeArrowheads="1"/>
            </p:cNvSpPr>
            <p:nvPr/>
          </p:nvSpPr>
          <p:spPr bwMode="auto">
            <a:xfrm>
              <a:off x="7560301" y="3874899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/>
                <a:t>DRAM</a:t>
              </a:r>
              <a:endParaRPr lang="en-US" sz="1100"/>
            </a:p>
          </p:txBody>
        </p:sp>
        <p:sp>
          <p:nvSpPr>
            <p:cNvPr id="300" name="Rectangle 325"/>
            <p:cNvSpPr/>
            <p:nvPr/>
          </p:nvSpPr>
          <p:spPr bwMode="auto">
            <a:xfrm>
              <a:off x="5635825" y="3397876"/>
              <a:ext cx="2666166" cy="1722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atin typeface="Times New Roman" pitchFamily="18" charset="-52"/>
                </a:rPr>
                <a:t>Interconnection Network</a:t>
              </a:r>
            </a:p>
          </p:txBody>
        </p:sp>
        <p:cxnSp>
          <p:nvCxnSpPr>
            <p:cNvPr id="386" name="Straight Connector 491"/>
            <p:cNvCxnSpPr>
              <a:cxnSpLocks noChangeShapeType="1"/>
            </p:cNvCxnSpPr>
            <p:nvPr/>
          </p:nvCxnSpPr>
          <p:spPr bwMode="auto">
            <a:xfrm>
              <a:off x="5480209" y="3481731"/>
              <a:ext cx="154781" cy="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7" name="Straight Connector 491"/>
            <p:cNvCxnSpPr>
              <a:cxnSpLocks noChangeShapeType="1"/>
            </p:cNvCxnSpPr>
            <p:nvPr/>
          </p:nvCxnSpPr>
          <p:spPr bwMode="auto">
            <a:xfrm>
              <a:off x="8301990" y="3481735"/>
              <a:ext cx="15621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4" name="Rectangle 349"/>
            <p:cNvSpPr>
              <a:spLocks noChangeArrowheads="1"/>
            </p:cNvSpPr>
            <p:nvPr/>
          </p:nvSpPr>
          <p:spPr bwMode="auto">
            <a:xfrm>
              <a:off x="7539990" y="3676993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395" name="Rectangle 350"/>
            <p:cNvSpPr>
              <a:spLocks noChangeArrowheads="1"/>
            </p:cNvSpPr>
            <p:nvPr/>
          </p:nvSpPr>
          <p:spPr bwMode="auto">
            <a:xfrm>
              <a:off x="7760339" y="3676993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sp>
          <p:nvSpPr>
            <p:cNvPr id="396" name="Rectangle 349"/>
            <p:cNvSpPr>
              <a:spLocks noChangeArrowheads="1"/>
            </p:cNvSpPr>
            <p:nvPr/>
          </p:nvSpPr>
          <p:spPr bwMode="auto">
            <a:xfrm>
              <a:off x="7006590" y="3676993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397" name="Rectangle 350"/>
            <p:cNvSpPr>
              <a:spLocks noChangeArrowheads="1"/>
            </p:cNvSpPr>
            <p:nvPr/>
          </p:nvSpPr>
          <p:spPr bwMode="auto">
            <a:xfrm>
              <a:off x="7226939" y="3676993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cxnSp>
          <p:nvCxnSpPr>
            <p:cNvPr id="398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6484108" y="3855057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99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6704457" y="3855055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400" name="Rectangle 353"/>
            <p:cNvSpPr>
              <a:spLocks noChangeArrowheads="1"/>
            </p:cNvSpPr>
            <p:nvPr/>
          </p:nvSpPr>
          <p:spPr bwMode="auto">
            <a:xfrm>
              <a:off x="6488906" y="386814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/>
                <a:t>DRAM</a:t>
              </a:r>
              <a:endParaRPr lang="en-US" sz="900"/>
            </a:p>
          </p:txBody>
        </p:sp>
        <p:sp>
          <p:nvSpPr>
            <p:cNvPr id="401" name="Rectangle 349"/>
            <p:cNvSpPr>
              <a:spLocks noChangeArrowheads="1"/>
            </p:cNvSpPr>
            <p:nvPr/>
          </p:nvSpPr>
          <p:spPr bwMode="auto">
            <a:xfrm>
              <a:off x="6473190" y="3676993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402" name="Rectangle 350"/>
            <p:cNvSpPr>
              <a:spLocks noChangeArrowheads="1"/>
            </p:cNvSpPr>
            <p:nvPr/>
          </p:nvSpPr>
          <p:spPr bwMode="auto">
            <a:xfrm>
              <a:off x="6693539" y="3676993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cxnSp>
          <p:nvCxnSpPr>
            <p:cNvPr id="403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5950708" y="3855057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404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6171057" y="3855055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405" name="Rectangle 353"/>
            <p:cNvSpPr>
              <a:spLocks noChangeArrowheads="1"/>
            </p:cNvSpPr>
            <p:nvPr/>
          </p:nvSpPr>
          <p:spPr bwMode="auto">
            <a:xfrm>
              <a:off x="5955506" y="386814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/>
                <a:t>DRAM</a:t>
              </a:r>
              <a:endParaRPr lang="en-US" sz="900"/>
            </a:p>
          </p:txBody>
        </p:sp>
        <p:sp>
          <p:nvSpPr>
            <p:cNvPr id="406" name="Rectangle 349"/>
            <p:cNvSpPr>
              <a:spLocks noChangeArrowheads="1"/>
            </p:cNvSpPr>
            <p:nvPr/>
          </p:nvSpPr>
          <p:spPr bwMode="auto">
            <a:xfrm>
              <a:off x="5939790" y="3676993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407" name="Rectangle 350"/>
            <p:cNvSpPr>
              <a:spLocks noChangeArrowheads="1"/>
            </p:cNvSpPr>
            <p:nvPr/>
          </p:nvSpPr>
          <p:spPr bwMode="auto">
            <a:xfrm>
              <a:off x="6160139" y="3676993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</p:grpSp>
      <p:grpSp>
        <p:nvGrpSpPr>
          <p:cNvPr id="689" name="Группа 688"/>
          <p:cNvGrpSpPr/>
          <p:nvPr/>
        </p:nvGrpSpPr>
        <p:grpSpPr>
          <a:xfrm>
            <a:off x="3124200" y="1600200"/>
            <a:ext cx="2590800" cy="1981200"/>
            <a:chOff x="2438400" y="1447800"/>
            <a:chExt cx="2590800" cy="1981200"/>
          </a:xfrm>
        </p:grpSpPr>
        <p:sp>
          <p:nvSpPr>
            <p:cNvPr id="418" name="Rectangle 416"/>
            <p:cNvSpPr>
              <a:spLocks noChangeArrowheads="1"/>
            </p:cNvSpPr>
            <p:nvPr/>
          </p:nvSpPr>
          <p:spPr bwMode="auto">
            <a:xfrm>
              <a:off x="2438400" y="1447800"/>
              <a:ext cx="2590800" cy="1981200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Grid</a:t>
              </a:r>
              <a:endParaRPr lang="ru-RU" sz="1800" dirty="0">
                <a:solidFill>
                  <a:schemeClr val="tx1"/>
                </a:solidFill>
              </a:endParaRPr>
            </a:p>
          </p:txBody>
        </p:sp>
        <p:sp>
          <p:nvSpPr>
            <p:cNvPr id="420" name="Rectangle 22"/>
            <p:cNvSpPr>
              <a:spLocks noChangeArrowheads="1"/>
            </p:cNvSpPr>
            <p:nvPr/>
          </p:nvSpPr>
          <p:spPr bwMode="auto">
            <a:xfrm>
              <a:off x="2514600" y="1828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tangle 22"/>
            <p:cNvSpPr>
              <a:spLocks noChangeArrowheads="1"/>
            </p:cNvSpPr>
            <p:nvPr/>
          </p:nvSpPr>
          <p:spPr bwMode="auto">
            <a:xfrm>
              <a:off x="3352800" y="1828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3" name="Rectangle 22"/>
            <p:cNvSpPr>
              <a:spLocks noChangeArrowheads="1"/>
            </p:cNvSpPr>
            <p:nvPr/>
          </p:nvSpPr>
          <p:spPr bwMode="auto">
            <a:xfrm>
              <a:off x="4191000" y="1828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4" name="Rectangle 22"/>
            <p:cNvSpPr>
              <a:spLocks noChangeArrowheads="1"/>
            </p:cNvSpPr>
            <p:nvPr/>
          </p:nvSpPr>
          <p:spPr bwMode="auto">
            <a:xfrm>
              <a:off x="2514600" y="2209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5" name="Rectangle 22"/>
            <p:cNvSpPr>
              <a:spLocks noChangeArrowheads="1"/>
            </p:cNvSpPr>
            <p:nvPr/>
          </p:nvSpPr>
          <p:spPr bwMode="auto">
            <a:xfrm>
              <a:off x="3352800" y="2209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6" name="Rectangle 22"/>
            <p:cNvSpPr>
              <a:spLocks noChangeArrowheads="1"/>
            </p:cNvSpPr>
            <p:nvPr/>
          </p:nvSpPr>
          <p:spPr bwMode="auto">
            <a:xfrm>
              <a:off x="4191000" y="2209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5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7" name="Rectangle 22"/>
            <p:cNvSpPr>
              <a:spLocks noChangeArrowheads="1"/>
            </p:cNvSpPr>
            <p:nvPr/>
          </p:nvSpPr>
          <p:spPr bwMode="auto">
            <a:xfrm>
              <a:off x="2514600" y="2590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8" name="Rectangle 22"/>
            <p:cNvSpPr>
              <a:spLocks noChangeArrowheads="1"/>
            </p:cNvSpPr>
            <p:nvPr/>
          </p:nvSpPr>
          <p:spPr bwMode="auto">
            <a:xfrm>
              <a:off x="3352800" y="2590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7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9" name="Rectangle 22"/>
            <p:cNvSpPr>
              <a:spLocks noChangeArrowheads="1"/>
            </p:cNvSpPr>
            <p:nvPr/>
          </p:nvSpPr>
          <p:spPr bwMode="auto">
            <a:xfrm>
              <a:off x="4191000" y="2590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80" name="Rectangle 22"/>
            <p:cNvSpPr>
              <a:spLocks noChangeArrowheads="1"/>
            </p:cNvSpPr>
            <p:nvPr/>
          </p:nvSpPr>
          <p:spPr bwMode="auto">
            <a:xfrm>
              <a:off x="2514600" y="2971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9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81" name="Rectangle 22"/>
            <p:cNvSpPr>
              <a:spLocks noChangeArrowheads="1"/>
            </p:cNvSpPr>
            <p:nvPr/>
          </p:nvSpPr>
          <p:spPr bwMode="auto">
            <a:xfrm>
              <a:off x="3352800" y="2971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10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82" name="Rectangle 22"/>
            <p:cNvSpPr>
              <a:spLocks noChangeArrowheads="1"/>
            </p:cNvSpPr>
            <p:nvPr/>
          </p:nvSpPr>
          <p:spPr bwMode="auto">
            <a:xfrm>
              <a:off x="4191000" y="2971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11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0" name="Группа 679"/>
          <p:cNvGrpSpPr/>
          <p:nvPr/>
        </p:nvGrpSpPr>
        <p:grpSpPr>
          <a:xfrm>
            <a:off x="990600" y="4114800"/>
            <a:ext cx="2286000" cy="1066800"/>
            <a:chOff x="1066800" y="4114800"/>
            <a:chExt cx="2895600" cy="1752600"/>
          </a:xfrm>
        </p:grpSpPr>
        <p:sp>
          <p:nvSpPr>
            <p:cNvPr id="628" name="Rectangle 11"/>
            <p:cNvSpPr/>
            <p:nvPr/>
          </p:nvSpPr>
          <p:spPr bwMode="auto">
            <a:xfrm>
              <a:off x="1066800" y="5337913"/>
              <a:ext cx="2895600" cy="52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0"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627" name="Rectangle 11"/>
            <p:cNvSpPr/>
            <p:nvPr/>
          </p:nvSpPr>
          <p:spPr bwMode="auto">
            <a:xfrm>
              <a:off x="1066800" y="4724400"/>
              <a:ext cx="2895600" cy="52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0"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626" name="Rectangle 11"/>
            <p:cNvSpPr/>
            <p:nvPr/>
          </p:nvSpPr>
          <p:spPr bwMode="auto">
            <a:xfrm>
              <a:off x="1066800" y="4114800"/>
              <a:ext cx="2895600" cy="52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0"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602" name="Rectangle 113"/>
            <p:cNvSpPr>
              <a:spLocks noChangeArrowheads="1"/>
            </p:cNvSpPr>
            <p:nvPr/>
          </p:nvSpPr>
          <p:spPr bwMode="auto">
            <a:xfrm>
              <a:off x="1219200" y="41910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03" name="Rectangle 22"/>
            <p:cNvSpPr>
              <a:spLocks noChangeArrowheads="1"/>
            </p:cNvSpPr>
            <p:nvPr/>
          </p:nvSpPr>
          <p:spPr bwMode="auto">
            <a:xfrm>
              <a:off x="1295400" y="42672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04" name="Rectangle 113"/>
            <p:cNvSpPr>
              <a:spLocks noChangeArrowheads="1"/>
            </p:cNvSpPr>
            <p:nvPr/>
          </p:nvSpPr>
          <p:spPr bwMode="auto">
            <a:xfrm>
              <a:off x="1905000" y="41910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05" name="Rectangle 22"/>
            <p:cNvSpPr>
              <a:spLocks noChangeArrowheads="1"/>
            </p:cNvSpPr>
            <p:nvPr/>
          </p:nvSpPr>
          <p:spPr bwMode="auto">
            <a:xfrm>
              <a:off x="1981200" y="42672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06" name="Rectangle 113"/>
            <p:cNvSpPr>
              <a:spLocks noChangeArrowheads="1"/>
            </p:cNvSpPr>
            <p:nvPr/>
          </p:nvSpPr>
          <p:spPr bwMode="auto">
            <a:xfrm>
              <a:off x="2590800" y="41910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07" name="Rectangle 22"/>
            <p:cNvSpPr>
              <a:spLocks noChangeArrowheads="1"/>
            </p:cNvSpPr>
            <p:nvPr/>
          </p:nvSpPr>
          <p:spPr bwMode="auto">
            <a:xfrm>
              <a:off x="2667000" y="42672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08" name="Rectangle 113"/>
            <p:cNvSpPr>
              <a:spLocks noChangeArrowheads="1"/>
            </p:cNvSpPr>
            <p:nvPr/>
          </p:nvSpPr>
          <p:spPr bwMode="auto">
            <a:xfrm>
              <a:off x="3276600" y="41910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09" name="Rectangle 22"/>
            <p:cNvSpPr>
              <a:spLocks noChangeArrowheads="1"/>
            </p:cNvSpPr>
            <p:nvPr/>
          </p:nvSpPr>
          <p:spPr bwMode="auto">
            <a:xfrm>
              <a:off x="3352800" y="42672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0" name="Rectangle 113"/>
            <p:cNvSpPr>
              <a:spLocks noChangeArrowheads="1"/>
            </p:cNvSpPr>
            <p:nvPr/>
          </p:nvSpPr>
          <p:spPr bwMode="auto">
            <a:xfrm>
              <a:off x="1219200" y="48006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1" name="Rectangle 22"/>
            <p:cNvSpPr>
              <a:spLocks noChangeArrowheads="1"/>
            </p:cNvSpPr>
            <p:nvPr/>
          </p:nvSpPr>
          <p:spPr bwMode="auto">
            <a:xfrm>
              <a:off x="1295400" y="48768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2" name="Rectangle 113"/>
            <p:cNvSpPr>
              <a:spLocks noChangeArrowheads="1"/>
            </p:cNvSpPr>
            <p:nvPr/>
          </p:nvSpPr>
          <p:spPr bwMode="auto">
            <a:xfrm>
              <a:off x="1905000" y="48006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3" name="Rectangle 22"/>
            <p:cNvSpPr>
              <a:spLocks noChangeArrowheads="1"/>
            </p:cNvSpPr>
            <p:nvPr/>
          </p:nvSpPr>
          <p:spPr bwMode="auto">
            <a:xfrm>
              <a:off x="1981200" y="48768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5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4" name="Rectangle 113"/>
            <p:cNvSpPr>
              <a:spLocks noChangeArrowheads="1"/>
            </p:cNvSpPr>
            <p:nvPr/>
          </p:nvSpPr>
          <p:spPr bwMode="auto">
            <a:xfrm>
              <a:off x="2590800" y="48006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5" name="Rectangle 22"/>
            <p:cNvSpPr>
              <a:spLocks noChangeArrowheads="1"/>
            </p:cNvSpPr>
            <p:nvPr/>
          </p:nvSpPr>
          <p:spPr bwMode="auto">
            <a:xfrm>
              <a:off x="2667000" y="48768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6" name="Rectangle 113"/>
            <p:cNvSpPr>
              <a:spLocks noChangeArrowheads="1"/>
            </p:cNvSpPr>
            <p:nvPr/>
          </p:nvSpPr>
          <p:spPr bwMode="auto">
            <a:xfrm>
              <a:off x="3276600" y="48006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7" name="Rectangle 22"/>
            <p:cNvSpPr>
              <a:spLocks noChangeArrowheads="1"/>
            </p:cNvSpPr>
            <p:nvPr/>
          </p:nvSpPr>
          <p:spPr bwMode="auto">
            <a:xfrm>
              <a:off x="3352800" y="48768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7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8" name="Rectangle 113"/>
            <p:cNvSpPr>
              <a:spLocks noChangeArrowheads="1"/>
            </p:cNvSpPr>
            <p:nvPr/>
          </p:nvSpPr>
          <p:spPr bwMode="auto">
            <a:xfrm>
              <a:off x="1219200" y="54102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9" name="Rectangle 22"/>
            <p:cNvSpPr>
              <a:spLocks noChangeArrowheads="1"/>
            </p:cNvSpPr>
            <p:nvPr/>
          </p:nvSpPr>
          <p:spPr bwMode="auto">
            <a:xfrm>
              <a:off x="1295400" y="54864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20" name="Rectangle 113"/>
            <p:cNvSpPr>
              <a:spLocks noChangeArrowheads="1"/>
            </p:cNvSpPr>
            <p:nvPr/>
          </p:nvSpPr>
          <p:spPr bwMode="auto">
            <a:xfrm>
              <a:off x="1905000" y="54102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21" name="Rectangle 22"/>
            <p:cNvSpPr>
              <a:spLocks noChangeArrowheads="1"/>
            </p:cNvSpPr>
            <p:nvPr/>
          </p:nvSpPr>
          <p:spPr bwMode="auto">
            <a:xfrm>
              <a:off x="1981200" y="54864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9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22" name="Rectangle 113"/>
            <p:cNvSpPr>
              <a:spLocks noChangeArrowheads="1"/>
            </p:cNvSpPr>
            <p:nvPr/>
          </p:nvSpPr>
          <p:spPr bwMode="auto">
            <a:xfrm>
              <a:off x="2590800" y="54102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23" name="Rectangle 22"/>
            <p:cNvSpPr>
              <a:spLocks noChangeArrowheads="1"/>
            </p:cNvSpPr>
            <p:nvPr/>
          </p:nvSpPr>
          <p:spPr bwMode="auto">
            <a:xfrm>
              <a:off x="2667000" y="54864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10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24" name="Rectangle 113"/>
            <p:cNvSpPr>
              <a:spLocks noChangeArrowheads="1"/>
            </p:cNvSpPr>
            <p:nvPr/>
          </p:nvSpPr>
          <p:spPr bwMode="auto">
            <a:xfrm>
              <a:off x="3276600" y="54102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25" name="Rectangle 22"/>
            <p:cNvSpPr>
              <a:spLocks noChangeArrowheads="1"/>
            </p:cNvSpPr>
            <p:nvPr/>
          </p:nvSpPr>
          <p:spPr bwMode="auto">
            <a:xfrm>
              <a:off x="3352800" y="54864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11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0" name="Группа 689"/>
          <p:cNvGrpSpPr/>
          <p:nvPr/>
        </p:nvGrpSpPr>
        <p:grpSpPr>
          <a:xfrm>
            <a:off x="7696200" y="5638800"/>
            <a:ext cx="1371600" cy="1143000"/>
            <a:chOff x="7772400" y="5486400"/>
            <a:chExt cx="1371600" cy="1143000"/>
          </a:xfrm>
        </p:grpSpPr>
        <p:sp>
          <p:nvSpPr>
            <p:cNvPr id="588" name="Скругленный прямоугольник 587"/>
            <p:cNvSpPr/>
            <p:nvPr/>
          </p:nvSpPr>
          <p:spPr>
            <a:xfrm>
              <a:off x="7772400" y="5486400"/>
              <a:ext cx="1371600" cy="1143000"/>
            </a:xfrm>
            <a:prstGeom prst="round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ru-RU" sz="1400" dirty="0" smtClean="0"/>
                <a:t>Легенда:</a:t>
              </a:r>
            </a:p>
            <a:p>
              <a:r>
                <a:rPr lang="ru-RU" sz="1400" dirty="0" smtClean="0"/>
                <a:t>-блок</a:t>
              </a:r>
            </a:p>
            <a:p>
              <a:r>
                <a:rPr lang="ru-RU" sz="1400" dirty="0" smtClean="0"/>
                <a:t>-сеть</a:t>
              </a:r>
            </a:p>
            <a:p>
              <a:r>
                <a:rPr lang="ru-RU" sz="1400" dirty="0" smtClean="0"/>
                <a:t>-</a:t>
              </a:r>
              <a:r>
                <a:rPr lang="en-US" sz="1400" dirty="0" smtClean="0"/>
                <a:t>SM</a:t>
              </a:r>
            </a:p>
            <a:p>
              <a:r>
                <a:rPr lang="en-US" sz="1400" dirty="0" smtClean="0"/>
                <a:t>-</a:t>
              </a:r>
              <a:r>
                <a:rPr lang="en-US" sz="900" dirty="0" smtClean="0"/>
                <a:t>HW </a:t>
              </a:r>
              <a:r>
                <a:rPr lang="ru-RU" sz="900" dirty="0" smtClean="0"/>
                <a:t>планировщик</a:t>
              </a:r>
              <a:endParaRPr lang="ru-RU" sz="900" dirty="0"/>
            </a:p>
          </p:txBody>
        </p:sp>
        <p:sp>
          <p:nvSpPr>
            <p:cNvPr id="589" name="Rectangle 395"/>
            <p:cNvSpPr>
              <a:spLocks noChangeArrowheads="1"/>
            </p:cNvSpPr>
            <p:nvPr/>
          </p:nvSpPr>
          <p:spPr bwMode="auto">
            <a:xfrm>
              <a:off x="8915400" y="5863293"/>
              <a:ext cx="152400" cy="1306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92" name="Rectangle 416"/>
            <p:cNvSpPr>
              <a:spLocks noChangeArrowheads="1"/>
            </p:cNvSpPr>
            <p:nvPr/>
          </p:nvSpPr>
          <p:spPr bwMode="auto">
            <a:xfrm>
              <a:off x="8915400" y="6067449"/>
              <a:ext cx="152400" cy="130629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ru-RU" sz="1800" dirty="0">
                <a:solidFill>
                  <a:schemeClr val="tx1"/>
                </a:solidFill>
              </a:endParaRPr>
            </a:p>
          </p:txBody>
        </p:sp>
        <p:sp>
          <p:nvSpPr>
            <p:cNvPr id="630" name="Rectangle 113"/>
            <p:cNvSpPr>
              <a:spLocks noChangeArrowheads="1"/>
            </p:cNvSpPr>
            <p:nvPr/>
          </p:nvSpPr>
          <p:spPr bwMode="auto">
            <a:xfrm>
              <a:off x="8915400" y="6252919"/>
              <a:ext cx="152400" cy="130629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631" name="Rectangle 11"/>
            <p:cNvSpPr/>
            <p:nvPr/>
          </p:nvSpPr>
          <p:spPr bwMode="auto">
            <a:xfrm>
              <a:off x="8915400" y="6448449"/>
              <a:ext cx="152400" cy="1306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</p:grpSp>
      <p:cxnSp>
        <p:nvCxnSpPr>
          <p:cNvPr id="637" name="Прямая со стрелкой 636"/>
          <p:cNvCxnSpPr/>
          <p:nvPr/>
        </p:nvCxnSpPr>
        <p:spPr>
          <a:xfrm rot="5400000">
            <a:off x="5190623" y="4791577"/>
            <a:ext cx="135434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8" name="TextBox 637"/>
          <p:cNvSpPr txBox="1"/>
          <p:nvPr/>
        </p:nvSpPr>
        <p:spPr>
          <a:xfrm>
            <a:off x="5943600" y="5253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  <p:grpSp>
        <p:nvGrpSpPr>
          <p:cNvPr id="682" name="Группа 681"/>
          <p:cNvGrpSpPr/>
          <p:nvPr/>
        </p:nvGrpSpPr>
        <p:grpSpPr>
          <a:xfrm>
            <a:off x="5943600" y="4114800"/>
            <a:ext cx="3124200" cy="914400"/>
            <a:chOff x="5029200" y="4114800"/>
            <a:chExt cx="3124200" cy="914400"/>
          </a:xfrm>
        </p:grpSpPr>
        <p:sp>
          <p:nvSpPr>
            <p:cNvPr id="639" name="Rectangle 11"/>
            <p:cNvSpPr/>
            <p:nvPr/>
          </p:nvSpPr>
          <p:spPr bwMode="auto">
            <a:xfrm>
              <a:off x="5029200" y="4114800"/>
              <a:ext cx="31242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0"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641" name="Rectangle 113"/>
            <p:cNvSpPr>
              <a:spLocks noChangeArrowheads="1"/>
            </p:cNvSpPr>
            <p:nvPr/>
          </p:nvSpPr>
          <p:spPr bwMode="auto">
            <a:xfrm>
              <a:off x="5105400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42" name="Rectangle 22"/>
            <p:cNvSpPr>
              <a:spLocks noChangeArrowheads="1"/>
            </p:cNvSpPr>
            <p:nvPr/>
          </p:nvSpPr>
          <p:spPr bwMode="auto">
            <a:xfrm>
              <a:off x="5159829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43" name="Rectangle 113"/>
            <p:cNvSpPr>
              <a:spLocks noChangeArrowheads="1"/>
            </p:cNvSpPr>
            <p:nvPr/>
          </p:nvSpPr>
          <p:spPr bwMode="auto">
            <a:xfrm>
              <a:off x="5595257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44" name="Rectangle 22"/>
            <p:cNvSpPr>
              <a:spLocks noChangeArrowheads="1"/>
            </p:cNvSpPr>
            <p:nvPr/>
          </p:nvSpPr>
          <p:spPr bwMode="auto">
            <a:xfrm>
              <a:off x="5649686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45" name="Rectangle 113"/>
            <p:cNvSpPr>
              <a:spLocks noChangeArrowheads="1"/>
            </p:cNvSpPr>
            <p:nvPr/>
          </p:nvSpPr>
          <p:spPr bwMode="auto">
            <a:xfrm>
              <a:off x="6085114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46" name="Rectangle 22"/>
            <p:cNvSpPr>
              <a:spLocks noChangeArrowheads="1"/>
            </p:cNvSpPr>
            <p:nvPr/>
          </p:nvSpPr>
          <p:spPr bwMode="auto">
            <a:xfrm>
              <a:off x="6139543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47" name="Rectangle 113"/>
            <p:cNvSpPr>
              <a:spLocks noChangeArrowheads="1"/>
            </p:cNvSpPr>
            <p:nvPr/>
          </p:nvSpPr>
          <p:spPr bwMode="auto">
            <a:xfrm>
              <a:off x="6574971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48" name="Rectangle 22"/>
            <p:cNvSpPr>
              <a:spLocks noChangeArrowheads="1"/>
            </p:cNvSpPr>
            <p:nvPr/>
          </p:nvSpPr>
          <p:spPr bwMode="auto">
            <a:xfrm>
              <a:off x="6629400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51" name="Rectangle 113"/>
            <p:cNvSpPr>
              <a:spLocks noChangeArrowheads="1"/>
            </p:cNvSpPr>
            <p:nvPr/>
          </p:nvSpPr>
          <p:spPr bwMode="auto">
            <a:xfrm>
              <a:off x="7056662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52" name="Rectangle 22"/>
            <p:cNvSpPr>
              <a:spLocks noChangeArrowheads="1"/>
            </p:cNvSpPr>
            <p:nvPr/>
          </p:nvSpPr>
          <p:spPr bwMode="auto">
            <a:xfrm>
              <a:off x="7111091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53" name="Rectangle 113"/>
            <p:cNvSpPr>
              <a:spLocks noChangeArrowheads="1"/>
            </p:cNvSpPr>
            <p:nvPr/>
          </p:nvSpPr>
          <p:spPr bwMode="auto">
            <a:xfrm>
              <a:off x="7546519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54" name="Rectangle 22"/>
            <p:cNvSpPr>
              <a:spLocks noChangeArrowheads="1"/>
            </p:cNvSpPr>
            <p:nvPr/>
          </p:nvSpPr>
          <p:spPr bwMode="auto">
            <a:xfrm>
              <a:off x="7600948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5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1" name="Группа 680"/>
            <p:cNvGrpSpPr/>
            <p:nvPr/>
          </p:nvGrpSpPr>
          <p:grpSpPr>
            <a:xfrm>
              <a:off x="5105400" y="4462730"/>
              <a:ext cx="925286" cy="228600"/>
              <a:chOff x="5105400" y="4461296"/>
              <a:chExt cx="925286" cy="228600"/>
            </a:xfrm>
          </p:grpSpPr>
          <p:sp>
            <p:nvSpPr>
              <p:cNvPr id="655" name="Rectangle 113"/>
              <p:cNvSpPr>
                <a:spLocks noChangeArrowheads="1"/>
              </p:cNvSpPr>
              <p:nvPr/>
            </p:nvSpPr>
            <p:spPr bwMode="auto">
              <a:xfrm>
                <a:off x="5105400" y="4461296"/>
                <a:ext cx="435429" cy="2286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56" name="Rectangle 22"/>
              <p:cNvSpPr>
                <a:spLocks noChangeArrowheads="1"/>
              </p:cNvSpPr>
              <p:nvPr/>
            </p:nvSpPr>
            <p:spPr bwMode="auto">
              <a:xfrm>
                <a:off x="5159829" y="4507016"/>
                <a:ext cx="326571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7" name="Rectangle 113"/>
              <p:cNvSpPr>
                <a:spLocks noChangeArrowheads="1"/>
              </p:cNvSpPr>
              <p:nvPr/>
            </p:nvSpPr>
            <p:spPr bwMode="auto">
              <a:xfrm>
                <a:off x="5595257" y="4461296"/>
                <a:ext cx="435429" cy="2286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58" name="Rectangle 22"/>
              <p:cNvSpPr>
                <a:spLocks noChangeArrowheads="1"/>
              </p:cNvSpPr>
              <p:nvPr/>
            </p:nvSpPr>
            <p:spPr bwMode="auto">
              <a:xfrm>
                <a:off x="5649686" y="4507016"/>
                <a:ext cx="326571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7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0" name="Группа 659"/>
            <p:cNvGrpSpPr/>
            <p:nvPr/>
          </p:nvGrpSpPr>
          <p:grpSpPr>
            <a:xfrm>
              <a:off x="6078748" y="4462730"/>
              <a:ext cx="1905000" cy="228600"/>
              <a:chOff x="5105400" y="4191000"/>
              <a:chExt cx="2667000" cy="381000"/>
            </a:xfrm>
          </p:grpSpPr>
          <p:sp>
            <p:nvSpPr>
              <p:cNvPr id="661" name="Rectangle 113"/>
              <p:cNvSpPr>
                <a:spLocks noChangeArrowheads="1"/>
              </p:cNvSpPr>
              <p:nvPr/>
            </p:nvSpPr>
            <p:spPr bwMode="auto">
              <a:xfrm>
                <a:off x="51054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62" name="Rectangle 22"/>
              <p:cNvSpPr>
                <a:spLocks noChangeArrowheads="1"/>
              </p:cNvSpPr>
              <p:nvPr/>
            </p:nvSpPr>
            <p:spPr bwMode="auto">
              <a:xfrm>
                <a:off x="5181600" y="4267200"/>
                <a:ext cx="4572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8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3" name="Rectangle 113"/>
              <p:cNvSpPr>
                <a:spLocks noChangeArrowheads="1"/>
              </p:cNvSpPr>
              <p:nvPr/>
            </p:nvSpPr>
            <p:spPr bwMode="auto">
              <a:xfrm>
                <a:off x="57912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64" name="Rectangle 22"/>
              <p:cNvSpPr>
                <a:spLocks noChangeArrowheads="1"/>
              </p:cNvSpPr>
              <p:nvPr/>
            </p:nvSpPr>
            <p:spPr bwMode="auto">
              <a:xfrm>
                <a:off x="5867400" y="4267200"/>
                <a:ext cx="4572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9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5" name="Rectangle 113"/>
              <p:cNvSpPr>
                <a:spLocks noChangeArrowheads="1"/>
              </p:cNvSpPr>
              <p:nvPr/>
            </p:nvSpPr>
            <p:spPr bwMode="auto">
              <a:xfrm>
                <a:off x="64770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66" name="Rectangle 22"/>
              <p:cNvSpPr>
                <a:spLocks noChangeArrowheads="1"/>
              </p:cNvSpPr>
              <p:nvPr/>
            </p:nvSpPr>
            <p:spPr bwMode="auto">
              <a:xfrm>
                <a:off x="6553200" y="4267200"/>
                <a:ext cx="4572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050" dirty="0" smtClean="0">
                    <a:solidFill>
                      <a:schemeClr val="tx1"/>
                    </a:solidFill>
                  </a:rPr>
                  <a:t>10</a:t>
                </a:r>
                <a:endParaRPr lang="ru-R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7" name="Rectangle 113"/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68" name="Rectangle 22"/>
              <p:cNvSpPr>
                <a:spLocks noChangeArrowheads="1"/>
              </p:cNvSpPr>
              <p:nvPr/>
            </p:nvSpPr>
            <p:spPr bwMode="auto">
              <a:xfrm>
                <a:off x="7239000" y="4267200"/>
                <a:ext cx="4572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050" dirty="0" smtClean="0">
                    <a:solidFill>
                      <a:schemeClr val="tx1"/>
                    </a:solidFill>
                  </a:rPr>
                  <a:t>11</a:t>
                </a:r>
                <a:endParaRPr lang="ru-RU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9" name="Группа 668"/>
            <p:cNvGrpSpPr/>
            <p:nvPr/>
          </p:nvGrpSpPr>
          <p:grpSpPr>
            <a:xfrm>
              <a:off x="6078748" y="4741652"/>
              <a:ext cx="1905000" cy="228600"/>
              <a:chOff x="5105400" y="4191000"/>
              <a:chExt cx="2667000" cy="381000"/>
            </a:xfrm>
          </p:grpSpPr>
          <p:sp>
            <p:nvSpPr>
              <p:cNvPr id="670" name="Rectangle 113"/>
              <p:cNvSpPr>
                <a:spLocks noChangeArrowheads="1"/>
              </p:cNvSpPr>
              <p:nvPr/>
            </p:nvSpPr>
            <p:spPr bwMode="auto">
              <a:xfrm>
                <a:off x="51054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72" name="Rectangle 113"/>
              <p:cNvSpPr>
                <a:spLocks noChangeArrowheads="1"/>
              </p:cNvSpPr>
              <p:nvPr/>
            </p:nvSpPr>
            <p:spPr bwMode="auto">
              <a:xfrm>
                <a:off x="57912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74" name="Rectangle 113"/>
              <p:cNvSpPr>
                <a:spLocks noChangeArrowheads="1"/>
              </p:cNvSpPr>
              <p:nvPr/>
            </p:nvSpPr>
            <p:spPr bwMode="auto">
              <a:xfrm>
                <a:off x="64770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76" name="Rectangle 113"/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</p:grpSp>
        <p:sp>
          <p:nvSpPr>
            <p:cNvPr id="678" name="Rectangle 113"/>
            <p:cNvSpPr>
              <a:spLocks noChangeArrowheads="1"/>
            </p:cNvSpPr>
            <p:nvPr/>
          </p:nvSpPr>
          <p:spPr bwMode="auto">
            <a:xfrm>
              <a:off x="5105400" y="4741652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79" name="Rectangle 113"/>
            <p:cNvSpPr>
              <a:spLocks noChangeArrowheads="1"/>
            </p:cNvSpPr>
            <p:nvPr/>
          </p:nvSpPr>
          <p:spPr bwMode="auto">
            <a:xfrm>
              <a:off x="5595257" y="4741652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</p:grpSp>
      <p:cxnSp>
        <p:nvCxnSpPr>
          <p:cNvPr id="685" name="Прямая со стрелкой 684"/>
          <p:cNvCxnSpPr/>
          <p:nvPr/>
        </p:nvCxnSpPr>
        <p:spPr>
          <a:xfrm rot="5400000">
            <a:off x="161423" y="4791577"/>
            <a:ext cx="135434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" name="TextBox 685"/>
          <p:cNvSpPr txBox="1"/>
          <p:nvPr/>
        </p:nvSpPr>
        <p:spPr>
          <a:xfrm>
            <a:off x="914400" y="5253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60120" y="275166"/>
            <a:ext cx="8031480" cy="1148080"/>
          </a:xfrm>
        </p:spPr>
        <p:txBody>
          <a:bodyPr/>
          <a:lstStyle/>
          <a:p>
            <a:pPr lvl="1"/>
            <a:r>
              <a:rPr lang="ru-RU" sz="3600" dirty="0" smtClean="0"/>
              <a:t>Связь программной модели с </a:t>
            </a:r>
            <a:r>
              <a:rPr lang="en-US" sz="3600" dirty="0" smtClean="0"/>
              <a:t>HW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400" dirty="0" smtClean="0">
                <a:latin typeface="+mn-lt"/>
              </a:rPr>
              <a:t>Очень высокая степень параллелизма</a:t>
            </a:r>
          </a:p>
          <a:p>
            <a:pPr marL="854075" lvl="1" indent="-342900" eaLnBrk="1" hangingPunct="1">
              <a:spcBef>
                <a:spcPct val="20000"/>
              </a:spcBef>
              <a:defRPr/>
            </a:pPr>
            <a:r>
              <a:rPr kumimoji="1" lang="ru-RU" sz="2000" dirty="0" smtClean="0">
                <a:latin typeface="+mn-lt"/>
              </a:rPr>
              <a:t>Десятки тысяч потоков на чипе</a:t>
            </a:r>
          </a:p>
          <a:p>
            <a:pPr marL="854075" lvl="1" indent="-342900" eaLnBrk="1" hangingPunct="1">
              <a:spcBef>
                <a:spcPct val="20000"/>
              </a:spcBef>
              <a:defRPr/>
            </a:pPr>
            <a:r>
              <a:rPr lang="ru-RU" sz="2000" dirty="0" smtClean="0">
                <a:latin typeface="+mn-lt"/>
              </a:rPr>
              <a:t>Потоки на </a:t>
            </a:r>
            <a:r>
              <a:rPr lang="en-US" sz="2000" dirty="0" smtClean="0">
                <a:latin typeface="+mn-lt"/>
              </a:rPr>
              <a:t>GPU</a:t>
            </a:r>
            <a:r>
              <a:rPr lang="ru-RU" sz="2000" dirty="0" smtClean="0">
                <a:latin typeface="+mn-lt"/>
              </a:rPr>
              <a:t> очень «легкие»</a:t>
            </a:r>
          </a:p>
          <a:p>
            <a:pPr marL="854075" lvl="1" indent="-342900" eaLnBrk="1" hangingPunct="1">
              <a:spcBef>
                <a:spcPct val="20000"/>
              </a:spcBef>
              <a:defRPr/>
            </a:pPr>
            <a:r>
              <a:rPr lang="en-US" sz="2000" dirty="0" smtClean="0">
                <a:latin typeface="+mn-lt"/>
              </a:rPr>
              <a:t>HW </a:t>
            </a:r>
            <a:r>
              <a:rPr lang="ru-RU" sz="2000" dirty="0" smtClean="0">
                <a:latin typeface="+mn-lt"/>
              </a:rPr>
              <a:t>планировщик задач</a:t>
            </a:r>
            <a:endParaRPr kumimoji="1" lang="ru-RU" sz="2000" dirty="0" smtClea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400" dirty="0" smtClean="0">
                <a:latin typeface="+mn-lt"/>
              </a:rPr>
              <a:t>Основная часть чипа занята логикой, а не </a:t>
            </a:r>
            <a:r>
              <a:rPr kumimoji="1" lang="ru-RU" sz="2400" dirty="0" err="1" smtClean="0">
                <a:latin typeface="+mn-lt"/>
              </a:rPr>
              <a:t>кэшем</a:t>
            </a:r>
            <a:endParaRPr kumimoji="1" lang="ru-RU" sz="2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ru-RU" sz="2400" dirty="0" smtClean="0">
                <a:latin typeface="+mn-lt"/>
              </a:rPr>
              <a:t> Для полноценной загрузки </a:t>
            </a:r>
            <a:r>
              <a:rPr lang="en-US" sz="2400" dirty="0" smtClean="0">
                <a:latin typeface="+mn-lt"/>
              </a:rPr>
              <a:t>GPU</a:t>
            </a:r>
            <a:r>
              <a:rPr lang="ru-RU" sz="2400" dirty="0" smtClean="0">
                <a:latin typeface="+mn-lt"/>
              </a:rPr>
              <a:t> нужны тысячи потоков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>
                <a:latin typeface="+mn-lt"/>
              </a:rPr>
              <a:t>Для покрытия </a:t>
            </a:r>
            <a:r>
              <a:rPr lang="ru-RU" sz="2000" dirty="0" err="1" smtClean="0">
                <a:latin typeface="+mn-lt"/>
              </a:rPr>
              <a:t>латентностей</a:t>
            </a:r>
            <a:r>
              <a:rPr lang="ru-RU" sz="2000" dirty="0" smtClean="0">
                <a:latin typeface="+mn-lt"/>
              </a:rPr>
              <a:t> операций чтения / записи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>
                <a:latin typeface="+mn-lt"/>
              </a:rPr>
              <a:t>Для покрытия </a:t>
            </a:r>
            <a:r>
              <a:rPr lang="ru-RU" sz="2000" dirty="0" err="1" smtClean="0">
                <a:latin typeface="+mn-lt"/>
              </a:rPr>
              <a:t>латентностей</a:t>
            </a:r>
            <a:r>
              <a:rPr lang="ru-RU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sfu</a:t>
            </a:r>
            <a:r>
              <a:rPr lang="en-US" sz="2000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инструкций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endParaRPr lang="ru-RU" sz="20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8412480" cy="4531360"/>
          </a:xfrm>
        </p:spPr>
        <p:txBody>
          <a:bodyPr/>
          <a:lstStyle/>
          <a:p>
            <a:r>
              <a:rPr lang="ru-RU" sz="2800" dirty="0" smtClean="0"/>
              <a:t>Блоки – абстракция программной модели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Warp – </a:t>
            </a:r>
            <a:r>
              <a:rPr lang="ru-RU" sz="2800" dirty="0" smtClean="0"/>
              <a:t>реальная единица исполнения </a:t>
            </a:r>
            <a:r>
              <a:rPr lang="en-US" sz="2800" dirty="0" smtClean="0"/>
              <a:t>HW</a:t>
            </a:r>
            <a:endParaRPr lang="en-US" sz="2800" dirty="0"/>
          </a:p>
        </p:txBody>
      </p:sp>
      <p:sp>
        <p:nvSpPr>
          <p:cNvPr id="181" name="Rectangle 395"/>
          <p:cNvSpPr>
            <a:spLocks noChangeArrowheads="1"/>
          </p:cNvSpPr>
          <p:nvPr/>
        </p:nvSpPr>
        <p:spPr bwMode="auto">
          <a:xfrm>
            <a:off x="838200" y="3276600"/>
            <a:ext cx="4419600" cy="2209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+mj-lt"/>
                <a:cs typeface="Arial" pitchFamily="34" charset="0"/>
              </a:rPr>
              <a:t>Блоки и </a:t>
            </a:r>
            <a:r>
              <a:rPr lang="en-US" dirty="0" smtClean="0">
                <a:latin typeface="+mj-lt"/>
                <a:cs typeface="Arial" pitchFamily="34" charset="0"/>
              </a:rPr>
              <a:t>warp’</a:t>
            </a:r>
            <a:r>
              <a:rPr lang="ru-RU" dirty="0" err="1" smtClean="0">
                <a:latin typeface="+mj-lt"/>
                <a:cs typeface="Arial" pitchFamily="34" charset="0"/>
              </a:rPr>
              <a:t>ы</a:t>
            </a:r>
            <a:r>
              <a:rPr lang="en-US" dirty="0" smtClean="0">
                <a:latin typeface="+mj-lt"/>
                <a:cs typeface="Arial" pitchFamily="34" charset="0"/>
              </a:rPr>
              <a:t>?</a:t>
            </a:r>
            <a:endParaRPr lang="en-US" dirty="0">
              <a:latin typeface="+mj-lt"/>
              <a:cs typeface="Arial" pitchFamily="34" charset="0"/>
            </a:endParaRPr>
          </a:p>
        </p:txBody>
      </p:sp>
      <p:grpSp>
        <p:nvGrpSpPr>
          <p:cNvPr id="6" name="Group 283"/>
          <p:cNvGrpSpPr/>
          <p:nvPr/>
        </p:nvGrpSpPr>
        <p:grpSpPr>
          <a:xfrm>
            <a:off x="990600" y="3369906"/>
            <a:ext cx="4136697" cy="2032000"/>
            <a:chOff x="762000" y="3048000"/>
            <a:chExt cx="4136697" cy="2032000"/>
          </a:xfrm>
        </p:grpSpPr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762000" y="3048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131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1796841" y="3048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115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2829019" y="3048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99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3863860" y="3048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83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37"/>
            <p:cNvGrpSpPr>
              <a:grpSpLocks/>
            </p:cNvGrpSpPr>
            <p:nvPr/>
          </p:nvGrpSpPr>
          <p:grpSpPr bwMode="auto">
            <a:xfrm>
              <a:off x="762000" y="4064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67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37"/>
            <p:cNvGrpSpPr>
              <a:grpSpLocks/>
            </p:cNvGrpSpPr>
            <p:nvPr/>
          </p:nvGrpSpPr>
          <p:grpSpPr bwMode="auto">
            <a:xfrm>
              <a:off x="1796842" y="4064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51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37"/>
            <p:cNvGrpSpPr>
              <a:grpSpLocks/>
            </p:cNvGrpSpPr>
            <p:nvPr/>
          </p:nvGrpSpPr>
          <p:grpSpPr bwMode="auto">
            <a:xfrm>
              <a:off x="2829019" y="4064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35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37"/>
            <p:cNvGrpSpPr>
              <a:grpSpLocks/>
            </p:cNvGrpSpPr>
            <p:nvPr/>
          </p:nvGrpSpPr>
          <p:grpSpPr bwMode="auto">
            <a:xfrm>
              <a:off x="3863861" y="4064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19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5708162" y="3369906"/>
            <a:ext cx="1391138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Warp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8162" y="3877906"/>
            <a:ext cx="1391138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Warp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8162" y="4385906"/>
            <a:ext cx="1391138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08162" y="4893906"/>
            <a:ext cx="1391138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Warp 3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7" name="Group 156"/>
          <p:cNvGrpSpPr/>
          <p:nvPr/>
        </p:nvGrpSpPr>
        <p:grpSpPr>
          <a:xfrm>
            <a:off x="7467600" y="3363685"/>
            <a:ext cx="1371600" cy="2046515"/>
            <a:chOff x="4953000" y="2971800"/>
            <a:chExt cx="1371600" cy="2097833"/>
          </a:xfrm>
        </p:grpSpPr>
        <p:grpSp>
          <p:nvGrpSpPr>
            <p:cNvPr id="148" name="Group 216"/>
            <p:cNvGrpSpPr/>
            <p:nvPr/>
          </p:nvGrpSpPr>
          <p:grpSpPr>
            <a:xfrm>
              <a:off x="4953000" y="2971800"/>
              <a:ext cx="1371600" cy="497633"/>
              <a:chOff x="9220200" y="1703578"/>
              <a:chExt cx="1371600" cy="442912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9220200" y="1703578"/>
                <a:ext cx="1371600" cy="2323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9220200" y="1934768"/>
                <a:ext cx="1371600" cy="2117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216"/>
            <p:cNvGrpSpPr/>
            <p:nvPr/>
          </p:nvGrpSpPr>
          <p:grpSpPr>
            <a:xfrm>
              <a:off x="4953000" y="3505200"/>
              <a:ext cx="1371600" cy="497633"/>
              <a:chOff x="9220200" y="1703578"/>
              <a:chExt cx="1371600" cy="442912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9220200" y="1703578"/>
                <a:ext cx="1371600" cy="2323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9220200" y="1934768"/>
                <a:ext cx="1371600" cy="2117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up 216"/>
            <p:cNvGrpSpPr/>
            <p:nvPr/>
          </p:nvGrpSpPr>
          <p:grpSpPr>
            <a:xfrm>
              <a:off x="4953000" y="4038600"/>
              <a:ext cx="1371600" cy="497633"/>
              <a:chOff x="9220200" y="1703578"/>
              <a:chExt cx="1371600" cy="442912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9220200" y="1703578"/>
                <a:ext cx="1371600" cy="2323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9220200" y="1934768"/>
                <a:ext cx="1371600" cy="2117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Group 216"/>
            <p:cNvGrpSpPr/>
            <p:nvPr/>
          </p:nvGrpSpPr>
          <p:grpSpPr>
            <a:xfrm>
              <a:off x="4953000" y="4572000"/>
              <a:ext cx="1371600" cy="497633"/>
              <a:chOff x="9220200" y="1703578"/>
              <a:chExt cx="1371600" cy="442912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9220200" y="1703578"/>
                <a:ext cx="1371600" cy="2323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9220200" y="1934768"/>
                <a:ext cx="1371600" cy="2117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2" name="Группа 181"/>
          <p:cNvGrpSpPr/>
          <p:nvPr/>
        </p:nvGrpSpPr>
        <p:grpSpPr>
          <a:xfrm>
            <a:off x="7848600" y="5715000"/>
            <a:ext cx="1219200" cy="1066800"/>
            <a:chOff x="7848600" y="5715000"/>
            <a:chExt cx="1219200" cy="1066800"/>
          </a:xfrm>
        </p:grpSpPr>
        <p:grpSp>
          <p:nvGrpSpPr>
            <p:cNvPr id="183" name="Группа 454"/>
            <p:cNvGrpSpPr/>
            <p:nvPr/>
          </p:nvGrpSpPr>
          <p:grpSpPr>
            <a:xfrm>
              <a:off x="7848600" y="5715000"/>
              <a:ext cx="1219200" cy="1066800"/>
              <a:chOff x="7772400" y="2286000"/>
              <a:chExt cx="1219200" cy="1066800"/>
            </a:xfrm>
          </p:grpSpPr>
          <p:sp>
            <p:nvSpPr>
              <p:cNvPr id="185" name="Скругленный прямоугольник 184"/>
              <p:cNvSpPr/>
              <p:nvPr/>
            </p:nvSpPr>
            <p:spPr>
              <a:xfrm>
                <a:off x="7772400" y="2286000"/>
                <a:ext cx="1219200" cy="1066800"/>
              </a:xfrm>
              <a:prstGeom prst="roundRect">
                <a:avLst/>
              </a:prstGeom>
              <a:noFill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ru-RU" sz="1400" dirty="0" smtClean="0"/>
                  <a:t>Легенда:</a:t>
                </a:r>
              </a:p>
              <a:p>
                <a:r>
                  <a:rPr lang="ru-RU" sz="1400" dirty="0" smtClean="0"/>
                  <a:t>-нить</a:t>
                </a:r>
              </a:p>
              <a:p>
                <a:r>
                  <a:rPr lang="ru-RU" sz="1400" dirty="0" smtClean="0"/>
                  <a:t>-блок</a:t>
                </a:r>
              </a:p>
              <a:p>
                <a:r>
                  <a:rPr lang="ru-RU" sz="1400" dirty="0" smtClean="0"/>
                  <a:t>-сеть</a:t>
                </a:r>
                <a:endParaRPr lang="ru-RU" sz="1400" dirty="0"/>
              </a:p>
            </p:txBody>
          </p:sp>
          <p:sp>
            <p:nvSpPr>
              <p:cNvPr id="186" name="Rectangle 395"/>
              <p:cNvSpPr>
                <a:spLocks noChangeArrowheads="1"/>
              </p:cNvSpPr>
              <p:nvPr/>
            </p:nvSpPr>
            <p:spPr bwMode="auto">
              <a:xfrm>
                <a:off x="8686800" y="2845278"/>
                <a:ext cx="152400" cy="152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7" name="Rectangle 291"/>
              <p:cNvSpPr>
                <a:spLocks noChangeArrowheads="1"/>
              </p:cNvSpPr>
              <p:nvPr/>
            </p:nvSpPr>
            <p:spPr bwMode="auto">
              <a:xfrm>
                <a:off x="8686800" y="2616678"/>
                <a:ext cx="152400" cy="1524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84" name="Rectangle 416"/>
            <p:cNvSpPr>
              <a:spLocks noChangeArrowheads="1"/>
            </p:cNvSpPr>
            <p:nvPr/>
          </p:nvSpPr>
          <p:spPr bwMode="auto">
            <a:xfrm>
              <a:off x="8763000" y="6477000"/>
              <a:ext cx="152400" cy="152400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ru-RU" sz="1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>
                <a:latin typeface="+mn-lt"/>
              </a:rPr>
              <a:t>Single Instruction Multiple Threads</a:t>
            </a:r>
            <a:r>
              <a:rPr kumimoji="1" lang="ru-RU" dirty="0" smtClean="0">
                <a:latin typeface="+mn-lt"/>
              </a:rPr>
              <a:t> (</a:t>
            </a:r>
            <a:r>
              <a:rPr kumimoji="1" lang="en-US" dirty="0" smtClean="0">
                <a:latin typeface="+mn-lt"/>
              </a:rPr>
              <a:t>SIMT</a:t>
            </a:r>
            <a:r>
              <a:rPr kumimoji="1" lang="ru-RU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Параллельно на каждом </a:t>
            </a:r>
            <a:r>
              <a:rPr kumimoji="1" lang="en-US" sz="2800" dirty="0" smtClean="0">
                <a:latin typeface="Tahoma" pitchFamily="34" charset="0"/>
              </a:rPr>
              <a:t>SM</a:t>
            </a:r>
            <a:r>
              <a:rPr kumimoji="1" lang="ru-RU" sz="2800" dirty="0" smtClean="0">
                <a:latin typeface="Tahoma" pitchFamily="34" charset="0"/>
              </a:rPr>
              <a:t> выполняется большое число отдельных нитей (</a:t>
            </a:r>
            <a:r>
              <a:rPr kumimoji="1" lang="en-US" sz="2800" i="1" dirty="0" smtClean="0">
                <a:latin typeface="Tahoma" pitchFamily="34" charset="0"/>
              </a:rPr>
              <a:t>threads</a:t>
            </a:r>
            <a:r>
              <a:rPr kumimoji="1" lang="ru-RU" sz="2800" dirty="0" smtClean="0">
                <a:latin typeface="Tahoma" pitchFamily="34" charset="0"/>
              </a:rPr>
              <a:t>)</a:t>
            </a:r>
            <a:endParaRPr kumimoji="1" lang="en-US" sz="28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Нити в пределах одного </a:t>
            </a:r>
            <a:r>
              <a:rPr kumimoji="1" lang="en-US" sz="2800" i="1" dirty="0" smtClean="0">
                <a:latin typeface="Tahoma" pitchFamily="34" charset="0"/>
              </a:rPr>
              <a:t>warp</a:t>
            </a:r>
            <a:r>
              <a:rPr kumimoji="1" lang="en-US" sz="2800" dirty="0" smtClean="0">
                <a:latin typeface="Tahoma" pitchFamily="34" charset="0"/>
              </a:rPr>
              <a:t>’</a:t>
            </a:r>
            <a:r>
              <a:rPr kumimoji="1" lang="ru-RU" sz="2800" dirty="0" smtClean="0">
                <a:latin typeface="Tahoma" pitchFamily="34" charset="0"/>
              </a:rPr>
              <a:t>а выполняются физически параллельно</a:t>
            </a:r>
            <a:r>
              <a:rPr kumimoji="1" lang="en-US" sz="2800" dirty="0" smtClean="0">
                <a:latin typeface="Tahoma" pitchFamily="34" charset="0"/>
              </a:rPr>
              <a:t> (SIMD)</a:t>
            </a:r>
            <a:endParaRPr kumimoji="1" lang="ru-RU" sz="28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Разные </a:t>
            </a:r>
            <a:r>
              <a:rPr kumimoji="1" lang="en-US" sz="2800" i="1" dirty="0" smtClean="0">
                <a:latin typeface="Tahoma" pitchFamily="34" charset="0"/>
              </a:rPr>
              <a:t>warp</a:t>
            </a:r>
            <a:r>
              <a:rPr kumimoji="1" lang="en-US" sz="2800" dirty="0" smtClean="0">
                <a:latin typeface="Tahoma" pitchFamily="34" charset="0"/>
              </a:rPr>
              <a:t>’</a:t>
            </a:r>
            <a:r>
              <a:rPr kumimoji="1" lang="ru-RU" sz="2800" dirty="0" err="1" smtClean="0">
                <a:latin typeface="Tahoma" pitchFamily="34" charset="0"/>
              </a:rPr>
              <a:t>ы</a:t>
            </a:r>
            <a:r>
              <a:rPr kumimoji="1" lang="ru-RU" sz="2800" dirty="0" smtClean="0">
                <a:latin typeface="Tahoma" pitchFamily="34" charset="0"/>
              </a:rPr>
              <a:t> могут исполнять разные команды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Большое число </a:t>
            </a:r>
            <a:r>
              <a:rPr kumimoji="1" lang="en-US" sz="2800" i="1" dirty="0" smtClean="0">
                <a:latin typeface="Tahoma" pitchFamily="34" charset="0"/>
              </a:rPr>
              <a:t>warp</a:t>
            </a:r>
            <a:r>
              <a:rPr kumimoji="1" lang="en-US" sz="2800" dirty="0" smtClean="0">
                <a:latin typeface="Tahoma" pitchFamily="34" charset="0"/>
              </a:rPr>
              <a:t>’</a:t>
            </a:r>
            <a:r>
              <a:rPr kumimoji="1" lang="ru-RU" sz="2800" dirty="0" smtClean="0">
                <a:latin typeface="Tahoma" pitchFamily="34" charset="0"/>
              </a:rPr>
              <a:t>ов покрывает латентность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 C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 </a:t>
            </a:r>
            <a:r>
              <a:rPr lang="en-US" sz="2800" dirty="0" smtClean="0"/>
              <a:t>CUDA</a:t>
            </a:r>
            <a:r>
              <a:rPr lang="ru-RU" sz="2800" dirty="0" smtClean="0"/>
              <a:t> С</a:t>
            </a:r>
            <a:r>
              <a:rPr lang="en-US" sz="2800" dirty="0" smtClean="0"/>
              <a:t> – </a:t>
            </a:r>
            <a:r>
              <a:rPr lang="ru-RU" sz="2800" dirty="0" smtClean="0"/>
              <a:t>это расширение языка </a:t>
            </a:r>
            <a:r>
              <a:rPr lang="en-US" sz="2800" dirty="0" smtClean="0"/>
              <a:t>C/C++</a:t>
            </a:r>
          </a:p>
          <a:p>
            <a:pPr lvl="1"/>
            <a:r>
              <a:rPr lang="ru-RU" sz="2400" dirty="0" smtClean="0"/>
              <a:t>спецификаторы для функций и переменных</a:t>
            </a:r>
          </a:p>
          <a:p>
            <a:pPr lvl="1"/>
            <a:r>
              <a:rPr lang="ru-RU" sz="2400" dirty="0" smtClean="0"/>
              <a:t>новые встроенные типы </a:t>
            </a:r>
            <a:endParaRPr lang="en-US" sz="2400" dirty="0" smtClean="0"/>
          </a:p>
          <a:p>
            <a:pPr lvl="1"/>
            <a:r>
              <a:rPr lang="ru-RU" sz="2400" dirty="0" smtClean="0"/>
              <a:t>встроенные переменные (внутри ядра)</a:t>
            </a:r>
          </a:p>
          <a:p>
            <a:pPr lvl="1"/>
            <a:r>
              <a:rPr lang="ru-RU" sz="2400" dirty="0" smtClean="0"/>
              <a:t>директива для запуска ядра из </a:t>
            </a:r>
            <a:r>
              <a:rPr lang="en-US" sz="2400" dirty="0" smtClean="0"/>
              <a:t>C </a:t>
            </a:r>
            <a:r>
              <a:rPr lang="ru-RU" sz="2400" dirty="0" smtClean="0"/>
              <a:t>кода</a:t>
            </a:r>
          </a:p>
          <a:p>
            <a:r>
              <a:rPr lang="ru-RU" sz="2800" dirty="0" smtClean="0"/>
              <a:t> Как скомпилировать </a:t>
            </a:r>
            <a:r>
              <a:rPr lang="en-US" sz="2800" dirty="0" smtClean="0"/>
              <a:t>CUDA </a:t>
            </a:r>
            <a:r>
              <a:rPr lang="ru-RU" sz="2800" dirty="0" smtClean="0"/>
              <a:t>код</a:t>
            </a:r>
          </a:p>
          <a:p>
            <a:pPr lvl="1"/>
            <a:r>
              <a:rPr lang="en-US" sz="2400" b="1" dirty="0" err="1" smtClean="0"/>
              <a:t>nvcc</a:t>
            </a:r>
            <a:r>
              <a:rPr lang="en-US" sz="2400" dirty="0" smtClean="0"/>
              <a:t> </a:t>
            </a:r>
            <a:r>
              <a:rPr lang="ru-RU" sz="2400" dirty="0" smtClean="0"/>
              <a:t>компилятор</a:t>
            </a:r>
          </a:p>
          <a:p>
            <a:pPr lvl="1"/>
            <a:r>
              <a:rPr lang="en-US" sz="2400" dirty="0" smtClean="0"/>
              <a:t>.cu </a:t>
            </a:r>
            <a:r>
              <a:rPr lang="ru-RU" sz="2400" dirty="0" smtClean="0"/>
              <a:t>расширение файла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Спецификаторы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209800"/>
          <a:ext cx="8178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/>
                <a:gridCol w="2726267"/>
                <a:gridCol w="2726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Спецификатор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Выполняется на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Может вызываться из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__device__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__global__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host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__host__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host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host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65200" y="1600200"/>
            <a:ext cx="8178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3200" kern="0" dirty="0">
                <a:latin typeface="+mn-lt"/>
              </a:rPr>
              <a:t>Спецификатор функций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73508" y="3886200"/>
            <a:ext cx="8178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3200" kern="0" dirty="0">
                <a:latin typeface="+mn-lt"/>
              </a:rPr>
              <a:t>Спецификатор переменных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838200" y="4495800"/>
          <a:ext cx="81534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Спецификатор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Находится</a:t>
                      </a:r>
                      <a:endParaRPr lang="ru-RU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Доступна</a:t>
                      </a:r>
                      <a:endParaRPr lang="ru-RU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доступа</a:t>
                      </a:r>
                      <a:endParaRPr lang="ru-RU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__device__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33333"/>
                          </a:solidFill>
                          <a:latin typeface="Verdana"/>
                        </a:rPr>
                        <a:t>RW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__constant__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device / host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R / W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__shared__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block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RW /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syncthreads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Спецификаторы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Спецификатор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__global__</a:t>
            </a:r>
            <a:r>
              <a:rPr kumimoji="1" lang="ru-RU" sz="2800" dirty="0" smtClean="0">
                <a:latin typeface="Tahoma" pitchFamily="34" charset="0"/>
              </a:rPr>
              <a:t> соответствует ядру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</a:pPr>
            <a:r>
              <a:rPr kumimoji="1" lang="ru-RU" sz="2400" dirty="0" smtClean="0">
                <a:latin typeface="Tahoma" pitchFamily="34" charset="0"/>
              </a:rPr>
              <a:t>Может возвращать только </a:t>
            </a:r>
            <a:r>
              <a:rPr kumimoji="1" lang="en-US" sz="2400" dirty="0" smtClean="0">
                <a:solidFill>
                  <a:srgbClr val="0000FF"/>
                </a:solidFill>
                <a:latin typeface="Tahoma" pitchFamily="34" charset="0"/>
              </a:rPr>
              <a:t>void</a:t>
            </a:r>
            <a:endParaRPr kumimoji="1" lang="ru-RU" sz="2400" dirty="0" smtClean="0">
              <a:solidFill>
                <a:srgbClr val="0000FF"/>
              </a:solidFill>
              <a:latin typeface="Tahoma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Спецификаторы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__host__</a:t>
            </a:r>
            <a:r>
              <a:rPr kumimoji="1" lang="en-US" sz="2800" dirty="0" smtClean="0">
                <a:latin typeface="Tahoma" pitchFamily="34" charset="0"/>
              </a:rPr>
              <a:t> </a:t>
            </a:r>
            <a:r>
              <a:rPr kumimoji="1" lang="ru-RU" sz="2800" dirty="0" smtClean="0">
                <a:latin typeface="Tahoma" pitchFamily="34" charset="0"/>
              </a:rPr>
              <a:t>и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__device__</a:t>
            </a:r>
            <a:r>
              <a:rPr kumimoji="1" lang="ru-RU" sz="2800" dirty="0" smtClean="0">
                <a:latin typeface="Tahoma" pitchFamily="34" charset="0"/>
              </a:rPr>
              <a:t> могут использоваться одновременно</a:t>
            </a:r>
            <a:endParaRPr kumimoji="1" lang="en-US" sz="2800" dirty="0" smtClean="0">
              <a:latin typeface="Tahoma" pitchFamily="34" charset="0"/>
            </a:endParaRP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Компилятор сам создаст версии для </a:t>
            </a:r>
            <a:r>
              <a:rPr kumimoji="1" lang="en-US" dirty="0" smtClean="0">
                <a:latin typeface="Tahoma" pitchFamily="34" charset="0"/>
              </a:rPr>
              <a:t>CPU </a:t>
            </a:r>
            <a:r>
              <a:rPr kumimoji="1" lang="ru-RU" dirty="0" smtClean="0">
                <a:latin typeface="Tahoma" pitchFamily="34" charset="0"/>
              </a:rPr>
              <a:t>и </a:t>
            </a:r>
            <a:r>
              <a:rPr kumimoji="1" lang="en-US" dirty="0" smtClean="0">
                <a:latin typeface="Tahoma" pitchFamily="34" charset="0"/>
              </a:rPr>
              <a:t>GPU</a:t>
            </a:r>
            <a:endParaRPr kumimoji="1" lang="ru-RU" dirty="0" smtClean="0">
              <a:latin typeface="Tahoma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Спецификаторы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__global__</a:t>
            </a:r>
            <a:r>
              <a:rPr kumimoji="1" lang="en-US" sz="2800" dirty="0" smtClean="0">
                <a:latin typeface="Tahoma" pitchFamily="34" charset="0"/>
              </a:rPr>
              <a:t> </a:t>
            </a:r>
            <a:r>
              <a:rPr kumimoji="1" lang="ru-RU" sz="2800" dirty="0" smtClean="0">
                <a:latin typeface="Tahoma" pitchFamily="34" charset="0"/>
              </a:rPr>
              <a:t>и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__host__</a:t>
            </a:r>
            <a:r>
              <a:rPr kumimoji="1" lang="ru-RU" sz="2800" dirty="0" smtClean="0">
                <a:latin typeface="Tahoma" pitchFamily="34" charset="0"/>
              </a:rPr>
              <a:t> не могут быть использованы одновременно</a:t>
            </a:r>
          </a:p>
          <a:p>
            <a:pPr marL="342900" indent="-342900"/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Ограничения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Ограничения на функции, выполняемые на </a:t>
            </a:r>
            <a:r>
              <a:rPr kumimoji="1" lang="en-US" dirty="0" smtClean="0">
                <a:latin typeface="Tahoma" pitchFamily="34" charset="0"/>
              </a:rPr>
              <a:t>GPU: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Нельзя брать адрес (за исключением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__global__</a:t>
            </a:r>
            <a:r>
              <a:rPr kumimoji="1" lang="en-US" dirty="0" smtClean="0">
                <a:latin typeface="Tahoma" pitchFamily="34" charset="0"/>
              </a:rPr>
              <a:t>)</a:t>
            </a:r>
            <a:endParaRPr kumimoji="1" lang="ru-RU" dirty="0" smtClean="0">
              <a:latin typeface="Tahoma" pitchFamily="34" charset="0"/>
            </a:endParaRP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поддерживается рекурсия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поддерживаются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static</a:t>
            </a:r>
            <a:r>
              <a:rPr kumimoji="1" lang="en-US" dirty="0" smtClean="0">
                <a:latin typeface="Tahoma" pitchFamily="34" charset="0"/>
              </a:rPr>
              <a:t>-</a:t>
            </a:r>
            <a:r>
              <a:rPr kumimoji="1" lang="ru-RU" dirty="0" smtClean="0">
                <a:latin typeface="Tahoma" pitchFamily="34" charset="0"/>
              </a:rPr>
              <a:t>переменные внутри функции 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поддерживается переменное число входных аргументов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Ограничения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Ограничения на спецификаторы переменных</a:t>
            </a:r>
            <a:r>
              <a:rPr kumimoji="1" lang="en-US" dirty="0" smtClean="0">
                <a:latin typeface="Tahoma" pitchFamily="34" charset="0"/>
              </a:rPr>
              <a:t>: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Нельзя применять к полям структуры или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union</a:t>
            </a:r>
            <a:endParaRPr kumimoji="1" lang="ru-RU" dirty="0" smtClean="0">
              <a:solidFill>
                <a:srgbClr val="0000FF"/>
              </a:solidFill>
              <a:latin typeface="Tahoma" pitchFamily="34" charset="0"/>
            </a:endParaRP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могут быть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extern</a:t>
            </a:r>
            <a:endParaRPr kumimoji="1" lang="ru-RU" dirty="0" smtClean="0">
              <a:solidFill>
                <a:srgbClr val="0000FF"/>
              </a:solidFill>
              <a:latin typeface="Tahoma" pitchFamily="34" charset="0"/>
            </a:endParaRP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Запись в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__constant__</a:t>
            </a:r>
            <a:r>
              <a:rPr kumimoji="1" lang="ru-RU" dirty="0" smtClean="0">
                <a:latin typeface="Tahoma" pitchFamily="34" charset="0"/>
              </a:rPr>
              <a:t>  может выполнять только </a:t>
            </a:r>
            <a:r>
              <a:rPr kumimoji="1" lang="en-US" dirty="0" smtClean="0">
                <a:latin typeface="Tahoma" pitchFamily="34" charset="0"/>
              </a:rPr>
              <a:t>CPU </a:t>
            </a:r>
            <a:r>
              <a:rPr kumimoji="1" lang="ru-RU" dirty="0" smtClean="0">
                <a:latin typeface="Tahoma" pitchFamily="34" charset="0"/>
              </a:rPr>
              <a:t> через специальные функции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solidFill>
                  <a:srgbClr val="0000FF"/>
                </a:solidFill>
                <a:latin typeface="Tahoma" pitchFamily="34" charset="0"/>
              </a:rPr>
              <a:t>__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shared__</a:t>
            </a:r>
            <a:r>
              <a:rPr kumimoji="1" lang="ru-RU" dirty="0" smtClean="0">
                <a:latin typeface="Tahoma" pitchFamily="34" charset="0"/>
              </a:rPr>
              <a:t> - переменные не могут инициализироваться при объявлении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Типы данных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Новые типы данных</a:t>
            </a:r>
            <a:r>
              <a:rPr kumimoji="1" lang="en-US" dirty="0" smtClean="0">
                <a:latin typeface="Tahoma" pitchFamily="34" charset="0"/>
              </a:rPr>
              <a:t>: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1/2/3/4-мерные вектора из базовых типов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kumimoji="1" lang="en-US" dirty="0" smtClean="0">
                <a:latin typeface="Tahoma" pitchFamily="34" charset="0"/>
              </a:rPr>
              <a:t>(u)char, (u)</a:t>
            </a:r>
            <a:r>
              <a:rPr kumimoji="1" lang="en-US" dirty="0" err="1" smtClean="0">
                <a:latin typeface="Tahoma" pitchFamily="34" charset="0"/>
              </a:rPr>
              <a:t>int</a:t>
            </a:r>
            <a:r>
              <a:rPr kumimoji="1" lang="en-US" dirty="0" smtClean="0">
                <a:latin typeface="Tahoma" pitchFamily="34" charset="0"/>
              </a:rPr>
              <a:t>, (u)short, (u)long, </a:t>
            </a:r>
            <a:r>
              <a:rPr kumimoji="1" lang="en-US" dirty="0" err="1" smtClean="0">
                <a:latin typeface="Tahoma" pitchFamily="34" charset="0"/>
              </a:rPr>
              <a:t>longlong</a:t>
            </a:r>
            <a:endParaRPr kumimoji="1" lang="en-US" dirty="0" smtClean="0">
              <a:latin typeface="Tahoma" pitchFamily="3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kumimoji="1" lang="en-US" dirty="0" smtClean="0">
                <a:latin typeface="Tahoma" pitchFamily="34" charset="0"/>
              </a:rPr>
              <a:t>float, double</a:t>
            </a:r>
            <a:endParaRPr kumimoji="1" lang="ru-RU" dirty="0" smtClean="0">
              <a:latin typeface="Tahoma" pitchFamily="34" charset="0"/>
            </a:endParaRP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dirty="0" smtClean="0">
                <a:latin typeface="Tahoma" pitchFamily="34" charset="0"/>
              </a:rPr>
              <a:t>dim3 – uint3 </a:t>
            </a:r>
            <a:r>
              <a:rPr kumimoji="1" lang="ru-RU" dirty="0" smtClean="0">
                <a:latin typeface="Tahoma" pitchFamily="34" charset="0"/>
              </a:rPr>
              <a:t>с нормальным конструкторов, позволяющим задавать не все компоненты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заданные инициализируются единицей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Существующие многоядерные системы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ru-RU" dirty="0" smtClean="0"/>
              <a:t>Роста частоты практически нет</a:t>
            </a:r>
          </a:p>
          <a:p>
            <a:pPr lvl="1" eaLnBrk="1" hangingPunct="1"/>
            <a:r>
              <a:rPr lang="ru-RU" dirty="0" smtClean="0"/>
              <a:t>Энерговыделение </a:t>
            </a:r>
            <a:r>
              <a:rPr lang="en-US" dirty="0" smtClean="0"/>
              <a:t>~ </a:t>
            </a:r>
            <a:r>
              <a:rPr lang="ru-RU" dirty="0" smtClean="0"/>
              <a:t>четвертой степени частоты</a:t>
            </a:r>
          </a:p>
          <a:p>
            <a:pPr lvl="1" eaLnBrk="1" hangingPunct="1"/>
            <a:r>
              <a:rPr lang="ru-RU" dirty="0" smtClean="0"/>
              <a:t>Ограничения техпроцесса</a:t>
            </a:r>
            <a:endParaRPr lang="en-US" dirty="0" smtClean="0"/>
          </a:p>
          <a:p>
            <a:pPr lvl="1" eaLnBrk="1" hangingPunct="1"/>
            <a:r>
              <a:rPr lang="ru-RU" dirty="0" smtClean="0"/>
              <a:t>Одноядерные системы зашли в тупик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</a:t>
            </a:r>
            <a:r>
              <a:rPr lang="ru-RU" b="1" dirty="0" smtClean="0"/>
              <a:t> </a:t>
            </a:r>
            <a:r>
              <a:rPr lang="en-US" b="1" dirty="0" smtClean="0"/>
              <a:t>CUDA</a:t>
            </a:r>
            <a:r>
              <a:rPr lang="ru-RU" b="1" dirty="0" smtClean="0"/>
              <a:t> С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dirty="0" smtClean="0"/>
              <a:t>Встроенные переменные</a:t>
            </a:r>
            <a:endParaRPr lang="en-US" dirty="0" smtClean="0"/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736600" y="1600200"/>
            <a:ext cx="8178800" cy="70485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Сравним </a:t>
            </a:r>
            <a:r>
              <a:rPr lang="en-US" dirty="0" smtClean="0"/>
              <a:t>CPU </a:t>
            </a:r>
            <a:r>
              <a:rPr lang="en-US" dirty="0" err="1" smtClean="0"/>
              <a:t>vs</a:t>
            </a:r>
            <a:r>
              <a:rPr lang="en-US" dirty="0" smtClean="0"/>
              <a:t> CUDA</a:t>
            </a:r>
            <a:r>
              <a:rPr lang="ru-RU" dirty="0" smtClean="0"/>
              <a:t> С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r>
              <a:rPr lang="en-US" dirty="0" smtClean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572000"/>
            <a:ext cx="8001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>
                <a:solidFill>
                  <a:srgbClr val="0000FF"/>
                </a:solidFill>
                <a:latin typeface="Courier New" pitchFamily="49" charset="0"/>
              </a:rPr>
              <a:t>__global__ void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incKernel ( </a:t>
            </a:r>
            <a:r>
              <a:rPr lang="ru-RU" sz="2000" b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ata )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{ 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ru-RU" sz="2000" b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idx = blockIdx.x * blockDim.x +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threadIdx.x; 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ata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[idx] =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ata [idx] + 1.0f; 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2286000"/>
            <a:ext cx="6477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 data;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 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data [x] = data[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+ 1.0f;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6553200" y="2133600"/>
            <a:ext cx="2590800" cy="2133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Пусть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2048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Пусть в блоке 256 потоков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кол-во блоков =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2048 / 256 = 8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2819400" y="4953000"/>
            <a:ext cx="1403684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Courier New" pitchFamily="49" charset="0"/>
                <a:cs typeface="Courier New" pitchFamily="49" charset="0"/>
              </a:rPr>
              <a:t>[ </a:t>
            </a:r>
            <a:r>
              <a:rPr lang="ru-RU" sz="1100">
                <a:latin typeface="Courier New" pitchFamily="49" charset="0"/>
                <a:cs typeface="Courier New" pitchFamily="49" charset="0"/>
              </a:rPr>
              <a:t>0 .. </a:t>
            </a:r>
            <a:r>
              <a:rPr lang="en-US" sz="1100">
                <a:latin typeface="Courier New" pitchFamily="49" charset="0"/>
                <a:cs typeface="Courier New" pitchFamily="49" charset="0"/>
              </a:rPr>
              <a:t>7 ]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4800600" y="4953000"/>
            <a:ext cx="1403684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Courier New" pitchFamily="49" charset="0"/>
                <a:cs typeface="Courier New" pitchFamily="49" charset="0"/>
              </a:rPr>
              <a:t>[ == 256]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6858000" y="4953000"/>
            <a:ext cx="1403684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Courier New" pitchFamily="49" charset="0"/>
                <a:cs typeface="Courier New" pitchFamily="49" charset="0"/>
              </a:rPr>
              <a:t>[ </a:t>
            </a:r>
            <a:r>
              <a:rPr lang="ru-RU" sz="1100">
                <a:latin typeface="Courier New" pitchFamily="49" charset="0"/>
                <a:cs typeface="Courier New" pitchFamily="49" charset="0"/>
              </a:rPr>
              <a:t>0 .. </a:t>
            </a:r>
            <a:r>
              <a:rPr lang="en-US" sz="1100">
                <a:latin typeface="Courier New" pitchFamily="49" charset="0"/>
                <a:cs typeface="Courier New" pitchFamily="49" charset="0"/>
              </a:rPr>
              <a:t>255 ]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 </a:t>
            </a:r>
            <a:br>
              <a:rPr lang="ru-RU" dirty="0" smtClean="0"/>
            </a:br>
            <a:r>
              <a:rPr lang="ru-RU" dirty="0" smtClean="0"/>
              <a:t>Встроенные переменные</a:t>
            </a:r>
            <a:endParaRPr lang="en-US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любом </a:t>
            </a:r>
            <a:r>
              <a:rPr lang="en-US" dirty="0" smtClean="0"/>
              <a:t>CUDA </a:t>
            </a:r>
            <a:r>
              <a:rPr lang="en-US" dirty="0" err="1" smtClean="0"/>
              <a:t>kernel’e</a:t>
            </a:r>
            <a:r>
              <a:rPr lang="en-US" dirty="0" smtClean="0"/>
              <a:t> </a:t>
            </a:r>
            <a:r>
              <a:rPr lang="ru-RU" dirty="0" smtClean="0"/>
              <a:t>доступны: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gridDim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uint3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uint3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81600" y="5181600"/>
            <a:ext cx="3733800" cy="1219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встроенный тип, который используется для задания размеров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kernel’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а</a:t>
            </a:r>
          </a:p>
          <a:p>
            <a:r>
              <a:rPr lang="ru-RU" sz="1800">
                <a:latin typeface="Courier New" pitchFamily="49" charset="0"/>
                <a:cs typeface="Courier New" pitchFamily="49" charset="0"/>
              </a:rPr>
              <a:t>По сути – это </a:t>
            </a:r>
            <a:r>
              <a:rPr lang="en-US" sz="1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uint3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.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 </a:t>
            </a:r>
            <a:br>
              <a:rPr lang="ru-RU" dirty="0" smtClean="0"/>
            </a:br>
            <a:r>
              <a:rPr lang="ru-RU" dirty="0" smtClean="0"/>
              <a:t>Директивы запуска ядра</a:t>
            </a:r>
            <a:endParaRPr 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1143352"/>
          </a:xfrm>
        </p:spPr>
        <p:txBody>
          <a:bodyPr/>
          <a:lstStyle/>
          <a:p>
            <a:r>
              <a:rPr lang="ru-RU" dirty="0" smtClean="0"/>
              <a:t>Как запустить ядро с общим кол-во </a:t>
            </a:r>
            <a:r>
              <a:rPr lang="ru-RU" dirty="0" err="1" smtClean="0"/>
              <a:t>тредов</a:t>
            </a:r>
            <a:r>
              <a:rPr lang="ru-RU" dirty="0" smtClean="0"/>
              <a:t> равным </a:t>
            </a:r>
            <a:r>
              <a:rPr lang="en-US" dirty="0" err="1" smtClean="0"/>
              <a:t>nx</a:t>
            </a:r>
            <a:r>
              <a:rPr lang="en-US" dirty="0" smtClean="0"/>
              <a:t>?</a:t>
            </a:r>
            <a:endParaRPr lang="ru-RU" dirty="0" smtClean="0"/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990600" y="2743200"/>
            <a:ext cx="8077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>
                <a:latin typeface="Courier New" pitchFamily="49" charset="0"/>
              </a:rPr>
              <a:t>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ata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threads ( 256 );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blocks  (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 256 );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incKernel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blocks, threads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 data );</a:t>
            </a:r>
          </a:p>
          <a:p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угловые скобки, внутри которых задаются параметры запуска ядра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 </a:t>
            </a:r>
            <a:br>
              <a:rPr lang="ru-RU" dirty="0" smtClean="0"/>
            </a:br>
            <a:r>
              <a:rPr lang="ru-RU" dirty="0" smtClean="0"/>
              <a:t>Директивы запуска ядра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ru-RU" dirty="0" smtClean="0">
                <a:latin typeface="Tahoma" pitchFamily="34" charset="0"/>
              </a:rPr>
              <a:t>Общий вид команды для запуска ядра</a:t>
            </a:r>
          </a:p>
          <a:p>
            <a:pPr algn="ctr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incKernel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400" b="1" dirty="0" smtClean="0">
                <a:latin typeface="Courier New" pitchFamily="49" charset="0"/>
              </a:rPr>
              <a:t>, </a:t>
            </a:r>
            <a:r>
              <a:rPr lang="en-US" sz="2400" b="1" i="1" dirty="0" smtClean="0">
                <a:latin typeface="Courier New" pitchFamily="49" charset="0"/>
              </a:rPr>
              <a:t>ns</a:t>
            </a:r>
            <a:r>
              <a:rPr lang="en-US" sz="2400" b="1" dirty="0" smtClean="0">
                <a:latin typeface="Courier New" pitchFamily="49" charset="0"/>
              </a:rPr>
              <a:t>, </a:t>
            </a:r>
            <a:r>
              <a:rPr lang="en-US" sz="2400" b="1" i="1" dirty="0" err="1" smtClean="0">
                <a:latin typeface="Courier New" pitchFamily="49" charset="0"/>
              </a:rPr>
              <a:t>st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 data );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i="1" dirty="0" smtClean="0">
                <a:latin typeface="Tahoma" pitchFamily="34" charset="0"/>
              </a:rPr>
              <a:t>bl</a:t>
            </a:r>
            <a:r>
              <a:rPr kumimoji="1" lang="en-US" dirty="0" smtClean="0">
                <a:latin typeface="Tahoma" pitchFamily="34" charset="0"/>
              </a:rPr>
              <a:t> – </a:t>
            </a:r>
            <a:r>
              <a:rPr kumimoji="1" lang="ru-RU" dirty="0" smtClean="0">
                <a:latin typeface="Tahoma" pitchFamily="34" charset="0"/>
              </a:rPr>
              <a:t>число блоков в сетке</a:t>
            </a:r>
            <a:endParaRPr kumimoji="1" lang="en-US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i="1" dirty="0" err="1" smtClean="0">
                <a:latin typeface="Tahoma" pitchFamily="34" charset="0"/>
              </a:rPr>
              <a:t>th</a:t>
            </a:r>
            <a:r>
              <a:rPr kumimoji="1" lang="ru-RU" dirty="0" smtClean="0">
                <a:latin typeface="Tahoma" pitchFamily="34" charset="0"/>
              </a:rPr>
              <a:t> – число нитей в сетке</a:t>
            </a:r>
            <a:endParaRPr kumimoji="1" lang="en-US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i="1" dirty="0" smtClean="0">
                <a:latin typeface="Tahoma" pitchFamily="34" charset="0"/>
              </a:rPr>
              <a:t>ns</a:t>
            </a:r>
            <a:r>
              <a:rPr kumimoji="1" lang="ru-RU" dirty="0" smtClean="0">
                <a:latin typeface="Tahoma" pitchFamily="34" charset="0"/>
              </a:rPr>
              <a:t> – количество дополнительной </a:t>
            </a:r>
            <a:r>
              <a:rPr kumimoji="1" lang="en-US" dirty="0" smtClean="0">
                <a:latin typeface="Tahoma" pitchFamily="34" charset="0"/>
              </a:rPr>
              <a:t>shared-</a:t>
            </a:r>
            <a:r>
              <a:rPr kumimoji="1" lang="ru-RU" dirty="0" smtClean="0">
                <a:latin typeface="Tahoma" pitchFamily="34" charset="0"/>
              </a:rPr>
              <a:t>памяти, выделяемое блоку</a:t>
            </a:r>
            <a:endParaRPr kumimoji="1" lang="en-US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i="1" dirty="0" err="1" smtClean="0">
                <a:latin typeface="Tahoma" pitchFamily="34" charset="0"/>
              </a:rPr>
              <a:t>st</a:t>
            </a:r>
            <a:r>
              <a:rPr kumimoji="1" lang="ru-RU" dirty="0" smtClean="0">
                <a:latin typeface="Tahoma" pitchFamily="34" charset="0"/>
              </a:rPr>
              <a:t> – поток, в котором нужно запустить ядро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скомпилировать </a:t>
            </a:r>
            <a:r>
              <a:rPr lang="en-US" smtClean="0"/>
              <a:t>CUDA </a:t>
            </a:r>
            <a:r>
              <a:rPr lang="ru-RU" smtClean="0"/>
              <a:t>код</a:t>
            </a: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3962752"/>
          </a:xfrm>
        </p:spPr>
        <p:txBody>
          <a:bodyPr/>
          <a:lstStyle/>
          <a:p>
            <a:r>
              <a:rPr lang="en-US" sz="2800" dirty="0" smtClean="0"/>
              <a:t>NVCC – </a:t>
            </a:r>
            <a:r>
              <a:rPr lang="ru-RU" sz="2800" dirty="0" smtClean="0"/>
              <a:t>компилятор для </a:t>
            </a:r>
            <a:r>
              <a:rPr lang="en-US" sz="2800" dirty="0" smtClean="0"/>
              <a:t>CUDA</a:t>
            </a:r>
          </a:p>
          <a:p>
            <a:pPr lvl="1"/>
            <a:r>
              <a:rPr lang="ru-RU" sz="2000" dirty="0" smtClean="0"/>
              <a:t>Основными опциями команды </a:t>
            </a:r>
            <a:r>
              <a:rPr lang="ru-RU" sz="2000" b="1" dirty="0" err="1" smtClean="0"/>
              <a:t>nvcc</a:t>
            </a:r>
            <a:r>
              <a:rPr lang="ru-RU" sz="2000" dirty="0" smtClean="0"/>
              <a:t> являются:</a:t>
            </a:r>
          </a:p>
          <a:p>
            <a:pPr lvl="1"/>
            <a:r>
              <a:rPr lang="ru-RU" sz="2000" b="1" dirty="0" smtClean="0"/>
              <a:t>--</a:t>
            </a:r>
            <a:r>
              <a:rPr lang="ru-RU" sz="2000" b="1" dirty="0" err="1" smtClean="0"/>
              <a:t>use_fast_math</a:t>
            </a:r>
            <a:r>
              <a:rPr lang="ru-RU" sz="2000" dirty="0" smtClean="0"/>
              <a:t> - заменить все вызовы стандартных математических функций на их быстрые (но менее точные) аналоги</a:t>
            </a:r>
          </a:p>
          <a:p>
            <a:pPr lvl="1"/>
            <a:r>
              <a:rPr lang="ru-RU" sz="2000" b="1" dirty="0" smtClean="0"/>
              <a:t>-</a:t>
            </a:r>
            <a:r>
              <a:rPr lang="ru-RU" sz="2000" b="1" dirty="0" err="1" smtClean="0"/>
              <a:t>o</a:t>
            </a:r>
            <a:r>
              <a:rPr lang="ru-RU" sz="2000" b="1" dirty="0" smtClean="0"/>
              <a:t> &lt;</a:t>
            </a:r>
            <a:r>
              <a:rPr lang="ru-RU" sz="2000" b="1" dirty="0" err="1" smtClean="0"/>
              <a:t>outputFileName</a:t>
            </a:r>
            <a:r>
              <a:rPr lang="ru-RU" sz="2000" b="1" dirty="0" smtClean="0"/>
              <a:t>&gt;</a:t>
            </a:r>
            <a:r>
              <a:rPr lang="ru-RU" sz="2000" dirty="0" smtClean="0"/>
              <a:t> - задать имя выходного файла</a:t>
            </a:r>
          </a:p>
          <a:p>
            <a:r>
              <a:rPr lang="en-US" sz="2400" dirty="0" smtClean="0"/>
              <a:t>CUDA </a:t>
            </a:r>
            <a:r>
              <a:rPr lang="ru-RU" sz="2400" dirty="0" smtClean="0"/>
              <a:t>файлы обычно носят расширение </a:t>
            </a:r>
            <a:r>
              <a:rPr lang="en-US" sz="2400" dirty="0" smtClean="0"/>
              <a:t>.cu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mtClean="0"/>
              <a:t>CUDA “Hello World”</a:t>
            </a:r>
            <a:endParaRPr lang="ru-RU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295400"/>
            <a:ext cx="7840662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#define</a:t>
            </a:r>
            <a:r>
              <a:rPr lang="ru-RU" sz="1200" b="1" smtClean="0">
                <a:latin typeface="Courier New" pitchFamily="49" charset="0"/>
              </a:rPr>
              <a:t>	N	(1024*1024)		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__global__ void</a:t>
            </a:r>
            <a:r>
              <a:rPr lang="ru-RU" sz="1200" b="1" smtClean="0">
                <a:latin typeface="Courier New" pitchFamily="49" charset="0"/>
              </a:rPr>
              <a:t> kernel (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* data )</a:t>
            </a: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1200" b="1" smtClean="0">
                <a:latin typeface="Courier New" pitchFamily="49" charset="0"/>
              </a:rPr>
              <a:t>   idx = blockIdx.x * blockDim.x + threadIdx.x;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x   = 2.0f * 3.1415926f * (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) idx / (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) N;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data [idx] = sinf ( sqrtf ( x ) 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ru-RU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1200" b="1" smtClean="0">
                <a:latin typeface="Courier New" pitchFamily="49" charset="0"/>
              </a:rPr>
              <a:t> main (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1200" b="1" smtClean="0">
                <a:latin typeface="Courier New" pitchFamily="49" charset="0"/>
              </a:rPr>
              <a:t> argc,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ru-RU" sz="1200" b="1" smtClean="0">
                <a:latin typeface="Courier New" pitchFamily="49" charset="0"/>
              </a:rPr>
              <a:t> *  argv [] 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a [N];	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* dev = NULL;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cudaMalloc ( (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ru-RU" sz="1200" b="1" smtClean="0">
                <a:latin typeface="Courier New" pitchFamily="49" charset="0"/>
              </a:rPr>
              <a:t>**)&amp;dev, N *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ru-RU" sz="1200" b="1" smtClean="0">
                <a:latin typeface="Courier New" pitchFamily="49" charset="0"/>
              </a:rPr>
              <a:t> (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) 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kernel&lt;&lt;&lt;dim3(</a:t>
            </a:r>
            <a:r>
              <a:rPr lang="en-US" sz="1200" b="1" smtClean="0">
                <a:latin typeface="Courier New" pitchFamily="49" charset="0"/>
              </a:rPr>
              <a:t>(</a:t>
            </a:r>
            <a:r>
              <a:rPr lang="ru-RU" sz="1200" b="1" smtClean="0">
                <a:latin typeface="Courier New" pitchFamily="49" charset="0"/>
              </a:rPr>
              <a:t>N/512),1), dim3(512,1)&gt;&gt;&gt; ( dev 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cudaMemcpy ( a, dev, N *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ru-RU" sz="1200" b="1" smtClean="0">
                <a:latin typeface="Courier New" pitchFamily="49" charset="0"/>
              </a:rPr>
              <a:t> (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), cudaMemcpyDeviceToHost 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cudaFree   ( dev   );</a:t>
            </a: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idx = 0; idx &lt; N; idx++)  </a:t>
            </a:r>
            <a:r>
              <a:rPr lang="pt-BR" sz="1200" b="1" smtClean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2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"a[%d] = %.5f\n"</a:t>
            </a:r>
            <a:r>
              <a:rPr lang="pt-BR" sz="1200" b="1" smtClean="0">
                <a:latin typeface="Courier New" pitchFamily="49" charset="0"/>
                <a:cs typeface="Courier New" pitchFamily="49" charset="0"/>
              </a:rPr>
              <a:t>, idx, a[idx]);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ru-RU" sz="1200" b="1" smtClean="0">
                <a:latin typeface="Courier New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mtClean="0"/>
              <a:t>CUDA “Hello World”</a:t>
            </a:r>
            <a:endParaRPr lang="ru-RU" smtClean="0"/>
          </a:p>
        </p:txBody>
      </p:sp>
      <p:sp>
        <p:nvSpPr>
          <p:cNvPr id="37891" name="Rectangle 4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solidFill>
                  <a:srgbClr val="0000FF"/>
                </a:solidFill>
                <a:latin typeface="Courier New" pitchFamily="49" charset="0"/>
              </a:rPr>
              <a:t>__global__ void </a:t>
            </a:r>
            <a:r>
              <a:rPr lang="ru-RU" sz="1300" b="1" smtClean="0">
                <a:latin typeface="Courier New" pitchFamily="49" charset="0"/>
              </a:rPr>
              <a:t>kernel ( </a:t>
            </a:r>
            <a:r>
              <a:rPr lang="ru-RU" sz="13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300" b="1" smtClean="0">
                <a:latin typeface="Courier New" pitchFamily="49" charset="0"/>
              </a:rPr>
              <a:t> * data 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   </a:t>
            </a:r>
            <a:r>
              <a:rPr lang="ru-RU" sz="13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1300" b="1" smtClean="0">
                <a:latin typeface="Courier New" pitchFamily="49" charset="0"/>
              </a:rPr>
              <a:t> idx = blockIdx.x * blockDim.x + threadIdx.x; </a:t>
            </a:r>
            <a:r>
              <a:rPr lang="ru-RU" sz="1300" b="1" smtClean="0">
                <a:solidFill>
                  <a:schemeClr val="accent1"/>
                </a:solidFill>
                <a:latin typeface="Courier New" pitchFamily="49" charset="0"/>
              </a:rPr>
              <a:t>// номер текущей нити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   </a:t>
            </a:r>
            <a:r>
              <a:rPr lang="ru-RU" sz="13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300" b="1" smtClean="0">
                <a:latin typeface="Courier New" pitchFamily="49" charset="0"/>
              </a:rPr>
              <a:t> x = 2.0f * 3.1415926f * idx / N; </a:t>
            </a:r>
            <a:r>
              <a:rPr lang="ru-RU" sz="1300" b="1" smtClean="0">
                <a:solidFill>
                  <a:schemeClr val="accent1"/>
                </a:solidFill>
                <a:latin typeface="Courier New" pitchFamily="49" charset="0"/>
              </a:rPr>
              <a:t>// значение аргумента</a:t>
            </a:r>
            <a:endParaRPr lang="ru-RU" sz="13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   data [idx] = sinf ( sqrtf ( x ) );	 </a:t>
            </a:r>
            <a:r>
              <a:rPr lang="ru-RU" sz="1300" b="1" smtClean="0">
                <a:solidFill>
                  <a:schemeClr val="accent1"/>
                </a:solidFill>
                <a:latin typeface="Courier New" pitchFamily="49" charset="0"/>
              </a:rPr>
              <a:t>// найти значение и записать в массив</a:t>
            </a:r>
            <a:endParaRPr lang="en-US" sz="13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}</a:t>
            </a:r>
            <a:endParaRPr lang="ru-RU" sz="1300" b="1" smtClean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ru-RU" sz="1300" b="1" smtClean="0">
              <a:latin typeface="Courier New" pitchFamily="49" charset="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990600" y="34290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kumimoji="1" lang="en-US">
                <a:latin typeface="Tahoma" pitchFamily="34" charset="0"/>
              </a:rPr>
              <a:t>Для каждого элемента массива (всего N)</a:t>
            </a:r>
            <a:r>
              <a:rPr kumimoji="1" lang="ru-RU">
                <a:latin typeface="Tahoma" pitchFamily="34" charset="0"/>
              </a:rPr>
              <a:t> запускается отдельная нить, вычисляющая требуемое значение.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kumimoji="1" lang="ru-RU">
                <a:latin typeface="Tahoma" pitchFamily="34" charset="0"/>
              </a:rPr>
              <a:t>Каждая нить обладает уникальным </a:t>
            </a:r>
            <a:r>
              <a:rPr kumimoji="1" lang="en-US">
                <a:latin typeface="Tahoma" pitchFamily="34" charset="0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CUDA “Hello World”</a:t>
            </a:r>
            <a:endParaRPr lang="ru-RU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838200" y="2133600"/>
            <a:ext cx="8305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ru-RU" sz="1300" b="1" dirty="0">
                <a:latin typeface="Courier New" pitchFamily="49" charset="0"/>
              </a:rPr>
              <a:t>   </a:t>
            </a:r>
            <a:r>
              <a:rPr kumimoji="1" lang="ru-RU" sz="1300" b="1" dirty="0" err="1">
                <a:latin typeface="Courier New" pitchFamily="49" charset="0"/>
              </a:rPr>
              <a:t>a</a:t>
            </a:r>
            <a:r>
              <a:rPr kumimoji="1" lang="ru-RU" sz="1300" b="1" dirty="0">
                <a:latin typeface="Courier New" pitchFamily="49" charset="0"/>
              </a:rPr>
              <a:t> [N];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ru-RU" sz="1300" b="1" dirty="0">
                <a:latin typeface="Courier New" pitchFamily="49" charset="0"/>
              </a:rPr>
              <a:t> * 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3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rgbClr val="00B050"/>
                </a:solidFill>
                <a:latin typeface="Courier New" pitchFamily="49" charset="0"/>
              </a:rPr>
              <a:t>			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// выделить память на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GPU </a:t>
            </a:r>
            <a:r>
              <a:rPr kumimoji="1" lang="en-US" sz="1300" b="1" dirty="0" err="1">
                <a:solidFill>
                  <a:schemeClr val="accent1"/>
                </a:solidFill>
                <a:latin typeface="Courier New" pitchFamily="49" charset="0"/>
              </a:rPr>
              <a:t>под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 N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 элементов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latin typeface="Courier New" pitchFamily="49" charset="0"/>
              </a:rPr>
              <a:t>cudaMalloc</a:t>
            </a:r>
            <a:r>
              <a:rPr kumimoji="1" lang="ru-RU" sz="1300" b="1" dirty="0">
                <a:latin typeface="Courier New" pitchFamily="49" charset="0"/>
              </a:rPr>
              <a:t> ( (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kumimoji="1" lang="ru-RU" sz="1300" b="1" dirty="0">
                <a:latin typeface="Courier New" pitchFamily="49" charset="0"/>
              </a:rPr>
              <a:t>**)&amp;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, N * 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kumimoji="1" lang="ru-RU" sz="1300" b="1" dirty="0">
                <a:latin typeface="Courier New" pitchFamily="49" charset="0"/>
              </a:rPr>
              <a:t> ( 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ru-RU" sz="1300" b="1" dirty="0">
                <a:latin typeface="Courier New" pitchFamily="49" charset="0"/>
              </a:rPr>
              <a:t> )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3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rgbClr val="00B050"/>
                </a:solidFill>
                <a:latin typeface="Courier New" pitchFamily="49" charset="0"/>
              </a:rPr>
              <a:t>			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// запустить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N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 нитей блоками по 512 нитей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			// выполняемая на нити функция -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kernel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			// 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массив данных -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dev</a:t>
            </a:r>
            <a:endParaRPr kumimoji="1" lang="ru-RU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latin typeface="Courier New" pitchFamily="49" charset="0"/>
              </a:rPr>
              <a:t>kernel</a:t>
            </a:r>
            <a:r>
              <a:rPr kumimoji="1" lang="ru-RU" sz="1300" b="1" dirty="0">
                <a:latin typeface="Courier New" pitchFamily="49" charset="0"/>
              </a:rPr>
              <a:t>&lt;&lt;&lt;dim3</a:t>
            </a:r>
            <a:r>
              <a:rPr kumimoji="1" lang="en-US" sz="1300" b="1" dirty="0">
                <a:latin typeface="Courier New" pitchFamily="49" charset="0"/>
              </a:rPr>
              <a:t>(</a:t>
            </a:r>
            <a:r>
              <a:rPr kumimoji="1" lang="ru-RU" sz="1300" b="1" dirty="0">
                <a:latin typeface="Courier New" pitchFamily="49" charset="0"/>
              </a:rPr>
              <a:t>(N/512),1), dim3(512,1)&gt;&gt;&gt; ( 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3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rgbClr val="00B050"/>
                </a:solidFill>
                <a:latin typeface="Courier New" pitchFamily="49" charset="0"/>
              </a:rPr>
              <a:t>			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// скопировать результаты из памяти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GPU (DRAM)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 в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			// память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CPU (N 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элементов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)</a:t>
            </a:r>
            <a:endParaRPr kumimoji="1" lang="ru-RU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latin typeface="Courier New" pitchFamily="49" charset="0"/>
              </a:rPr>
              <a:t>cudaMemcpy</a:t>
            </a:r>
            <a:r>
              <a:rPr kumimoji="1" lang="ru-RU" sz="1300" b="1" dirty="0">
                <a:latin typeface="Courier New" pitchFamily="49" charset="0"/>
              </a:rPr>
              <a:t> ( </a:t>
            </a:r>
            <a:r>
              <a:rPr kumimoji="1" lang="ru-RU" sz="1300" b="1" dirty="0" err="1">
                <a:latin typeface="Courier New" pitchFamily="49" charset="0"/>
              </a:rPr>
              <a:t>a</a:t>
            </a:r>
            <a:r>
              <a:rPr kumimoji="1" lang="ru-RU" sz="1300" b="1" dirty="0">
                <a:latin typeface="Courier New" pitchFamily="49" charset="0"/>
              </a:rPr>
              <a:t>, 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, N * 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kumimoji="1" lang="ru-RU" sz="1300" b="1" dirty="0">
                <a:latin typeface="Courier New" pitchFamily="49" charset="0"/>
              </a:rPr>
              <a:t> ( 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ru-RU" sz="1300" b="1" dirty="0">
                <a:latin typeface="Courier New" pitchFamily="49" charset="0"/>
              </a:rPr>
              <a:t> ), </a:t>
            </a:r>
            <a:r>
              <a:rPr kumimoji="1" lang="ru-RU" sz="1300" b="1" dirty="0" err="1">
                <a:latin typeface="Courier New" pitchFamily="49" charset="0"/>
              </a:rPr>
              <a:t>cudaMemcpyDeviceToHost</a:t>
            </a:r>
            <a:r>
              <a:rPr kumimoji="1" lang="ru-RU" sz="1300" b="1" dirty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3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latin typeface="Courier New" pitchFamily="49" charset="0"/>
              </a:rPr>
              <a:t>			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// освободить память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GPU</a:t>
            </a:r>
            <a:endParaRPr kumimoji="1" lang="ru-RU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latin typeface="Courier New" pitchFamily="49" charset="0"/>
              </a:rPr>
              <a:t>cudaFree</a:t>
            </a:r>
            <a:r>
              <a:rPr kumimoji="1" lang="ru-RU" sz="1300" b="1" dirty="0">
                <a:latin typeface="Courier New" pitchFamily="49" charset="0"/>
              </a:rPr>
              <a:t>   ( 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  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Существующие архитектуры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Классификация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2400" dirty="0" smtClean="0"/>
              <a:t>Несколько слов о курсе</a:t>
            </a:r>
          </a:p>
          <a:p>
            <a:pPr lvl="1"/>
            <a:r>
              <a:rPr lang="ru-RU" sz="2000" dirty="0" smtClean="0"/>
              <a:t>Отчетность по курсу</a:t>
            </a:r>
          </a:p>
          <a:p>
            <a:pPr lvl="1"/>
            <a:r>
              <a:rPr lang="ru-RU" sz="2000" dirty="0" smtClean="0"/>
              <a:t>Ресурсы нашего курса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Дополнительные слайды</a:t>
            </a:r>
          </a:p>
          <a:p>
            <a:endParaRPr lang="en-US" sz="24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Несколько слов о курсе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Математический спецкурс</a:t>
            </a:r>
          </a:p>
          <a:p>
            <a:pPr eaLnBrk="1" hangingPunct="1"/>
            <a:r>
              <a:rPr lang="ru-RU" dirty="0" smtClean="0"/>
              <a:t>5 семинарский занятий</a:t>
            </a:r>
          </a:p>
          <a:p>
            <a:pPr lvl="1" eaLnBrk="1" hangingPunct="1"/>
            <a:r>
              <a:rPr lang="ru-RU" dirty="0" smtClean="0"/>
              <a:t>Раз в две недели</a:t>
            </a:r>
          </a:p>
          <a:p>
            <a:pPr lvl="1" eaLnBrk="1" hangingPunct="1"/>
            <a:r>
              <a:rPr lang="ru-RU" dirty="0" smtClean="0"/>
              <a:t>Цель занятий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ru-RU" dirty="0" smtClean="0"/>
              <a:t> Начать быстро программировать на </a:t>
            </a:r>
            <a:r>
              <a:rPr lang="en-US" dirty="0" smtClean="0"/>
              <a:t>CUDA</a:t>
            </a:r>
          </a:p>
          <a:p>
            <a:pPr lvl="2" eaLnBrk="1" hangingPunct="1"/>
            <a:r>
              <a:rPr lang="ru-RU" dirty="0" smtClean="0"/>
              <a:t> Написать и сдать практические задания</a:t>
            </a:r>
          </a:p>
          <a:p>
            <a:pPr lvl="1" eaLnBrk="1" hangingPunct="1"/>
            <a:r>
              <a:rPr lang="ru-RU" dirty="0" smtClean="0"/>
              <a:t>На удаленной машине </a:t>
            </a:r>
            <a:r>
              <a:rPr lang="en-US" dirty="0" smtClean="0"/>
              <a:t>*nix</a:t>
            </a:r>
            <a:endParaRPr lang="ru-RU" dirty="0" smtClean="0"/>
          </a:p>
          <a:p>
            <a:pPr lvl="2" eaLnBrk="1" hangingPunct="1"/>
            <a:r>
              <a:rPr lang="ru-RU" dirty="0" smtClean="0"/>
              <a:t>Тренеруйте </a:t>
            </a:r>
            <a:r>
              <a:rPr lang="en-US" dirty="0" smtClean="0"/>
              <a:t>shell-skill</a:t>
            </a:r>
            <a:endParaRPr lang="ru-RU" dirty="0" smtClean="0"/>
          </a:p>
          <a:p>
            <a:pPr eaLnBrk="1" hangingPunct="1"/>
            <a:r>
              <a:rPr lang="ru-RU" dirty="0" smtClean="0"/>
              <a:t> 5 практических заданий</a:t>
            </a:r>
            <a:endParaRPr lang="en-US" dirty="0" smtClean="0"/>
          </a:p>
        </p:txBody>
      </p:sp>
      <p:pic>
        <p:nvPicPr>
          <p:cNvPr id="70658" name="Picture 2" descr="E:\Tesla.Parallel.RU\msu-cuda-course-dev\2011\Lectures\L1-14022011\LinuxPengu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750" y="4800600"/>
            <a:ext cx="1060450" cy="1162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Существующие многоядерные системы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ru-RU" dirty="0" smtClean="0"/>
              <a:t>Повышение быстродействия следует ждать от параллельности.</a:t>
            </a:r>
          </a:p>
          <a:p>
            <a:pPr eaLnBrk="1" hangingPunct="1"/>
            <a:r>
              <a:rPr lang="en-US" dirty="0" smtClean="0"/>
              <a:t>CPU </a:t>
            </a:r>
            <a:r>
              <a:rPr lang="ru-RU" dirty="0" smtClean="0"/>
              <a:t>используют параллельную обработку для повышения производительности</a:t>
            </a:r>
            <a:endParaRPr lang="en-US" dirty="0" smtClean="0"/>
          </a:p>
          <a:p>
            <a:pPr lvl="1" eaLnBrk="1" hangingPunct="1"/>
            <a:r>
              <a:rPr lang="en-US" dirty="0" smtClean="0"/>
              <a:t> </a:t>
            </a:r>
            <a:r>
              <a:rPr lang="ru-RU" dirty="0" smtClean="0"/>
              <a:t>Конвейер</a:t>
            </a:r>
            <a:endParaRPr lang="en-US" dirty="0" smtClean="0"/>
          </a:p>
          <a:p>
            <a:pPr lvl="1" eaLnBrk="1" hangingPunct="1"/>
            <a:r>
              <a:rPr lang="en-US" dirty="0" smtClean="0"/>
              <a:t> Multithreading</a:t>
            </a:r>
          </a:p>
          <a:p>
            <a:pPr lvl="1" eaLnBrk="1" hangingPunct="1"/>
            <a:r>
              <a:rPr lang="en-US" dirty="0" smtClean="0"/>
              <a:t> SSE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Отчетность по курсу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5 практических заданий</a:t>
            </a:r>
          </a:p>
          <a:p>
            <a:pPr lvl="1" eaLnBrk="1" hangingPunct="1"/>
            <a:r>
              <a:rPr lang="ru-RU" sz="2400" dirty="0" smtClean="0"/>
              <a:t> Задания сдаются на семинаре</a:t>
            </a:r>
          </a:p>
          <a:p>
            <a:pPr lvl="1" eaLnBrk="1" hangingPunct="1"/>
            <a:r>
              <a:rPr lang="ru-RU" sz="2400" dirty="0" smtClean="0"/>
              <a:t> Либо по почте </a:t>
            </a:r>
            <a:endParaRPr lang="en-US" sz="2400" dirty="0" smtClean="0"/>
          </a:p>
          <a:p>
            <a:pPr lvl="2" eaLnBrk="1" hangingPunct="1"/>
            <a:r>
              <a:rPr lang="ru-RU" sz="2000" dirty="0" smtClean="0"/>
              <a:t>с темой </a:t>
            </a:r>
            <a:r>
              <a:rPr lang="en-US" sz="2000" b="1" dirty="0" smtClean="0">
                <a:latin typeface="Courier"/>
              </a:rPr>
              <a:t>CUDA Assignment #</a:t>
            </a:r>
            <a:endParaRPr lang="ru-RU" sz="2000" b="1" dirty="0" smtClean="0">
              <a:latin typeface="Courier"/>
            </a:endParaRPr>
          </a:p>
          <a:p>
            <a:pPr lvl="2" eaLnBrk="1" hangingPunct="1"/>
            <a:r>
              <a:rPr lang="ru-RU" sz="2000" dirty="0" smtClean="0"/>
              <a:t>В течении недели с момента публикации</a:t>
            </a:r>
            <a:endParaRPr lang="en-US" sz="2000" dirty="0" smtClean="0"/>
          </a:p>
          <a:p>
            <a:pPr lvl="1" eaLnBrk="1" hangingPunct="1"/>
            <a:r>
              <a:rPr lang="ru-RU" sz="2400" dirty="0" smtClean="0"/>
              <a:t>Если у вас не получается – дайте нам знать</a:t>
            </a:r>
          </a:p>
          <a:p>
            <a:pPr lvl="2" eaLnBrk="1" hangingPunct="1"/>
            <a:r>
              <a:rPr lang="ru-RU" sz="2000" b="1" dirty="0" smtClean="0">
                <a:solidFill>
                  <a:srgbClr val="FF0000"/>
                </a:solidFill>
              </a:rPr>
              <a:t>Заранее</a:t>
            </a:r>
          </a:p>
          <a:p>
            <a:pPr eaLnBrk="1" hangingPunct="1"/>
            <a:r>
              <a:rPr lang="ru-RU" sz="2800" dirty="0" smtClean="0"/>
              <a:t>Альтернатива</a:t>
            </a:r>
          </a:p>
          <a:p>
            <a:pPr lvl="1" eaLnBrk="1" hangingPunct="1"/>
            <a:r>
              <a:rPr lang="ru-RU" sz="2400" dirty="0" smtClean="0"/>
              <a:t> Дайте нам знать</a:t>
            </a:r>
            <a:endParaRPr lang="en-US" sz="2400" dirty="0" smtClean="0"/>
          </a:p>
          <a:p>
            <a:pPr lvl="2" eaLnBrk="1" hangingPunct="1"/>
            <a:r>
              <a:rPr lang="ru-RU" sz="2000" b="1" dirty="0" smtClean="0">
                <a:solidFill>
                  <a:srgbClr val="FF0000"/>
                </a:solidFill>
              </a:rPr>
              <a:t>Заранее</a:t>
            </a:r>
          </a:p>
        </p:txBody>
      </p:sp>
      <p:pic>
        <p:nvPicPr>
          <p:cNvPr id="28674" name="Picture 2" descr="E:\Tesla.Parallel.RU\msu-cuda-course-dev\2011\Lectures\L1-14022011\gmai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62400" y="2667000"/>
            <a:ext cx="1177387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ая прямоугольная выноска 6"/>
          <p:cNvSpPr/>
          <p:nvPr/>
        </p:nvSpPr>
        <p:spPr>
          <a:xfrm>
            <a:off x="6705600" y="3124200"/>
            <a:ext cx="1905000" cy="1222248"/>
          </a:xfrm>
          <a:prstGeom prst="wedgeRoundRectCallout">
            <a:avLst>
              <a:gd name="adj1" fmla="val -1726"/>
              <a:gd name="adj2" fmla="val 89069"/>
              <a:gd name="adj3" fmla="val 16667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Недвусмысленный намек от </a:t>
            </a:r>
            <a:r>
              <a:rPr lang="ru-RU" sz="1400" dirty="0" err="1" smtClean="0"/>
              <a:t>кэпа</a:t>
            </a:r>
            <a:endParaRPr lang="ru-RU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Отчетность по курсу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0120" y="1599848"/>
            <a:ext cx="5974080" cy="4531360"/>
          </a:xfrm>
        </p:spPr>
        <p:txBody>
          <a:bodyPr/>
          <a:lstStyle/>
          <a:p>
            <a:r>
              <a:rPr lang="ru-RU" dirty="0" smtClean="0"/>
              <a:t>Если тема </a:t>
            </a:r>
            <a:r>
              <a:rPr lang="en-US" dirty="0" smtClean="0"/>
              <a:t>email </a:t>
            </a:r>
            <a:r>
              <a:rPr lang="ru-RU" dirty="0" smtClean="0"/>
              <a:t>отличается от </a:t>
            </a:r>
            <a:r>
              <a:rPr lang="en-US" b="1" dirty="0" smtClean="0">
                <a:latin typeface="Courier"/>
              </a:rPr>
              <a:t>CUDA Assignment #</a:t>
            </a:r>
            <a:endParaRPr lang="ru-RU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MINOR FAIL</a:t>
            </a:r>
          </a:p>
          <a:p>
            <a:r>
              <a:rPr lang="ru-RU" dirty="0" smtClean="0"/>
              <a:t>Если ваш код не собирается или не запускается</a:t>
            </a:r>
          </a:p>
          <a:p>
            <a:pPr lvl="1"/>
            <a:r>
              <a:rPr lang="en-US" dirty="0" smtClean="0"/>
              <a:t>MAJOR FAIL</a:t>
            </a:r>
          </a:p>
          <a:p>
            <a:r>
              <a:rPr lang="ru-RU" dirty="0" smtClean="0"/>
              <a:t>Если обнаруживается дубликат</a:t>
            </a:r>
          </a:p>
          <a:p>
            <a:pPr lvl="1"/>
            <a:r>
              <a:rPr lang="en-US" b="1" dirty="0" smtClean="0"/>
              <a:t>EPIC FAIL</a:t>
            </a:r>
            <a:endParaRPr lang="ru-RU" b="1" dirty="0"/>
          </a:p>
        </p:txBody>
      </p:sp>
      <p:pic>
        <p:nvPicPr>
          <p:cNvPr id="5" name="Picture 2" descr="E:\Tesla.Parallel.RU\msu-cuda-course-dev\2011\Lectures\L1-14022011\CapObvi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594" y="3962400"/>
            <a:ext cx="1979006" cy="2895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Отчетность по курсу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0120" y="1599848"/>
            <a:ext cx="6050280" cy="4531360"/>
          </a:xfrm>
        </p:spPr>
        <p:txBody>
          <a:bodyPr/>
          <a:lstStyle/>
          <a:p>
            <a:r>
              <a:rPr lang="ru-RU" dirty="0" smtClean="0"/>
              <a:t>Если вы не сдадите задания и не предупредите </a:t>
            </a:r>
            <a:r>
              <a:rPr lang="ru-RU" dirty="0" smtClean="0">
                <a:solidFill>
                  <a:srgbClr val="FF0000"/>
                </a:solidFill>
              </a:rPr>
              <a:t>заранее</a:t>
            </a:r>
          </a:p>
          <a:p>
            <a:pPr lvl="1"/>
            <a:r>
              <a:rPr lang="en-US" dirty="0" smtClean="0"/>
              <a:t>FAIL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Если вы выбрали альтернативу, но нас не предупредлили </a:t>
            </a:r>
            <a:r>
              <a:rPr lang="ru-RU" dirty="0" smtClean="0">
                <a:solidFill>
                  <a:srgbClr val="FF0000"/>
                </a:solidFill>
              </a:rPr>
              <a:t>заранее</a:t>
            </a:r>
          </a:p>
          <a:p>
            <a:pPr lvl="1"/>
            <a:r>
              <a:rPr lang="en-US" b="1" dirty="0" smtClean="0"/>
              <a:t>EPIC FAIL</a:t>
            </a:r>
            <a:endParaRPr lang="ru-RU" b="1" dirty="0" smtClean="0"/>
          </a:p>
          <a:p>
            <a:pPr lvl="1"/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705600" y="3124200"/>
            <a:ext cx="1905000" cy="1222248"/>
          </a:xfrm>
          <a:prstGeom prst="wedgeRoundRectCallout">
            <a:avLst>
              <a:gd name="adj1" fmla="val -1726"/>
              <a:gd name="adj2" fmla="val 89069"/>
              <a:gd name="adj3" fmla="val 16667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Недвусмысленный намек от </a:t>
            </a:r>
            <a:r>
              <a:rPr lang="ru-RU" sz="1400" dirty="0" err="1" smtClean="0"/>
              <a:t>кэпа</a:t>
            </a:r>
            <a:endParaRPr lang="ru-RU" sz="1400" dirty="0"/>
          </a:p>
        </p:txBody>
      </p:sp>
      <p:pic>
        <p:nvPicPr>
          <p:cNvPr id="9" name="Picture 2" descr="E:\Tesla.Parallel.RU\msu-cuda-course-dev\2011\Lectures\L1-14022011\CapObvi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594" y="3962400"/>
            <a:ext cx="1979006" cy="2895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smtClean="0"/>
              <a:t>Ресурсы нашего курса	</a:t>
            </a:r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hlinkClick r:id="rId3"/>
              </a:rPr>
              <a:t>Steps3d.Narod.Ru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4"/>
              </a:rPr>
              <a:t>Google Site CUDA.CS.MSU.SU</a:t>
            </a:r>
            <a:endParaRPr lang="ru-RU" dirty="0" smtClean="0">
              <a:hlinkClick r:id="rId5"/>
            </a:endParaRPr>
          </a:p>
          <a:p>
            <a:pPr eaLnBrk="1" hangingPunct="1"/>
            <a:r>
              <a:rPr lang="en-US" dirty="0" smtClean="0">
                <a:hlinkClick r:id="rId5"/>
              </a:rPr>
              <a:t>Google Group CUDA.CS.MSU.SU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6"/>
              </a:rPr>
              <a:t>Google Mail CS.MSU.SU</a:t>
            </a:r>
            <a:endParaRPr lang="ru-RU" dirty="0" smtClean="0"/>
          </a:p>
          <a:p>
            <a:pPr eaLnBrk="1" hangingPunct="1"/>
            <a:r>
              <a:rPr lang="en-US" dirty="0" smtClean="0">
                <a:hlinkClick r:id="rId7"/>
              </a:rPr>
              <a:t>Google SVN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8"/>
              </a:rPr>
              <a:t>Tesla.Parallel.Ru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9"/>
              </a:rPr>
              <a:t>Twirpx.Com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10"/>
              </a:rPr>
              <a:t>Nvidia.Ru</a:t>
            </a:r>
            <a:r>
              <a:rPr lang="en-US" dirty="0" smtClean="0"/>
              <a:t>  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9155" name="Picture 2" descr="C:\Documents and Settings\akharlamov\Local Settings\Temporary Internet Files\Content.IE5\FJ5MEQN3\MCj0431548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38563" y="2722563"/>
            <a:ext cx="2284412" cy="228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Существующие архитектуры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Классификация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Несколько слов о курсе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Дополнительные слайды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Эволюция </a:t>
            </a:r>
            <a:r>
              <a:rPr lang="en-US" sz="2000" dirty="0" smtClean="0">
                <a:solidFill>
                  <a:schemeClr val="tx2"/>
                </a:solidFill>
              </a:rPr>
              <a:t>GPU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Архитектура </a:t>
            </a:r>
            <a:r>
              <a:rPr lang="en-US" sz="2000" dirty="0" smtClean="0">
                <a:solidFill>
                  <a:schemeClr val="tx2"/>
                </a:solidFill>
              </a:rPr>
              <a:t>Tesla 8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Архитектура </a:t>
            </a:r>
            <a:r>
              <a:rPr lang="en-US" sz="2000" dirty="0" smtClean="0">
                <a:solidFill>
                  <a:schemeClr val="tx2"/>
                </a:solidFill>
              </a:rPr>
              <a:t>Tesla 20</a:t>
            </a:r>
            <a:endParaRPr lang="ru-RU" sz="20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Эволюция </a:t>
            </a:r>
            <a:r>
              <a:rPr kumimoji="1" lang="en-US" dirty="0" smtClean="0">
                <a:latin typeface="+mn-lt"/>
              </a:rPr>
              <a:t>GPU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Voodoo</a:t>
            </a:r>
            <a:r>
              <a:rPr kumimoji="1" lang="ru-RU" dirty="0" smtClean="0">
                <a:latin typeface="Tahoma" pitchFamily="34" charset="0"/>
              </a:rPr>
              <a:t> </a:t>
            </a:r>
            <a:r>
              <a:rPr kumimoji="1" lang="en-US" dirty="0" smtClean="0">
                <a:latin typeface="Tahoma" pitchFamily="34" charset="0"/>
              </a:rPr>
              <a:t>- </a:t>
            </a:r>
            <a:r>
              <a:rPr kumimoji="1" lang="ru-RU" dirty="0" smtClean="0">
                <a:latin typeface="Tahoma" pitchFamily="34" charset="0"/>
              </a:rPr>
              <a:t>растеризация треугольников, наложение текстуры и буфер глубины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Очень легко распараллеливается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На своих задачах легко обходил </a:t>
            </a:r>
            <a:r>
              <a:rPr kumimoji="1" lang="en-US" dirty="0" smtClean="0">
                <a:latin typeface="Tahoma" pitchFamily="34" charset="0"/>
              </a:rPr>
              <a:t>CPU</a:t>
            </a:r>
            <a:endParaRPr kumimoji="1" lang="ru-RU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Эволюция </a:t>
            </a:r>
            <a:r>
              <a:rPr kumimoji="1" lang="en-US" dirty="0" smtClean="0">
                <a:latin typeface="+mn-lt"/>
              </a:rPr>
              <a:t>GPU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Быстрый рост производительности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Добавление новых возможностей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Мультитекстурирование (</a:t>
            </a:r>
            <a:r>
              <a:rPr kumimoji="1" lang="en-US" dirty="0" smtClean="0">
                <a:latin typeface="Tahoma" pitchFamily="34" charset="0"/>
              </a:rPr>
              <a:t>RivaTNT2</a:t>
            </a:r>
            <a:r>
              <a:rPr kumimoji="1" lang="ru-RU" dirty="0" smtClean="0">
                <a:latin typeface="Tahoma" pitchFamily="34" charset="0"/>
              </a:rPr>
              <a:t>)</a:t>
            </a:r>
            <a:endParaRPr kumimoji="1" lang="en-US" dirty="0" smtClean="0">
              <a:latin typeface="Tahoma" pitchFamily="34" charset="0"/>
            </a:endParaRP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T&amp;L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Вершинные программы (шейдеры)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Фрагментные программы (</a:t>
            </a:r>
            <a:r>
              <a:rPr kumimoji="1" lang="en-US" dirty="0" err="1" smtClean="0">
                <a:latin typeface="Tahoma" pitchFamily="34" charset="0"/>
              </a:rPr>
              <a:t>GeForceFX</a:t>
            </a:r>
            <a:r>
              <a:rPr kumimoji="1" lang="ru-RU" dirty="0" smtClean="0">
                <a:latin typeface="Tahoma" pitchFamily="34" charset="0"/>
              </a:rPr>
              <a:t>)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Текстуры с </a:t>
            </a:r>
            <a:r>
              <a:rPr kumimoji="1" lang="en-US" dirty="0" smtClean="0">
                <a:latin typeface="Tahoma" pitchFamily="34" charset="0"/>
              </a:rPr>
              <a:t>floating point</a:t>
            </a:r>
            <a:r>
              <a:rPr kumimoji="1" lang="ru-RU" dirty="0" smtClean="0">
                <a:latin typeface="Tahoma" pitchFamily="34" charset="0"/>
              </a:rPr>
              <a:t>-значениями</a:t>
            </a:r>
          </a:p>
          <a:p>
            <a:pPr eaLnBrk="1" hangingPunct="1">
              <a:defRPr/>
            </a:pPr>
            <a:endParaRPr lang="ru-RU" sz="2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Эволюция </a:t>
            </a:r>
            <a:r>
              <a:rPr kumimoji="1" lang="en-US" dirty="0" smtClean="0">
                <a:latin typeface="+mn-lt"/>
              </a:rPr>
              <a:t>GPU: </a:t>
            </a:r>
            <a:r>
              <a:rPr kumimoji="1" lang="ru-RU" dirty="0" smtClean="0">
                <a:latin typeface="+mn-lt"/>
              </a:rPr>
              <a:t>Шейдеры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Работают с </a:t>
            </a:r>
            <a:r>
              <a:rPr kumimoji="1" lang="en-US" dirty="0" smtClean="0">
                <a:latin typeface="Tahoma" pitchFamily="34" charset="0"/>
              </a:rPr>
              <a:t>4D</a:t>
            </a:r>
            <a:r>
              <a:rPr kumimoji="1" lang="ru-RU" dirty="0" smtClean="0">
                <a:latin typeface="Tahoma" pitchFamily="34" charset="0"/>
              </a:rPr>
              <a:t> </a:t>
            </a:r>
            <a:r>
              <a:rPr kumimoji="1" lang="en-US" dirty="0" smtClean="0">
                <a:latin typeface="Tahoma" pitchFamily="34" charset="0"/>
              </a:rPr>
              <a:t>float-</a:t>
            </a:r>
            <a:r>
              <a:rPr kumimoji="1" lang="ru-RU" dirty="0" smtClean="0">
                <a:latin typeface="Tahoma" pitchFamily="34" charset="0"/>
              </a:rPr>
              <a:t>векторами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Специальный ассемблер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Компилируется драйвером устройства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Отсутствие переходов и ветвления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sz="3200" dirty="0" smtClean="0">
                <a:latin typeface="Tahoma" pitchFamily="34" charset="0"/>
              </a:rPr>
              <a:t>Вводились как </a:t>
            </a:r>
            <a:r>
              <a:rPr kumimoji="1" lang="en-US" sz="3200" dirty="0" smtClean="0">
                <a:latin typeface="Tahoma" pitchFamily="34" charset="0"/>
              </a:rPr>
              <a:t>vendor-</a:t>
            </a:r>
            <a:r>
              <a:rPr kumimoji="1" lang="ru-RU" sz="3200" dirty="0" smtClean="0">
                <a:latin typeface="Tahoma" pitchFamily="34" charset="0"/>
              </a:rPr>
              <a:t>расширения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en-US" dirty="0" smtClean="0">
                <a:latin typeface="+mn-lt"/>
              </a:rPr>
              <a:t>GPGPU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Использование </a:t>
            </a:r>
            <a:r>
              <a:rPr kumimoji="1" lang="en-US" dirty="0" smtClean="0">
                <a:latin typeface="Tahoma" pitchFamily="34" charset="0"/>
              </a:rPr>
              <a:t>GPU </a:t>
            </a:r>
            <a:r>
              <a:rPr kumimoji="1" lang="ru-RU" dirty="0" smtClean="0">
                <a:latin typeface="Tahoma" pitchFamily="34" charset="0"/>
              </a:rPr>
              <a:t>для решения не графических задач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Вся работа с </a:t>
            </a:r>
            <a:r>
              <a:rPr kumimoji="1" lang="en-US" dirty="0" smtClean="0">
                <a:latin typeface="Tahoma" pitchFamily="34" charset="0"/>
              </a:rPr>
              <a:t>GPU </a:t>
            </a:r>
            <a:r>
              <a:rPr kumimoji="1" lang="ru-RU" dirty="0" smtClean="0">
                <a:latin typeface="Tahoma" pitchFamily="34" charset="0"/>
              </a:rPr>
              <a:t>идет через графический </a:t>
            </a:r>
            <a:r>
              <a:rPr kumimoji="1" lang="en-US" dirty="0" smtClean="0">
                <a:latin typeface="Tahoma" pitchFamily="34" charset="0"/>
              </a:rPr>
              <a:t>API (OpenGL, D3D)</a:t>
            </a:r>
            <a:endParaRPr kumimoji="1" lang="ru-RU" dirty="0" smtClean="0"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Программы используют сразу два языка – один традиционный (С++) и один шейдерный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Ограничения, присущие графическим </a:t>
            </a:r>
            <a:r>
              <a:rPr kumimoji="1" lang="en-US" dirty="0" smtClean="0">
                <a:latin typeface="Tahoma" pitchFamily="34" charset="0"/>
              </a:rPr>
              <a:t>API</a:t>
            </a:r>
            <a:endParaRPr kumimoji="1" lang="ru-RU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dirty="0" smtClean="0"/>
              <a:t>Intel Core 2 Duo</a:t>
            </a:r>
            <a:endParaRPr lang="ru-RU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3992562" cy="4530725"/>
          </a:xfrm>
        </p:spPr>
        <p:txBody>
          <a:bodyPr/>
          <a:lstStyle/>
          <a:p>
            <a:pPr eaLnBrk="1" hangingPunct="1"/>
            <a:r>
              <a:rPr lang="ru-RU" sz="2800" dirty="0" smtClean="0"/>
              <a:t>32 Кб </a:t>
            </a:r>
            <a:r>
              <a:rPr lang="en-US" sz="2800" dirty="0" smtClean="0"/>
              <a:t>L1 </a:t>
            </a:r>
            <a:r>
              <a:rPr lang="ru-RU" sz="2800" dirty="0" smtClean="0"/>
              <a:t>кэш для каждого ядра</a:t>
            </a:r>
          </a:p>
          <a:p>
            <a:pPr eaLnBrk="1" hangingPunct="1"/>
            <a:r>
              <a:rPr lang="ru-RU" sz="2800" dirty="0" smtClean="0"/>
              <a:t>2/4 Мб общий </a:t>
            </a:r>
            <a:r>
              <a:rPr lang="en-US" sz="2800" dirty="0" smtClean="0"/>
              <a:t>L2 </a:t>
            </a:r>
            <a:r>
              <a:rPr lang="ru-RU" sz="2800" dirty="0" smtClean="0"/>
              <a:t>кэш</a:t>
            </a:r>
          </a:p>
          <a:p>
            <a:pPr eaLnBrk="1" hangingPunct="1"/>
            <a:r>
              <a:rPr lang="ru-RU" sz="2800" dirty="0" smtClean="0"/>
              <a:t>Единый образ памяти для каждого ядра - необходимость синхронизации кэшей</a:t>
            </a:r>
          </a:p>
        </p:txBody>
      </p:sp>
      <p:pic>
        <p:nvPicPr>
          <p:cNvPr id="11268" name="Picture 5" descr="D:\Alex Books\CUDA-course\Images\CoreDuo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600200"/>
            <a:ext cx="2779713" cy="346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Эволюция </a:t>
            </a:r>
            <a:r>
              <a:rPr kumimoji="1" lang="en-US" dirty="0" smtClean="0">
                <a:latin typeface="+mn-lt"/>
              </a:rPr>
              <a:t>GPU: </a:t>
            </a:r>
            <a:r>
              <a:rPr kumimoji="1" lang="ru-RU" dirty="0" smtClean="0">
                <a:latin typeface="+mn-lt"/>
              </a:rPr>
              <a:t>Шейдеры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Появление шейдерных языков высокого уровня (</a:t>
            </a:r>
            <a:r>
              <a:rPr kumimoji="1" lang="en-US" dirty="0" smtClean="0">
                <a:latin typeface="Tahoma" pitchFamily="34" charset="0"/>
              </a:rPr>
              <a:t>Cg, GLSL, HLSL</a:t>
            </a:r>
            <a:r>
              <a:rPr kumimoji="1" lang="ru-RU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Поддержка ветвлений и циклов (</a:t>
            </a:r>
            <a:r>
              <a:rPr kumimoji="1" lang="en-US" dirty="0" err="1" smtClean="0">
                <a:latin typeface="Tahoma" pitchFamily="34" charset="0"/>
              </a:rPr>
              <a:t>GeForce</a:t>
            </a:r>
            <a:r>
              <a:rPr kumimoji="1" lang="en-US" dirty="0" smtClean="0">
                <a:latin typeface="Tahoma" pitchFamily="34" charset="0"/>
              </a:rPr>
              <a:t> 6xxx</a:t>
            </a:r>
            <a:r>
              <a:rPr kumimoji="1" lang="ru-RU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Появление </a:t>
            </a:r>
            <a:r>
              <a:rPr kumimoji="1" lang="en-US" dirty="0" smtClean="0">
                <a:latin typeface="Tahoma" pitchFamily="34" charset="0"/>
              </a:rPr>
              <a:t>GPU</a:t>
            </a:r>
            <a:r>
              <a:rPr kumimoji="1" lang="ru-RU" dirty="0" smtClean="0">
                <a:latin typeface="Tahoma" pitchFamily="34" charset="0"/>
              </a:rPr>
              <a:t>, превосходящие </a:t>
            </a:r>
            <a:r>
              <a:rPr kumimoji="1" lang="en-US" dirty="0" smtClean="0">
                <a:latin typeface="Tahoma" pitchFamily="34" charset="0"/>
              </a:rPr>
              <a:t>CPU  </a:t>
            </a:r>
            <a:r>
              <a:rPr kumimoji="1" lang="ru-RU" dirty="0" smtClean="0">
                <a:latin typeface="Tahoma" pitchFamily="34" charset="0"/>
              </a:rPr>
              <a:t>в 10 и более раз по </a:t>
            </a:r>
            <a:r>
              <a:rPr kumimoji="1" lang="en-US" dirty="0" smtClean="0">
                <a:latin typeface="Tahoma" pitchFamily="34" charset="0"/>
              </a:rPr>
              <a:t>Flop’</a:t>
            </a:r>
            <a:r>
              <a:rPr kumimoji="1" lang="ru-RU" dirty="0" smtClean="0">
                <a:latin typeface="Tahoma" pitchFamily="34" charset="0"/>
              </a:rPr>
              <a:t>ам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Архитектура </a:t>
            </a:r>
            <a:r>
              <a:rPr lang="en-US" smtClean="0"/>
              <a:t>Tesla </a:t>
            </a:r>
            <a:r>
              <a:rPr lang="ru-RU" smtClean="0"/>
              <a:t>8</a:t>
            </a:r>
          </a:p>
        </p:txBody>
      </p:sp>
      <p:grpSp>
        <p:nvGrpSpPr>
          <p:cNvPr id="118" name="Группа 117"/>
          <p:cNvGrpSpPr/>
          <p:nvPr/>
        </p:nvGrpSpPr>
        <p:grpSpPr>
          <a:xfrm>
            <a:off x="989013" y="1752600"/>
            <a:ext cx="7316787" cy="4122738"/>
            <a:chOff x="989013" y="1752600"/>
            <a:chExt cx="7316787" cy="4122738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065213" y="3040063"/>
              <a:ext cx="7086600" cy="22939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-52"/>
              </a:endParaRPr>
            </a:p>
          </p:txBody>
        </p:sp>
        <p:sp>
          <p:nvSpPr>
            <p:cNvPr id="51204" name="Rectangle 111"/>
            <p:cNvSpPr>
              <a:spLocks noChangeArrowheads="1"/>
            </p:cNvSpPr>
            <p:nvPr/>
          </p:nvSpPr>
          <p:spPr bwMode="auto">
            <a:xfrm>
              <a:off x="12938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5" name="Rectangle 112"/>
            <p:cNvSpPr>
              <a:spLocks noChangeArrowheads="1"/>
            </p:cNvSpPr>
            <p:nvPr/>
          </p:nvSpPr>
          <p:spPr bwMode="auto">
            <a:xfrm>
              <a:off x="1317625" y="3521075"/>
              <a:ext cx="323850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206" name="Rectangle 113"/>
            <p:cNvSpPr>
              <a:spLocks noChangeArrowheads="1"/>
            </p:cNvSpPr>
            <p:nvPr/>
          </p:nvSpPr>
          <p:spPr bwMode="auto">
            <a:xfrm>
              <a:off x="1689100" y="3521075"/>
              <a:ext cx="347663" cy="1841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07" name="Rectangle 114"/>
            <p:cNvSpPr>
              <a:spLocks noChangeArrowheads="1"/>
            </p:cNvSpPr>
            <p:nvPr/>
          </p:nvSpPr>
          <p:spPr bwMode="auto">
            <a:xfrm>
              <a:off x="1689100" y="3733800"/>
              <a:ext cx="347663" cy="1968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340258" y="3216599"/>
              <a:ext cx="696686" cy="22204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11" name="Rectangle 255"/>
            <p:cNvSpPr>
              <a:spLocks noChangeArrowheads="1"/>
            </p:cNvSpPr>
            <p:nvPr/>
          </p:nvSpPr>
          <p:spPr bwMode="auto">
            <a:xfrm>
              <a:off x="21320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2" name="Rectangle 257"/>
            <p:cNvSpPr>
              <a:spLocks noChangeArrowheads="1"/>
            </p:cNvSpPr>
            <p:nvPr/>
          </p:nvSpPr>
          <p:spPr bwMode="auto">
            <a:xfrm>
              <a:off x="25273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13" name="Rectangle 258"/>
            <p:cNvSpPr>
              <a:spLocks noChangeArrowheads="1"/>
            </p:cNvSpPr>
            <p:nvPr/>
          </p:nvSpPr>
          <p:spPr bwMode="auto">
            <a:xfrm>
              <a:off x="25273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1784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17" name="Rectangle 271"/>
            <p:cNvSpPr>
              <a:spLocks noChangeArrowheads="1"/>
            </p:cNvSpPr>
            <p:nvPr/>
          </p:nvSpPr>
          <p:spPr bwMode="auto">
            <a:xfrm>
              <a:off x="71612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8" name="Rectangle 273"/>
            <p:cNvSpPr>
              <a:spLocks noChangeArrowheads="1"/>
            </p:cNvSpPr>
            <p:nvPr/>
          </p:nvSpPr>
          <p:spPr bwMode="auto">
            <a:xfrm>
              <a:off x="75565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19" name="Rectangle 274"/>
            <p:cNvSpPr>
              <a:spLocks noChangeArrowheads="1"/>
            </p:cNvSpPr>
            <p:nvPr/>
          </p:nvSpPr>
          <p:spPr bwMode="auto">
            <a:xfrm>
              <a:off x="75565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72076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23" name="Rectangle 279"/>
            <p:cNvSpPr>
              <a:spLocks noChangeArrowheads="1"/>
            </p:cNvSpPr>
            <p:nvPr/>
          </p:nvSpPr>
          <p:spPr bwMode="auto">
            <a:xfrm>
              <a:off x="63230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24" name="Rectangle 281"/>
            <p:cNvSpPr>
              <a:spLocks noChangeArrowheads="1"/>
            </p:cNvSpPr>
            <p:nvPr/>
          </p:nvSpPr>
          <p:spPr bwMode="auto">
            <a:xfrm>
              <a:off x="67183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25" name="Rectangle 282"/>
            <p:cNvSpPr>
              <a:spLocks noChangeArrowheads="1"/>
            </p:cNvSpPr>
            <p:nvPr/>
          </p:nvSpPr>
          <p:spPr bwMode="auto">
            <a:xfrm>
              <a:off x="67183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63694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29" name="Rectangle 287"/>
            <p:cNvSpPr>
              <a:spLocks noChangeArrowheads="1"/>
            </p:cNvSpPr>
            <p:nvPr/>
          </p:nvSpPr>
          <p:spPr bwMode="auto">
            <a:xfrm>
              <a:off x="54848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30" name="Rectangle 289"/>
            <p:cNvSpPr>
              <a:spLocks noChangeArrowheads="1"/>
            </p:cNvSpPr>
            <p:nvPr/>
          </p:nvSpPr>
          <p:spPr bwMode="auto">
            <a:xfrm>
              <a:off x="58801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31" name="Rectangle 290"/>
            <p:cNvSpPr>
              <a:spLocks noChangeArrowheads="1"/>
            </p:cNvSpPr>
            <p:nvPr/>
          </p:nvSpPr>
          <p:spPr bwMode="auto">
            <a:xfrm>
              <a:off x="58801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55312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35" name="Rectangle 295"/>
            <p:cNvSpPr>
              <a:spLocks noChangeArrowheads="1"/>
            </p:cNvSpPr>
            <p:nvPr/>
          </p:nvSpPr>
          <p:spPr bwMode="auto">
            <a:xfrm>
              <a:off x="46466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36" name="Rectangle 297"/>
            <p:cNvSpPr>
              <a:spLocks noChangeArrowheads="1"/>
            </p:cNvSpPr>
            <p:nvPr/>
          </p:nvSpPr>
          <p:spPr bwMode="auto">
            <a:xfrm>
              <a:off x="50419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37" name="Rectangle 298"/>
            <p:cNvSpPr>
              <a:spLocks noChangeArrowheads="1"/>
            </p:cNvSpPr>
            <p:nvPr/>
          </p:nvSpPr>
          <p:spPr bwMode="auto">
            <a:xfrm>
              <a:off x="50419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46930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41" name="Rectangle 303"/>
            <p:cNvSpPr>
              <a:spLocks noChangeArrowheads="1"/>
            </p:cNvSpPr>
            <p:nvPr/>
          </p:nvSpPr>
          <p:spPr bwMode="auto">
            <a:xfrm>
              <a:off x="38084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42" name="Rectangle 305"/>
            <p:cNvSpPr>
              <a:spLocks noChangeArrowheads="1"/>
            </p:cNvSpPr>
            <p:nvPr/>
          </p:nvSpPr>
          <p:spPr bwMode="auto">
            <a:xfrm>
              <a:off x="42037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43" name="Rectangle 306"/>
            <p:cNvSpPr>
              <a:spLocks noChangeArrowheads="1"/>
            </p:cNvSpPr>
            <p:nvPr/>
          </p:nvSpPr>
          <p:spPr bwMode="auto">
            <a:xfrm>
              <a:off x="42037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38548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47" name="Rectangle 311"/>
            <p:cNvSpPr>
              <a:spLocks noChangeArrowheads="1"/>
            </p:cNvSpPr>
            <p:nvPr/>
          </p:nvSpPr>
          <p:spPr bwMode="auto">
            <a:xfrm>
              <a:off x="29702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48" name="Rectangle 313"/>
            <p:cNvSpPr>
              <a:spLocks noChangeArrowheads="1"/>
            </p:cNvSpPr>
            <p:nvPr/>
          </p:nvSpPr>
          <p:spPr bwMode="auto">
            <a:xfrm>
              <a:off x="33655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49" name="Rectangle 314"/>
            <p:cNvSpPr>
              <a:spLocks noChangeArrowheads="1"/>
            </p:cNvSpPr>
            <p:nvPr/>
          </p:nvSpPr>
          <p:spPr bwMode="auto">
            <a:xfrm>
              <a:off x="33655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30166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293813" y="4343400"/>
              <a:ext cx="6629400" cy="3127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latin typeface="Times New Roman" pitchFamily="18" charset="-52"/>
                </a:rPr>
                <a:t>Interconnection Network</a:t>
              </a:r>
            </a:p>
          </p:txBody>
        </p:sp>
        <p:sp>
          <p:nvSpPr>
            <p:cNvPr id="51254" name="Rectangle 326"/>
            <p:cNvSpPr>
              <a:spLocks noChangeArrowheads="1"/>
            </p:cNvSpPr>
            <p:nvPr/>
          </p:nvSpPr>
          <p:spPr bwMode="auto">
            <a:xfrm>
              <a:off x="1370013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55" name="Rectangle 327"/>
            <p:cNvSpPr>
              <a:spLocks noChangeArrowheads="1"/>
            </p:cNvSpPr>
            <p:nvPr/>
          </p:nvSpPr>
          <p:spPr bwMode="auto">
            <a:xfrm>
              <a:off x="1789113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56" name="Rectangle 331"/>
            <p:cNvSpPr>
              <a:spLocks noChangeArrowheads="1"/>
            </p:cNvSpPr>
            <p:nvPr/>
          </p:nvSpPr>
          <p:spPr bwMode="auto">
            <a:xfrm>
              <a:off x="2393950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57" name="Rectangle 332"/>
            <p:cNvSpPr>
              <a:spLocks noChangeArrowheads="1"/>
            </p:cNvSpPr>
            <p:nvPr/>
          </p:nvSpPr>
          <p:spPr bwMode="auto">
            <a:xfrm>
              <a:off x="2813050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58" name="Rectangle 334"/>
            <p:cNvSpPr>
              <a:spLocks noChangeArrowheads="1"/>
            </p:cNvSpPr>
            <p:nvPr/>
          </p:nvSpPr>
          <p:spPr bwMode="auto">
            <a:xfrm>
              <a:off x="3416300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59" name="Rectangle 335"/>
            <p:cNvSpPr>
              <a:spLocks noChangeArrowheads="1"/>
            </p:cNvSpPr>
            <p:nvPr/>
          </p:nvSpPr>
          <p:spPr bwMode="auto">
            <a:xfrm>
              <a:off x="3835400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60" name="Rectangle 337"/>
            <p:cNvSpPr>
              <a:spLocks noChangeArrowheads="1"/>
            </p:cNvSpPr>
            <p:nvPr/>
          </p:nvSpPr>
          <p:spPr bwMode="auto">
            <a:xfrm>
              <a:off x="4440238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61" name="Rectangle 338"/>
            <p:cNvSpPr>
              <a:spLocks noChangeArrowheads="1"/>
            </p:cNvSpPr>
            <p:nvPr/>
          </p:nvSpPr>
          <p:spPr bwMode="auto">
            <a:xfrm>
              <a:off x="4859338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62" name="Rectangle 340"/>
            <p:cNvSpPr>
              <a:spLocks noChangeArrowheads="1"/>
            </p:cNvSpPr>
            <p:nvPr/>
          </p:nvSpPr>
          <p:spPr bwMode="auto">
            <a:xfrm>
              <a:off x="5462588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63" name="Rectangle 341"/>
            <p:cNvSpPr>
              <a:spLocks noChangeArrowheads="1"/>
            </p:cNvSpPr>
            <p:nvPr/>
          </p:nvSpPr>
          <p:spPr bwMode="auto">
            <a:xfrm>
              <a:off x="5881688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64" name="Rectangle 343"/>
            <p:cNvSpPr>
              <a:spLocks noChangeArrowheads="1"/>
            </p:cNvSpPr>
            <p:nvPr/>
          </p:nvSpPr>
          <p:spPr bwMode="auto">
            <a:xfrm>
              <a:off x="6486525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65" name="Rectangle 344"/>
            <p:cNvSpPr>
              <a:spLocks noChangeArrowheads="1"/>
            </p:cNvSpPr>
            <p:nvPr/>
          </p:nvSpPr>
          <p:spPr bwMode="auto">
            <a:xfrm>
              <a:off x="6905625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66" name="Rectangle 328"/>
            <p:cNvSpPr>
              <a:spLocks noChangeArrowheads="1"/>
            </p:cNvSpPr>
            <p:nvPr/>
          </p:nvSpPr>
          <p:spPr bwMode="auto">
            <a:xfrm>
              <a:off x="1370013" y="5570538"/>
              <a:ext cx="838200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/>
            </a:p>
          </p:txBody>
        </p:sp>
        <p:sp>
          <p:nvSpPr>
            <p:cNvPr id="51267" name="Rectangle 352"/>
            <p:cNvSpPr>
              <a:spLocks noChangeArrowheads="1"/>
            </p:cNvSpPr>
            <p:nvPr/>
          </p:nvSpPr>
          <p:spPr bwMode="auto">
            <a:xfrm>
              <a:off x="2393950" y="5570538"/>
              <a:ext cx="838200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/>
            </a:p>
          </p:txBody>
        </p:sp>
        <p:sp>
          <p:nvSpPr>
            <p:cNvPr id="51268" name="Rectangle 353"/>
            <p:cNvSpPr>
              <a:spLocks noChangeArrowheads="1"/>
            </p:cNvSpPr>
            <p:nvPr/>
          </p:nvSpPr>
          <p:spPr bwMode="auto">
            <a:xfrm>
              <a:off x="3416300" y="5570538"/>
              <a:ext cx="838200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/>
            </a:p>
          </p:txBody>
        </p:sp>
        <p:sp>
          <p:nvSpPr>
            <p:cNvPr id="51269" name="Rectangle 354"/>
            <p:cNvSpPr>
              <a:spLocks noChangeArrowheads="1"/>
            </p:cNvSpPr>
            <p:nvPr/>
          </p:nvSpPr>
          <p:spPr bwMode="auto">
            <a:xfrm>
              <a:off x="4440238" y="5570538"/>
              <a:ext cx="838200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 sz="3600"/>
            </a:p>
          </p:txBody>
        </p:sp>
        <p:sp>
          <p:nvSpPr>
            <p:cNvPr id="51270" name="Rectangle 355"/>
            <p:cNvSpPr>
              <a:spLocks noChangeArrowheads="1"/>
            </p:cNvSpPr>
            <p:nvPr/>
          </p:nvSpPr>
          <p:spPr bwMode="auto">
            <a:xfrm>
              <a:off x="5462588" y="5565775"/>
              <a:ext cx="838200" cy="309563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/>
            </a:p>
          </p:txBody>
        </p:sp>
        <p:sp>
          <p:nvSpPr>
            <p:cNvPr id="51271" name="Rectangle 356"/>
            <p:cNvSpPr>
              <a:spLocks noChangeArrowheads="1"/>
            </p:cNvSpPr>
            <p:nvPr/>
          </p:nvSpPr>
          <p:spPr bwMode="auto">
            <a:xfrm>
              <a:off x="6486525" y="5562600"/>
              <a:ext cx="838200" cy="312738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 sz="3600"/>
            </a:p>
          </p:txBody>
        </p:sp>
        <p:cxnSp>
          <p:nvCxnSpPr>
            <p:cNvPr id="51272" name="Straight Connector 360"/>
            <p:cNvCxnSpPr>
              <a:cxnSpLocks noChangeShapeType="1"/>
              <a:stCxn id="51204" idx="2"/>
            </p:cNvCxnSpPr>
            <p:nvPr/>
          </p:nvCxnSpPr>
          <p:spPr bwMode="auto">
            <a:xfrm rot="5400000">
              <a:off x="1560513" y="4229100"/>
              <a:ext cx="228600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3" name="Straight Connector 361"/>
            <p:cNvCxnSpPr>
              <a:cxnSpLocks noChangeShapeType="1"/>
            </p:cNvCxnSpPr>
            <p:nvPr/>
          </p:nvCxnSpPr>
          <p:spPr bwMode="auto">
            <a:xfrm rot="5400000">
              <a:off x="23995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4" name="Straight Connector 362"/>
            <p:cNvCxnSpPr>
              <a:cxnSpLocks noChangeShapeType="1"/>
            </p:cNvCxnSpPr>
            <p:nvPr/>
          </p:nvCxnSpPr>
          <p:spPr bwMode="auto">
            <a:xfrm rot="5400000">
              <a:off x="32377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5" name="Straight Connector 363"/>
            <p:cNvCxnSpPr>
              <a:cxnSpLocks noChangeShapeType="1"/>
            </p:cNvCxnSpPr>
            <p:nvPr/>
          </p:nvCxnSpPr>
          <p:spPr bwMode="auto">
            <a:xfrm rot="5400000">
              <a:off x="40759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6" name="Straight Connector 364"/>
            <p:cNvCxnSpPr>
              <a:cxnSpLocks noChangeShapeType="1"/>
            </p:cNvCxnSpPr>
            <p:nvPr/>
          </p:nvCxnSpPr>
          <p:spPr bwMode="auto">
            <a:xfrm rot="5400000">
              <a:off x="49141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7" name="Straight Connector 365"/>
            <p:cNvCxnSpPr>
              <a:cxnSpLocks noChangeShapeType="1"/>
            </p:cNvCxnSpPr>
            <p:nvPr/>
          </p:nvCxnSpPr>
          <p:spPr bwMode="auto">
            <a:xfrm rot="5400000">
              <a:off x="57523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8" name="Straight Connector 366"/>
            <p:cNvCxnSpPr>
              <a:cxnSpLocks noChangeShapeType="1"/>
            </p:cNvCxnSpPr>
            <p:nvPr/>
          </p:nvCxnSpPr>
          <p:spPr bwMode="auto">
            <a:xfrm rot="5400000">
              <a:off x="65905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9" name="Straight Connector 367"/>
            <p:cNvCxnSpPr>
              <a:cxnSpLocks noChangeShapeType="1"/>
            </p:cNvCxnSpPr>
            <p:nvPr/>
          </p:nvCxnSpPr>
          <p:spPr bwMode="auto">
            <a:xfrm rot="5400000">
              <a:off x="74287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0" name="Straight Connector 371"/>
            <p:cNvCxnSpPr>
              <a:cxnSpLocks noChangeShapeType="1"/>
            </p:cNvCxnSpPr>
            <p:nvPr/>
          </p:nvCxnSpPr>
          <p:spPr bwMode="auto">
            <a:xfrm rot="5400000">
              <a:off x="146446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1" name="Straight Connector 375"/>
            <p:cNvCxnSpPr>
              <a:cxnSpLocks noChangeShapeType="1"/>
            </p:cNvCxnSpPr>
            <p:nvPr/>
          </p:nvCxnSpPr>
          <p:spPr bwMode="auto">
            <a:xfrm rot="5400000">
              <a:off x="1883569" y="4760119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2" name="Straight Connector 376"/>
            <p:cNvCxnSpPr>
              <a:cxnSpLocks noChangeShapeType="1"/>
            </p:cNvCxnSpPr>
            <p:nvPr/>
          </p:nvCxnSpPr>
          <p:spPr bwMode="auto">
            <a:xfrm rot="5400000">
              <a:off x="2493169" y="4760119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3" name="Straight Connector 377"/>
            <p:cNvCxnSpPr>
              <a:cxnSpLocks noChangeShapeType="1"/>
            </p:cNvCxnSpPr>
            <p:nvPr/>
          </p:nvCxnSpPr>
          <p:spPr bwMode="auto">
            <a:xfrm rot="5400000">
              <a:off x="2912269" y="4760119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4" name="Straight Connector 378"/>
            <p:cNvCxnSpPr>
              <a:cxnSpLocks noChangeShapeType="1"/>
            </p:cNvCxnSpPr>
            <p:nvPr/>
          </p:nvCxnSpPr>
          <p:spPr bwMode="auto">
            <a:xfrm rot="5400000">
              <a:off x="35028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5" name="Straight Connector 379"/>
            <p:cNvCxnSpPr>
              <a:cxnSpLocks noChangeShapeType="1"/>
            </p:cNvCxnSpPr>
            <p:nvPr/>
          </p:nvCxnSpPr>
          <p:spPr bwMode="auto">
            <a:xfrm rot="5400000">
              <a:off x="39219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6" name="Straight Connector 380"/>
            <p:cNvCxnSpPr>
              <a:cxnSpLocks noChangeShapeType="1"/>
            </p:cNvCxnSpPr>
            <p:nvPr/>
          </p:nvCxnSpPr>
          <p:spPr bwMode="auto">
            <a:xfrm rot="5400000">
              <a:off x="4536281" y="4761707"/>
              <a:ext cx="230187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7" name="Straight Connector 381"/>
            <p:cNvCxnSpPr>
              <a:cxnSpLocks noChangeShapeType="1"/>
            </p:cNvCxnSpPr>
            <p:nvPr/>
          </p:nvCxnSpPr>
          <p:spPr bwMode="auto">
            <a:xfrm rot="5400000">
              <a:off x="4955381" y="4761707"/>
              <a:ext cx="230187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8" name="Straight Connector 382"/>
            <p:cNvCxnSpPr>
              <a:cxnSpLocks noChangeShapeType="1"/>
            </p:cNvCxnSpPr>
            <p:nvPr/>
          </p:nvCxnSpPr>
          <p:spPr bwMode="auto">
            <a:xfrm rot="5400000">
              <a:off x="55602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9" name="Straight Connector 383"/>
            <p:cNvCxnSpPr>
              <a:cxnSpLocks noChangeShapeType="1"/>
            </p:cNvCxnSpPr>
            <p:nvPr/>
          </p:nvCxnSpPr>
          <p:spPr bwMode="auto">
            <a:xfrm rot="5400000">
              <a:off x="59793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0" name="Straight Connector 384"/>
            <p:cNvCxnSpPr>
              <a:cxnSpLocks noChangeShapeType="1"/>
            </p:cNvCxnSpPr>
            <p:nvPr/>
          </p:nvCxnSpPr>
          <p:spPr bwMode="auto">
            <a:xfrm rot="5400000">
              <a:off x="65889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1" name="Straight Connector 385"/>
            <p:cNvCxnSpPr>
              <a:cxnSpLocks noChangeShapeType="1"/>
            </p:cNvCxnSpPr>
            <p:nvPr/>
          </p:nvCxnSpPr>
          <p:spPr bwMode="auto">
            <a:xfrm rot="5400000">
              <a:off x="70080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2" name="Straight Connector 410"/>
            <p:cNvCxnSpPr>
              <a:cxnSpLocks noChangeShapeType="1"/>
            </p:cNvCxnSpPr>
            <p:nvPr/>
          </p:nvCxnSpPr>
          <p:spPr bwMode="auto">
            <a:xfrm rot="16200000" flipH="1">
              <a:off x="5452269" y="5377657"/>
              <a:ext cx="390525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3" name="Straight Connector 411"/>
            <p:cNvCxnSpPr>
              <a:cxnSpLocks noChangeShapeType="1"/>
            </p:cNvCxnSpPr>
            <p:nvPr/>
          </p:nvCxnSpPr>
          <p:spPr bwMode="auto">
            <a:xfrm rot="16200000" flipH="1">
              <a:off x="5876926" y="5372100"/>
              <a:ext cx="381000" cy="317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4" name="Straight Connector 412"/>
            <p:cNvCxnSpPr>
              <a:cxnSpLocks noChangeShapeType="1"/>
            </p:cNvCxnSpPr>
            <p:nvPr/>
          </p:nvCxnSpPr>
          <p:spPr bwMode="auto">
            <a:xfrm rot="5400000">
              <a:off x="6477000" y="5375276"/>
              <a:ext cx="377825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5" name="Straight Connector 413"/>
            <p:cNvCxnSpPr>
              <a:cxnSpLocks noChangeShapeType="1"/>
            </p:cNvCxnSpPr>
            <p:nvPr/>
          </p:nvCxnSpPr>
          <p:spPr bwMode="auto">
            <a:xfrm rot="5400000">
              <a:off x="6900069" y="5371307"/>
              <a:ext cx="369887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6" name="Straight Connector 418"/>
            <p:cNvCxnSpPr>
              <a:cxnSpLocks noChangeShapeType="1"/>
            </p:cNvCxnSpPr>
            <p:nvPr/>
          </p:nvCxnSpPr>
          <p:spPr bwMode="auto">
            <a:xfrm rot="16200000" flipH="1">
              <a:off x="4480719" y="5371306"/>
              <a:ext cx="390525" cy="476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7" name="Straight Connector 419"/>
            <p:cNvCxnSpPr>
              <a:cxnSpLocks noChangeShapeType="1"/>
            </p:cNvCxnSpPr>
            <p:nvPr/>
          </p:nvCxnSpPr>
          <p:spPr bwMode="auto">
            <a:xfrm rot="16200000" flipH="1">
              <a:off x="4901406" y="5369719"/>
              <a:ext cx="385763" cy="317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8" name="Straight Connector 420"/>
            <p:cNvCxnSpPr>
              <a:cxnSpLocks noChangeShapeType="1"/>
            </p:cNvCxnSpPr>
            <p:nvPr/>
          </p:nvCxnSpPr>
          <p:spPr bwMode="auto">
            <a:xfrm rot="16200000" flipH="1">
              <a:off x="2398713" y="5376863"/>
              <a:ext cx="384175" cy="317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9" name="Straight Connector 421"/>
            <p:cNvCxnSpPr>
              <a:cxnSpLocks noChangeShapeType="1"/>
            </p:cNvCxnSpPr>
            <p:nvPr/>
          </p:nvCxnSpPr>
          <p:spPr bwMode="auto">
            <a:xfrm rot="16200000" flipH="1">
              <a:off x="2818606" y="5376070"/>
              <a:ext cx="384175" cy="476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300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3418681" y="5380832"/>
              <a:ext cx="379413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301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3837781" y="5380832"/>
              <a:ext cx="379413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302" name="Straight Connector 424"/>
            <p:cNvCxnSpPr>
              <a:cxnSpLocks noChangeShapeType="1"/>
            </p:cNvCxnSpPr>
            <p:nvPr/>
          </p:nvCxnSpPr>
          <p:spPr bwMode="auto">
            <a:xfrm rot="16200000" flipH="1">
              <a:off x="1407319" y="5377657"/>
              <a:ext cx="387350" cy="476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303" name="Straight Connector 425"/>
            <p:cNvCxnSpPr>
              <a:cxnSpLocks noChangeShapeType="1"/>
            </p:cNvCxnSpPr>
            <p:nvPr/>
          </p:nvCxnSpPr>
          <p:spPr bwMode="auto">
            <a:xfrm rot="16200000" flipH="1">
              <a:off x="1825626" y="5378450"/>
              <a:ext cx="387350" cy="317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506" name="Rectangle 505"/>
            <p:cNvSpPr/>
            <p:nvPr/>
          </p:nvSpPr>
          <p:spPr bwMode="auto">
            <a:xfrm>
              <a:off x="1065213" y="1752600"/>
              <a:ext cx="838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-52"/>
                </a:rPr>
                <a:t>CPU</a:t>
              </a: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979613" y="1752600"/>
              <a:ext cx="1447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-52"/>
                </a:rPr>
                <a:t>Bridge</a:t>
              </a: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3503613" y="1752600"/>
              <a:ext cx="2209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-52"/>
                </a:rPr>
                <a:t>Host Memory</a:t>
              </a:r>
            </a:p>
          </p:txBody>
        </p:sp>
        <p:cxnSp>
          <p:nvCxnSpPr>
            <p:cNvPr id="51307" name="Straight Connector 509"/>
            <p:cNvCxnSpPr>
              <a:cxnSpLocks noChangeShapeType="1"/>
              <a:stCxn id="506" idx="3"/>
              <a:endCxn id="507" idx="1"/>
            </p:cNvCxnSpPr>
            <p:nvPr/>
          </p:nvCxnSpPr>
          <p:spPr bwMode="auto">
            <a:xfrm>
              <a:off x="1903413" y="1943100"/>
              <a:ext cx="76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8" name="Straight Connector 511"/>
            <p:cNvCxnSpPr>
              <a:cxnSpLocks noChangeShapeType="1"/>
              <a:stCxn id="507" idx="3"/>
              <a:endCxn id="508" idx="1"/>
            </p:cNvCxnSpPr>
            <p:nvPr/>
          </p:nvCxnSpPr>
          <p:spPr bwMode="auto">
            <a:xfrm>
              <a:off x="3427413" y="1943100"/>
              <a:ext cx="76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9" name="Straight Connector 513"/>
            <p:cNvCxnSpPr>
              <a:cxnSpLocks noChangeShapeType="1"/>
              <a:stCxn id="507" idx="2"/>
            </p:cNvCxnSpPr>
            <p:nvPr/>
          </p:nvCxnSpPr>
          <p:spPr bwMode="auto">
            <a:xfrm rot="5400000">
              <a:off x="2475707" y="2362994"/>
              <a:ext cx="4572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1310" name="Group 499"/>
            <p:cNvGrpSpPr>
              <a:grpSpLocks/>
            </p:cNvGrpSpPr>
            <p:nvPr/>
          </p:nvGrpSpPr>
          <p:grpSpPr bwMode="auto">
            <a:xfrm>
              <a:off x="989013" y="2590800"/>
              <a:ext cx="7316787" cy="1906588"/>
              <a:chOff x="152400" y="2590800"/>
              <a:chExt cx="7316647" cy="1906645"/>
            </a:xfrm>
          </p:grpSpPr>
          <p:grpSp>
            <p:nvGrpSpPr>
              <p:cNvPr id="51319" name="Group 486"/>
              <p:cNvGrpSpPr>
                <a:grpSpLocks/>
              </p:cNvGrpSpPr>
              <p:nvPr/>
            </p:nvGrpSpPr>
            <p:grpSpPr bwMode="auto">
              <a:xfrm>
                <a:off x="152400" y="2590800"/>
                <a:ext cx="7316647" cy="1906645"/>
                <a:chOff x="152400" y="2590800"/>
                <a:chExt cx="7316647" cy="1906645"/>
              </a:xfrm>
            </p:grpSpPr>
            <p:sp>
              <p:nvSpPr>
                <p:cNvPr id="450" name="Rectangle 449"/>
                <p:cNvSpPr/>
                <p:nvPr/>
              </p:nvSpPr>
              <p:spPr bwMode="auto">
                <a:xfrm>
                  <a:off x="914385" y="2590800"/>
                  <a:ext cx="1904964" cy="304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latin typeface="Times New Roman" pitchFamily="18" charset="-52"/>
                    </a:rPr>
                    <a:t>Work Distribution</a:t>
                  </a:r>
                </a:p>
              </p:txBody>
            </p:sp>
            <p:cxnSp>
              <p:nvCxnSpPr>
                <p:cNvPr id="51322" name="Straight Connector 452"/>
                <p:cNvCxnSpPr>
                  <a:cxnSpLocks noChangeShapeType="1"/>
                  <a:stCxn id="450" idx="3"/>
                </p:cNvCxnSpPr>
                <p:nvPr/>
              </p:nvCxnSpPr>
              <p:spPr bwMode="auto">
                <a:xfrm>
                  <a:off x="2819639" y="2743141"/>
                  <a:ext cx="4648617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3" name="Straight Connector 45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590735" y="3619132"/>
                  <a:ext cx="175345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4" name="Straight Connector 456"/>
                <p:cNvCxnSpPr>
                  <a:cxnSpLocks noChangeShapeType="1"/>
                  <a:stCxn id="450" idx="1"/>
                </p:cNvCxnSpPr>
                <p:nvPr/>
              </p:nvCxnSpPr>
              <p:spPr bwMode="auto">
                <a:xfrm rot="10800000">
                  <a:off x="152400" y="2743200"/>
                  <a:ext cx="762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5" name="Straight Connector 46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-717976" y="3615162"/>
                  <a:ext cx="1751073" cy="873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6" name="Straight Connector 46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17526" y="2982427"/>
                  <a:ext cx="469429" cy="50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7" name="Straight Connector 47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527572" y="3044428"/>
                  <a:ext cx="2976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8" name="Straight Connector 47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366566" y="3043634"/>
                  <a:ext cx="2976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9" name="Straight Connector 47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27772" y="2968228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30" name="Straight Connector 47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9667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31" name="Straight Connector 48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8049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32" name="Straight Connector 48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6431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33" name="Straight Connector 48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4813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51320" name="Straight Connector 491"/>
              <p:cNvCxnSpPr>
                <a:cxnSpLocks noChangeShapeType="1"/>
              </p:cNvCxnSpPr>
              <p:nvPr/>
            </p:nvCxnSpPr>
            <p:spPr bwMode="auto">
              <a:xfrm>
                <a:off x="152400" y="4495063"/>
                <a:ext cx="3048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51311" name="Straight Connector 501"/>
            <p:cNvCxnSpPr>
              <a:cxnSpLocks noChangeShapeType="1"/>
            </p:cNvCxnSpPr>
            <p:nvPr/>
          </p:nvCxnSpPr>
          <p:spPr bwMode="auto">
            <a:xfrm flipV="1">
              <a:off x="7915275" y="4495800"/>
              <a:ext cx="388938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312" name="Rectangle 112"/>
            <p:cNvSpPr>
              <a:spLocks noChangeArrowheads="1"/>
            </p:cNvSpPr>
            <p:nvPr/>
          </p:nvSpPr>
          <p:spPr bwMode="auto">
            <a:xfrm>
              <a:off x="21558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3" name="Rectangle 112"/>
            <p:cNvSpPr>
              <a:spLocks noChangeArrowheads="1"/>
            </p:cNvSpPr>
            <p:nvPr/>
          </p:nvSpPr>
          <p:spPr bwMode="auto">
            <a:xfrm>
              <a:off x="29940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4" name="Rectangle 112"/>
            <p:cNvSpPr>
              <a:spLocks noChangeArrowheads="1"/>
            </p:cNvSpPr>
            <p:nvPr/>
          </p:nvSpPr>
          <p:spPr bwMode="auto">
            <a:xfrm>
              <a:off x="38322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5" name="Rectangle 112"/>
            <p:cNvSpPr>
              <a:spLocks noChangeArrowheads="1"/>
            </p:cNvSpPr>
            <p:nvPr/>
          </p:nvSpPr>
          <p:spPr bwMode="auto">
            <a:xfrm>
              <a:off x="4672013" y="3521075"/>
              <a:ext cx="325437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6" name="Rectangle 112"/>
            <p:cNvSpPr>
              <a:spLocks noChangeArrowheads="1"/>
            </p:cNvSpPr>
            <p:nvPr/>
          </p:nvSpPr>
          <p:spPr bwMode="auto">
            <a:xfrm>
              <a:off x="55086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7" name="Rectangle 112"/>
            <p:cNvSpPr>
              <a:spLocks noChangeArrowheads="1"/>
            </p:cNvSpPr>
            <p:nvPr/>
          </p:nvSpPr>
          <p:spPr bwMode="auto">
            <a:xfrm>
              <a:off x="63468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8" name="Rectangle 112"/>
            <p:cNvSpPr>
              <a:spLocks noChangeArrowheads="1"/>
            </p:cNvSpPr>
            <p:nvPr/>
          </p:nvSpPr>
          <p:spPr bwMode="auto">
            <a:xfrm>
              <a:off x="71850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69"/>
          <p:cNvGrpSpPr>
            <a:grpSpLocks/>
          </p:cNvGrpSpPr>
          <p:nvPr/>
        </p:nvGrpSpPr>
        <p:grpSpPr bwMode="auto">
          <a:xfrm>
            <a:off x="838200" y="2743200"/>
            <a:ext cx="2667000" cy="2667000"/>
            <a:chOff x="609600" y="3657600"/>
            <a:chExt cx="2667000" cy="2667000"/>
          </a:xfrm>
        </p:grpSpPr>
        <p:sp>
          <p:nvSpPr>
            <p:cNvPr id="52258" name="Rectangle 3"/>
            <p:cNvSpPr>
              <a:spLocks noChangeArrowheads="1"/>
            </p:cNvSpPr>
            <p:nvPr/>
          </p:nvSpPr>
          <p:spPr bwMode="auto">
            <a:xfrm>
              <a:off x="609600" y="3657600"/>
              <a:ext cx="2667000" cy="2667000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2259" name="Rectangle 4"/>
            <p:cNvSpPr>
              <a:spLocks noChangeArrowheads="1"/>
            </p:cNvSpPr>
            <p:nvPr/>
          </p:nvSpPr>
          <p:spPr bwMode="auto">
            <a:xfrm>
              <a:off x="685800" y="4114800"/>
              <a:ext cx="1066800" cy="2133600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TEX</a:t>
              </a:r>
            </a:p>
          </p:txBody>
        </p:sp>
        <p:sp>
          <p:nvSpPr>
            <p:cNvPr id="52260" name="Rectangle 5"/>
            <p:cNvSpPr>
              <a:spLocks noChangeArrowheads="1"/>
            </p:cNvSpPr>
            <p:nvPr/>
          </p:nvSpPr>
          <p:spPr bwMode="auto">
            <a:xfrm>
              <a:off x="1905000" y="4114800"/>
              <a:ext cx="1143000" cy="990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SM</a:t>
              </a:r>
            </a:p>
          </p:txBody>
        </p:sp>
        <p:sp>
          <p:nvSpPr>
            <p:cNvPr id="52261" name="Rectangle 7"/>
            <p:cNvSpPr>
              <a:spLocks noChangeArrowheads="1"/>
            </p:cNvSpPr>
            <p:nvPr/>
          </p:nvSpPr>
          <p:spPr bwMode="auto">
            <a:xfrm>
              <a:off x="1905000" y="5257800"/>
              <a:ext cx="1143000" cy="990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SM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62000" y="3733800"/>
              <a:ext cx="2286000" cy="228600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Texture Processing Cluster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133600" y="2209800"/>
            <a:ext cx="6477000" cy="3733800"/>
            <a:chOff x="1905000" y="3124200"/>
            <a:chExt cx="5984185" cy="3733800"/>
          </a:xfrm>
        </p:grpSpPr>
        <p:sp>
          <p:nvSpPr>
            <p:cNvPr id="52252" name="Rectangle 40"/>
            <p:cNvSpPr>
              <a:spLocks noChangeArrowheads="1"/>
            </p:cNvSpPr>
            <p:nvPr/>
          </p:nvSpPr>
          <p:spPr bwMode="auto">
            <a:xfrm>
              <a:off x="1905000" y="4114800"/>
              <a:ext cx="1143000" cy="990600"/>
            </a:xfrm>
            <a:prstGeom prst="rect">
              <a:avLst/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/>
            </a:p>
          </p:txBody>
        </p:sp>
        <p:sp>
          <p:nvSpPr>
            <p:cNvPr id="52253" name="Rectangle 42"/>
            <p:cNvSpPr>
              <a:spLocks noChangeArrowheads="1"/>
            </p:cNvSpPr>
            <p:nvPr/>
          </p:nvSpPr>
          <p:spPr bwMode="auto">
            <a:xfrm>
              <a:off x="4932293" y="3124200"/>
              <a:ext cx="2956892" cy="3733800"/>
            </a:xfrm>
            <a:prstGeom prst="rect">
              <a:avLst/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/>
            </a:p>
          </p:txBody>
        </p:sp>
        <p:cxnSp>
          <p:nvCxnSpPr>
            <p:cNvPr id="52254" name="Straight Connector 61"/>
            <p:cNvCxnSpPr>
              <a:cxnSpLocks noChangeShapeType="1"/>
            </p:cNvCxnSpPr>
            <p:nvPr/>
          </p:nvCxnSpPr>
          <p:spPr bwMode="auto">
            <a:xfrm flipV="1">
              <a:off x="3048000" y="3124200"/>
              <a:ext cx="4841185" cy="9906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2255" name="Straight Connector 63"/>
            <p:cNvCxnSpPr>
              <a:cxnSpLocks noChangeShapeType="1"/>
            </p:cNvCxnSpPr>
            <p:nvPr/>
          </p:nvCxnSpPr>
          <p:spPr bwMode="auto">
            <a:xfrm flipV="1">
              <a:off x="1905000" y="3124200"/>
              <a:ext cx="3027293" cy="9906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2256" name="Straight Connector 64"/>
            <p:cNvCxnSpPr>
              <a:cxnSpLocks noChangeShapeType="1"/>
            </p:cNvCxnSpPr>
            <p:nvPr/>
          </p:nvCxnSpPr>
          <p:spPr bwMode="auto">
            <a:xfrm>
              <a:off x="1905000" y="5105400"/>
              <a:ext cx="3027293" cy="17526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2257" name="Straight Connector 65"/>
            <p:cNvCxnSpPr>
              <a:cxnSpLocks noChangeShapeType="1"/>
            </p:cNvCxnSpPr>
            <p:nvPr/>
          </p:nvCxnSpPr>
          <p:spPr bwMode="auto">
            <a:xfrm>
              <a:off x="3048000" y="5105400"/>
              <a:ext cx="4841185" cy="17526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410200" y="2209800"/>
            <a:ext cx="3200400" cy="3733800"/>
            <a:chOff x="5410200" y="2209800"/>
            <a:chExt cx="3200400" cy="3733800"/>
          </a:xfrm>
        </p:grpSpPr>
        <p:grpSp>
          <p:nvGrpSpPr>
            <p:cNvPr id="52230" name="Group 39"/>
            <p:cNvGrpSpPr>
              <a:grpSpLocks/>
            </p:cNvGrpSpPr>
            <p:nvPr/>
          </p:nvGrpSpPr>
          <p:grpSpPr bwMode="auto">
            <a:xfrm>
              <a:off x="5410200" y="2209800"/>
              <a:ext cx="3200400" cy="3733800"/>
              <a:chOff x="5181600" y="3124200"/>
              <a:chExt cx="3200400" cy="3733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5181600" y="3124200"/>
                <a:ext cx="3200400" cy="3733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atin typeface="Times New Roman" pitchFamily="18" charset="-52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334000" y="3200400"/>
                <a:ext cx="28956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atin typeface="Times New Roman" pitchFamily="18" charset="-52"/>
                  </a:rPr>
                  <a:t>Streaming Multiprocessor</a:t>
                </a:r>
              </a:p>
            </p:txBody>
          </p:sp>
          <p:sp>
            <p:nvSpPr>
              <p:cNvPr id="52236" name="Rectangle 12"/>
              <p:cNvSpPr>
                <a:spLocks noChangeArrowheads="1"/>
              </p:cNvSpPr>
              <p:nvPr/>
            </p:nvSpPr>
            <p:spPr bwMode="auto">
              <a:xfrm>
                <a:off x="5309616" y="3657600"/>
                <a:ext cx="1524000" cy="304800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/>
                  <a:t>Instruction $</a:t>
                </a:r>
              </a:p>
            </p:txBody>
          </p:sp>
          <p:sp>
            <p:nvSpPr>
              <p:cNvPr id="52237" name="Rectangle 14"/>
              <p:cNvSpPr>
                <a:spLocks noChangeArrowheads="1"/>
              </p:cNvSpPr>
              <p:nvPr/>
            </p:nvSpPr>
            <p:spPr bwMode="auto">
              <a:xfrm>
                <a:off x="6934200" y="3657600"/>
                <a:ext cx="1295400" cy="304800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/>
                  <a:t>Constant $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310188" y="4038600"/>
                <a:ext cx="2919412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atin typeface="Times New Roman" pitchFamily="18" charset="-52"/>
                  </a:rPr>
                  <a:t>Instruction Fetch</a:t>
                </a:r>
              </a:p>
            </p:txBody>
          </p:sp>
          <p:sp>
            <p:nvSpPr>
              <p:cNvPr id="52239" name="Rectangle 16"/>
              <p:cNvSpPr>
                <a:spLocks noChangeArrowheads="1"/>
              </p:cNvSpPr>
              <p:nvPr/>
            </p:nvSpPr>
            <p:spPr bwMode="auto">
              <a:xfrm>
                <a:off x="5309616" y="4419600"/>
                <a:ext cx="2919984" cy="533400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/>
                  <a:t>Shared Memory</a:t>
                </a:r>
              </a:p>
            </p:txBody>
          </p:sp>
          <p:sp>
            <p:nvSpPr>
              <p:cNvPr id="52240" name="Rectangle 22"/>
              <p:cNvSpPr>
                <a:spLocks noChangeArrowheads="1"/>
              </p:cNvSpPr>
              <p:nvPr/>
            </p:nvSpPr>
            <p:spPr bwMode="auto">
              <a:xfrm>
                <a:off x="6096000" y="5029200"/>
                <a:ext cx="609600" cy="1219200"/>
              </a:xfrm>
              <a:prstGeom prst="rect">
                <a:avLst/>
              </a:prstGeom>
              <a:solidFill>
                <a:srgbClr val="FF99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800"/>
                  <a:t>SFU</a:t>
                </a:r>
                <a:endParaRPr lang="en-US"/>
              </a:p>
            </p:txBody>
          </p:sp>
          <p:grpSp>
            <p:nvGrpSpPr>
              <p:cNvPr id="52241" name="Group 37"/>
              <p:cNvGrpSpPr>
                <a:grpSpLocks/>
              </p:cNvGrpSpPr>
              <p:nvPr/>
            </p:nvGrpSpPr>
            <p:grpSpPr bwMode="auto">
              <a:xfrm>
                <a:off x="5334000" y="5029200"/>
                <a:ext cx="609600" cy="1219200"/>
                <a:chOff x="5334000" y="5029200"/>
                <a:chExt cx="609600" cy="1219200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5334000" y="50292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5334000" y="53340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5334000" y="56388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5334000" y="59436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</p:grpSp>
          <p:sp>
            <p:nvSpPr>
              <p:cNvPr id="52242" name="Rectangle 32"/>
              <p:cNvSpPr>
                <a:spLocks noChangeArrowheads="1"/>
              </p:cNvSpPr>
              <p:nvPr/>
            </p:nvSpPr>
            <p:spPr bwMode="auto">
              <a:xfrm>
                <a:off x="7620000" y="5029200"/>
                <a:ext cx="609600" cy="1219200"/>
              </a:xfrm>
              <a:prstGeom prst="rect">
                <a:avLst/>
              </a:prstGeom>
              <a:solidFill>
                <a:srgbClr val="FF99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800"/>
                  <a:t>SFU</a:t>
                </a:r>
                <a:endParaRPr lang="en-US"/>
              </a:p>
            </p:txBody>
          </p:sp>
          <p:grpSp>
            <p:nvGrpSpPr>
              <p:cNvPr id="52243" name="Group 38"/>
              <p:cNvGrpSpPr>
                <a:grpSpLocks/>
              </p:cNvGrpSpPr>
              <p:nvPr/>
            </p:nvGrpSpPr>
            <p:grpSpPr bwMode="auto">
              <a:xfrm>
                <a:off x="6858000" y="5029200"/>
                <a:ext cx="609600" cy="1219200"/>
                <a:chOff x="6858000" y="5029200"/>
                <a:chExt cx="609600" cy="1219200"/>
              </a:xfrm>
            </p:grpSpPr>
            <p:sp>
              <p:nvSpPr>
                <p:cNvPr id="32" name="Rectangle 31"/>
                <p:cNvSpPr/>
                <p:nvPr/>
              </p:nvSpPr>
              <p:spPr bwMode="auto">
                <a:xfrm>
                  <a:off x="6858000" y="50292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858000" y="53340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6858000" y="56388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6858000" y="59436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</p:grpSp>
        </p:grpSp>
        <p:sp>
          <p:nvSpPr>
            <p:cNvPr id="52231" name="Rectangle 16"/>
            <p:cNvSpPr>
              <a:spLocks noChangeArrowheads="1"/>
            </p:cNvSpPr>
            <p:nvPr/>
          </p:nvSpPr>
          <p:spPr bwMode="auto">
            <a:xfrm>
              <a:off x="5562600" y="5410200"/>
              <a:ext cx="2919984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/>
                <a:t>Register File</a:t>
              </a:r>
            </a:p>
          </p:txBody>
        </p:sp>
      </p:grp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</a:t>
            </a:r>
            <a:r>
              <a:rPr kumimoji="1" lang="ru-RU" dirty="0" smtClean="0">
                <a:latin typeface="+mn-lt"/>
              </a:rPr>
              <a:t>:</a:t>
            </a:r>
            <a:r>
              <a:rPr kumimoji="1" lang="en-US" dirty="0" smtClean="0">
                <a:latin typeface="+mn-lt"/>
              </a:rPr>
              <a:t/>
            </a:r>
            <a:br>
              <a:rPr kumimoji="1" lang="en-US" dirty="0" smtClean="0">
                <a:latin typeface="+mn-lt"/>
              </a:rPr>
            </a:br>
            <a:r>
              <a:rPr kumimoji="1" lang="ru-RU" dirty="0" smtClean="0">
                <a:latin typeface="+mn-lt"/>
              </a:rPr>
              <a:t>Мультипроцессор </a:t>
            </a:r>
            <a:r>
              <a:rPr kumimoji="1" lang="en-US" dirty="0" smtClean="0">
                <a:latin typeface="+mn-lt"/>
              </a:rPr>
              <a:t>Tesla 8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 20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Объединенный </a:t>
            </a:r>
            <a:r>
              <a:rPr kumimoji="1" lang="en-US" sz="2800" dirty="0" smtClean="0">
                <a:latin typeface="Tahoma" pitchFamily="34" charset="0"/>
              </a:rPr>
              <a:t>L2 </a:t>
            </a:r>
            <a:r>
              <a:rPr kumimoji="1" lang="ru-RU" sz="2800" dirty="0" smtClean="0">
                <a:latin typeface="Tahoma" pitchFamily="34" charset="0"/>
              </a:rPr>
              <a:t>кэш</a:t>
            </a:r>
            <a:r>
              <a:rPr kumimoji="1" lang="en-US" sz="2800" dirty="0" smtClean="0">
                <a:latin typeface="Tahoma" pitchFamily="34" charset="0"/>
              </a:rPr>
              <a:t> (768 Kb)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До </a:t>
            </a:r>
            <a:r>
              <a:rPr kumimoji="1" lang="en-US" sz="2800" dirty="0" smtClean="0">
                <a:latin typeface="Tahoma" pitchFamily="34" charset="0"/>
              </a:rPr>
              <a:t>1 Tb </a:t>
            </a:r>
            <a:r>
              <a:rPr kumimoji="1" lang="ru-RU" sz="2800" dirty="0" smtClean="0">
                <a:latin typeface="Tahoma" pitchFamily="34" charset="0"/>
              </a:rPr>
              <a:t>памяти </a:t>
            </a:r>
            <a:r>
              <a:rPr kumimoji="1" lang="en-US" sz="2800" dirty="0" smtClean="0">
                <a:latin typeface="Tahoma" pitchFamily="34" charset="0"/>
              </a:rPr>
              <a:t>(64</a:t>
            </a:r>
            <a:r>
              <a:rPr kumimoji="1" lang="ru-RU" sz="2800" dirty="0" smtClean="0">
                <a:latin typeface="Tahoma" pitchFamily="34" charset="0"/>
              </a:rPr>
              <a:t>-битная</a:t>
            </a:r>
            <a:r>
              <a:rPr kumimoji="1" lang="en-US" sz="2800" dirty="0" smtClean="0">
                <a:latin typeface="Tahoma" pitchFamily="34" charset="0"/>
              </a:rPr>
              <a:t> </a:t>
            </a:r>
            <a:r>
              <a:rPr kumimoji="1" lang="ru-RU" sz="2800" dirty="0" smtClean="0">
                <a:latin typeface="Tahoma" pitchFamily="34" charset="0"/>
              </a:rPr>
              <a:t>адресация</a:t>
            </a:r>
            <a:r>
              <a:rPr kumimoji="1" lang="en-US" sz="2800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Общее адресное пространство памяти</a:t>
            </a:r>
            <a:endParaRPr kumimoji="1" lang="en-US" sz="2800" dirty="0" smtClean="0"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ККО</a:t>
            </a:r>
            <a:r>
              <a:rPr kumimoji="1" lang="en-US" sz="2800" dirty="0" smtClean="0">
                <a:latin typeface="Tahoma" pitchFamily="34" charset="0"/>
              </a:rPr>
              <a:t> (DRAM, </a:t>
            </a:r>
            <a:r>
              <a:rPr kumimoji="1" lang="ru-RU" sz="2800" dirty="0" smtClean="0">
                <a:latin typeface="Tahoma" pitchFamily="34" charset="0"/>
              </a:rPr>
              <a:t>регистры</a:t>
            </a:r>
            <a:r>
              <a:rPr kumimoji="1" lang="en-US" sz="2800" dirty="0" smtClean="0">
                <a:latin typeface="Tahoma" pitchFamily="34" charset="0"/>
              </a:rPr>
              <a:t>,</a:t>
            </a:r>
            <a:r>
              <a:rPr kumimoji="1" lang="ru-RU" sz="2800" dirty="0" smtClean="0">
                <a:latin typeface="Tahoma" pitchFamily="34" charset="0"/>
              </a:rPr>
              <a:t> разделяемая память</a:t>
            </a:r>
            <a:r>
              <a:rPr kumimoji="1" lang="en-US" sz="2800" dirty="0" smtClean="0">
                <a:latin typeface="Tahoma" pitchFamily="34" charset="0"/>
              </a:rPr>
              <a:t>,</a:t>
            </a:r>
            <a:r>
              <a:rPr kumimoji="1" lang="ru-RU" sz="2800" dirty="0" smtClean="0">
                <a:latin typeface="Tahoma" pitchFamily="34" charset="0"/>
              </a:rPr>
              <a:t> кэш</a:t>
            </a:r>
            <a:r>
              <a:rPr kumimoji="1" lang="en-US" sz="2800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Одновременное исполнение ядер, копирования памяти (</a:t>
            </a:r>
            <a:r>
              <a:rPr kumimoji="1" lang="en-US" sz="2800" dirty="0" smtClean="0">
                <a:latin typeface="Tahoma" pitchFamily="34" charset="0"/>
              </a:rPr>
              <a:t>CPU-&gt;GPU, GPU-&gt;CPU</a:t>
            </a:r>
            <a:r>
              <a:rPr kumimoji="1" lang="ru-RU" sz="2800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Быстрая смена контекста (</a:t>
            </a:r>
            <a:r>
              <a:rPr kumimoji="1" lang="en-US" sz="2800" dirty="0" smtClean="0">
                <a:latin typeface="Tahoma" pitchFamily="34" charset="0"/>
              </a:rPr>
              <a:t>10x</a:t>
            </a:r>
            <a:r>
              <a:rPr kumimoji="1" lang="ru-RU" sz="2800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Одновременное исполнение ядер (до 16)</a:t>
            </a:r>
            <a:endParaRPr kumimoji="1" lang="en-US" sz="2800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057400" y="1600200"/>
            <a:ext cx="4495800" cy="5181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-52"/>
            </a:endParaRPr>
          </a:p>
        </p:txBody>
      </p:sp>
      <p:sp>
        <p:nvSpPr>
          <p:cNvPr id="43011" name="Rectangle 19"/>
          <p:cNvSpPr>
            <a:spLocks noChangeArrowheads="1"/>
          </p:cNvSpPr>
          <p:nvPr/>
        </p:nvSpPr>
        <p:spPr bwMode="auto">
          <a:xfrm>
            <a:off x="2133600" y="1752600"/>
            <a:ext cx="2133600" cy="352425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/>
              <a:t>Instruction Cache</a:t>
            </a:r>
          </a:p>
        </p:txBody>
      </p:sp>
      <p:sp>
        <p:nvSpPr>
          <p:cNvPr id="43012" name="Rectangle 20"/>
          <p:cNvSpPr>
            <a:spLocks noChangeArrowheads="1"/>
          </p:cNvSpPr>
          <p:nvPr/>
        </p:nvSpPr>
        <p:spPr bwMode="auto">
          <a:xfrm>
            <a:off x="4419600" y="1752600"/>
            <a:ext cx="2057400" cy="352425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/>
              <a:t>Uniform Cache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33600" y="2133600"/>
            <a:ext cx="2133600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/>
              <a:t>Warp Scheduler</a:t>
            </a:r>
          </a:p>
        </p:txBody>
      </p:sp>
      <p:sp>
        <p:nvSpPr>
          <p:cNvPr id="43014" name="Rectangle 22"/>
          <p:cNvSpPr>
            <a:spLocks noChangeArrowheads="1"/>
          </p:cNvSpPr>
          <p:nvPr/>
        </p:nvSpPr>
        <p:spPr bwMode="auto">
          <a:xfrm>
            <a:off x="2133600" y="6172200"/>
            <a:ext cx="4343400" cy="228600"/>
          </a:xfrm>
          <a:prstGeom prst="rect">
            <a:avLst/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/>
              <a:t>64 Kb Shared Memory/ L1 Cache</a:t>
            </a:r>
          </a:p>
        </p:txBody>
      </p:sp>
      <p:sp>
        <p:nvSpPr>
          <p:cNvPr id="43015" name="Rectangle 23"/>
          <p:cNvSpPr>
            <a:spLocks noChangeArrowheads="1"/>
          </p:cNvSpPr>
          <p:nvPr/>
        </p:nvSpPr>
        <p:spPr bwMode="auto">
          <a:xfrm>
            <a:off x="5791200" y="3429000"/>
            <a:ext cx="685800" cy="533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/>
              <a:t>SFU</a:t>
            </a:r>
            <a:endParaRPr lang="en-US"/>
          </a:p>
        </p:txBody>
      </p:sp>
      <p:sp>
        <p:nvSpPr>
          <p:cNvPr id="32" name="Rectangle 31"/>
          <p:cNvSpPr/>
          <p:nvPr/>
        </p:nvSpPr>
        <p:spPr bwMode="auto">
          <a:xfrm>
            <a:off x="2133600" y="3429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43017" name="Rectangle 39"/>
          <p:cNvSpPr>
            <a:spLocks noChangeArrowheads="1"/>
          </p:cNvSpPr>
          <p:nvPr/>
        </p:nvSpPr>
        <p:spPr bwMode="auto">
          <a:xfrm>
            <a:off x="2133600" y="5943600"/>
            <a:ext cx="4343400" cy="173038"/>
          </a:xfrm>
          <a:prstGeom prst="rect">
            <a:avLst/>
          </a:prstGeom>
          <a:solidFill>
            <a:srgbClr val="3399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/>
              <a:t>Interconnection network</a:t>
            </a:r>
          </a:p>
        </p:txBody>
      </p:sp>
      <p:sp>
        <p:nvSpPr>
          <p:cNvPr id="43018" name="Rectangle 16"/>
          <p:cNvSpPr>
            <a:spLocks noChangeArrowheads="1"/>
          </p:cNvSpPr>
          <p:nvPr/>
        </p:nvSpPr>
        <p:spPr bwMode="auto">
          <a:xfrm>
            <a:off x="2133600" y="2895600"/>
            <a:ext cx="4343400" cy="4413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dirty="0"/>
              <a:t>Register File (</a:t>
            </a:r>
            <a:r>
              <a:rPr lang="en-US" sz="1400" dirty="0" smtClean="0"/>
              <a:t>32768 </a:t>
            </a:r>
            <a:r>
              <a:rPr lang="en-US" sz="1400" dirty="0"/>
              <a:t>32-bit </a:t>
            </a:r>
            <a:r>
              <a:rPr lang="en-US" sz="1400" dirty="0" smtClean="0"/>
              <a:t>words</a:t>
            </a:r>
            <a:r>
              <a:rPr lang="ru-RU" sz="1400" dirty="0" smtClean="0"/>
              <a:t>)</a:t>
            </a:r>
            <a:endParaRPr lang="en-US" sz="1400" dirty="0"/>
          </a:p>
        </p:txBody>
      </p:sp>
      <p:sp>
        <p:nvSpPr>
          <p:cNvPr id="2" name="Rectangle 21"/>
          <p:cNvSpPr/>
          <p:nvPr/>
        </p:nvSpPr>
        <p:spPr bwMode="auto">
          <a:xfrm>
            <a:off x="2133600" y="2514600"/>
            <a:ext cx="2133600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/>
              <a:t>Dispatch Unit</a:t>
            </a:r>
          </a:p>
        </p:txBody>
      </p:sp>
      <p:sp>
        <p:nvSpPr>
          <p:cNvPr id="3" name="Rectangle 21"/>
          <p:cNvSpPr/>
          <p:nvPr/>
        </p:nvSpPr>
        <p:spPr bwMode="auto">
          <a:xfrm>
            <a:off x="4419600" y="2133600"/>
            <a:ext cx="2057400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/>
              <a:t>Warp Scheduler</a:t>
            </a:r>
          </a:p>
        </p:txBody>
      </p:sp>
      <p:sp>
        <p:nvSpPr>
          <p:cNvPr id="4" name="Rectangle 21"/>
          <p:cNvSpPr/>
          <p:nvPr/>
        </p:nvSpPr>
        <p:spPr bwMode="auto">
          <a:xfrm>
            <a:off x="4419600" y="2514600"/>
            <a:ext cx="2057400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/>
              <a:t>Dispatch Unit</a:t>
            </a:r>
          </a:p>
        </p:txBody>
      </p:sp>
      <p:sp>
        <p:nvSpPr>
          <p:cNvPr id="5" name="Rectangle 31"/>
          <p:cNvSpPr/>
          <p:nvPr/>
        </p:nvSpPr>
        <p:spPr bwMode="auto">
          <a:xfrm>
            <a:off x="2667000" y="3429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6" name="Rectangle 31"/>
          <p:cNvSpPr/>
          <p:nvPr/>
        </p:nvSpPr>
        <p:spPr bwMode="auto">
          <a:xfrm>
            <a:off x="2133600" y="3733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7" name="Rectangle 31"/>
          <p:cNvSpPr/>
          <p:nvPr/>
        </p:nvSpPr>
        <p:spPr bwMode="auto">
          <a:xfrm>
            <a:off x="2667000" y="3733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8" name="Rectangle 31"/>
          <p:cNvSpPr/>
          <p:nvPr/>
        </p:nvSpPr>
        <p:spPr bwMode="auto">
          <a:xfrm>
            <a:off x="2133600" y="4038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9" name="Rectangle 31"/>
          <p:cNvSpPr/>
          <p:nvPr/>
        </p:nvSpPr>
        <p:spPr bwMode="auto">
          <a:xfrm>
            <a:off x="2667000" y="4038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0" name="Rectangle 31"/>
          <p:cNvSpPr/>
          <p:nvPr/>
        </p:nvSpPr>
        <p:spPr bwMode="auto">
          <a:xfrm>
            <a:off x="2133600" y="43434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11" name="Rectangle 31"/>
          <p:cNvSpPr/>
          <p:nvPr/>
        </p:nvSpPr>
        <p:spPr bwMode="auto">
          <a:xfrm>
            <a:off x="2667000" y="43434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2" name="Rectangle 31"/>
          <p:cNvSpPr/>
          <p:nvPr/>
        </p:nvSpPr>
        <p:spPr bwMode="auto">
          <a:xfrm>
            <a:off x="2133600" y="46482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13" name="Rectangle 31"/>
          <p:cNvSpPr/>
          <p:nvPr/>
        </p:nvSpPr>
        <p:spPr bwMode="auto">
          <a:xfrm>
            <a:off x="2667000" y="46482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4" name="Rectangle 31"/>
          <p:cNvSpPr/>
          <p:nvPr/>
        </p:nvSpPr>
        <p:spPr bwMode="auto">
          <a:xfrm>
            <a:off x="2133600" y="4953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15" name="Rectangle 31"/>
          <p:cNvSpPr/>
          <p:nvPr/>
        </p:nvSpPr>
        <p:spPr bwMode="auto">
          <a:xfrm>
            <a:off x="2667000" y="4953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6" name="Rectangle 31"/>
          <p:cNvSpPr/>
          <p:nvPr/>
        </p:nvSpPr>
        <p:spPr bwMode="auto">
          <a:xfrm>
            <a:off x="2133600" y="5257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17" name="Rectangle 31"/>
          <p:cNvSpPr/>
          <p:nvPr/>
        </p:nvSpPr>
        <p:spPr bwMode="auto">
          <a:xfrm>
            <a:off x="2667000" y="5257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9" name="Rectangle 31"/>
          <p:cNvSpPr/>
          <p:nvPr/>
        </p:nvSpPr>
        <p:spPr bwMode="auto">
          <a:xfrm>
            <a:off x="2133600" y="5562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0" name="Rectangle 31"/>
          <p:cNvSpPr/>
          <p:nvPr/>
        </p:nvSpPr>
        <p:spPr bwMode="auto">
          <a:xfrm>
            <a:off x="2667000" y="5562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21" name="Rectangle 31"/>
          <p:cNvSpPr/>
          <p:nvPr/>
        </p:nvSpPr>
        <p:spPr bwMode="auto">
          <a:xfrm>
            <a:off x="3352800" y="3429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3" name="Rectangle 31"/>
          <p:cNvSpPr/>
          <p:nvPr/>
        </p:nvSpPr>
        <p:spPr bwMode="auto">
          <a:xfrm>
            <a:off x="3886200" y="3429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24" name="Rectangle 31"/>
          <p:cNvSpPr/>
          <p:nvPr/>
        </p:nvSpPr>
        <p:spPr bwMode="auto">
          <a:xfrm>
            <a:off x="3352800" y="3733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5" name="Rectangle 31"/>
          <p:cNvSpPr/>
          <p:nvPr/>
        </p:nvSpPr>
        <p:spPr bwMode="auto">
          <a:xfrm>
            <a:off x="3886200" y="3733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26" name="Rectangle 31"/>
          <p:cNvSpPr/>
          <p:nvPr/>
        </p:nvSpPr>
        <p:spPr bwMode="auto">
          <a:xfrm>
            <a:off x="3352800" y="4038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7" name="Rectangle 31"/>
          <p:cNvSpPr/>
          <p:nvPr/>
        </p:nvSpPr>
        <p:spPr bwMode="auto">
          <a:xfrm>
            <a:off x="3886200" y="4038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28" name="Rectangle 31"/>
          <p:cNvSpPr/>
          <p:nvPr/>
        </p:nvSpPr>
        <p:spPr bwMode="auto">
          <a:xfrm>
            <a:off x="3352800" y="43434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9" name="Rectangle 31"/>
          <p:cNvSpPr/>
          <p:nvPr/>
        </p:nvSpPr>
        <p:spPr bwMode="auto">
          <a:xfrm>
            <a:off x="3886200" y="43434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30" name="Rectangle 31"/>
          <p:cNvSpPr/>
          <p:nvPr/>
        </p:nvSpPr>
        <p:spPr bwMode="auto">
          <a:xfrm>
            <a:off x="3352800" y="46482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31" name="Rectangle 31"/>
          <p:cNvSpPr/>
          <p:nvPr/>
        </p:nvSpPr>
        <p:spPr bwMode="auto">
          <a:xfrm>
            <a:off x="3886200" y="46482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71680" name="Rectangle 31"/>
          <p:cNvSpPr/>
          <p:nvPr/>
        </p:nvSpPr>
        <p:spPr bwMode="auto">
          <a:xfrm>
            <a:off x="3352800" y="4953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71681" name="Rectangle 31"/>
          <p:cNvSpPr/>
          <p:nvPr/>
        </p:nvSpPr>
        <p:spPr bwMode="auto">
          <a:xfrm>
            <a:off x="3886200" y="4953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71682" name="Rectangle 31"/>
          <p:cNvSpPr/>
          <p:nvPr/>
        </p:nvSpPr>
        <p:spPr bwMode="auto">
          <a:xfrm>
            <a:off x="3352800" y="5257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71683" name="Rectangle 31"/>
          <p:cNvSpPr/>
          <p:nvPr/>
        </p:nvSpPr>
        <p:spPr bwMode="auto">
          <a:xfrm>
            <a:off x="3886200" y="5257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71684" name="Rectangle 31"/>
          <p:cNvSpPr/>
          <p:nvPr/>
        </p:nvSpPr>
        <p:spPr bwMode="auto">
          <a:xfrm>
            <a:off x="3352800" y="5562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71685" name="Rectangle 31"/>
          <p:cNvSpPr/>
          <p:nvPr/>
        </p:nvSpPr>
        <p:spPr bwMode="auto">
          <a:xfrm>
            <a:off x="3886200" y="5562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43053" name="Rectangle 23"/>
          <p:cNvSpPr>
            <a:spLocks noChangeArrowheads="1"/>
          </p:cNvSpPr>
          <p:nvPr/>
        </p:nvSpPr>
        <p:spPr bwMode="auto">
          <a:xfrm>
            <a:off x="5791200" y="4038600"/>
            <a:ext cx="685800" cy="533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/>
              <a:t>SFU</a:t>
            </a:r>
            <a:endParaRPr lang="en-US"/>
          </a:p>
        </p:txBody>
      </p:sp>
      <p:sp>
        <p:nvSpPr>
          <p:cNvPr id="43054" name="Rectangle 23"/>
          <p:cNvSpPr>
            <a:spLocks noChangeArrowheads="1"/>
          </p:cNvSpPr>
          <p:nvPr/>
        </p:nvSpPr>
        <p:spPr bwMode="auto">
          <a:xfrm>
            <a:off x="5791200" y="4724400"/>
            <a:ext cx="685800" cy="533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/>
              <a:t>SFU</a:t>
            </a:r>
            <a:endParaRPr lang="en-US"/>
          </a:p>
        </p:txBody>
      </p:sp>
      <p:sp>
        <p:nvSpPr>
          <p:cNvPr id="43055" name="Rectangle 23"/>
          <p:cNvSpPr>
            <a:spLocks noChangeArrowheads="1"/>
          </p:cNvSpPr>
          <p:nvPr/>
        </p:nvSpPr>
        <p:spPr bwMode="auto">
          <a:xfrm>
            <a:off x="5791200" y="5334000"/>
            <a:ext cx="685800" cy="533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/>
              <a:t>SFU</a:t>
            </a:r>
            <a:endParaRPr lang="en-US"/>
          </a:p>
        </p:txBody>
      </p:sp>
      <p:sp>
        <p:nvSpPr>
          <p:cNvPr id="43056" name="Rectangle 22"/>
          <p:cNvSpPr>
            <a:spLocks noChangeArrowheads="1"/>
          </p:cNvSpPr>
          <p:nvPr/>
        </p:nvSpPr>
        <p:spPr bwMode="auto">
          <a:xfrm>
            <a:off x="2133600" y="6477000"/>
            <a:ext cx="4343400" cy="228600"/>
          </a:xfrm>
          <a:prstGeom prst="rect">
            <a:avLst/>
          </a:prstGeom>
          <a:solidFill>
            <a:srgbClr val="7FAEE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/>
              <a:t>Uniform Cache</a:t>
            </a:r>
          </a:p>
        </p:txBody>
      </p:sp>
      <p:sp>
        <p:nvSpPr>
          <p:cNvPr id="43057" name="Rectangle 31"/>
          <p:cNvSpPr>
            <a:spLocks noChangeArrowheads="1"/>
          </p:cNvSpPr>
          <p:nvPr/>
        </p:nvSpPr>
        <p:spPr bwMode="auto">
          <a:xfrm>
            <a:off x="4495800" y="34290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58" name="Rectangle 31"/>
          <p:cNvSpPr>
            <a:spLocks noChangeArrowheads="1"/>
          </p:cNvSpPr>
          <p:nvPr/>
        </p:nvSpPr>
        <p:spPr bwMode="auto">
          <a:xfrm>
            <a:off x="5105400" y="34290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59" name="Rectangle 31"/>
          <p:cNvSpPr>
            <a:spLocks noChangeArrowheads="1"/>
          </p:cNvSpPr>
          <p:nvPr/>
        </p:nvSpPr>
        <p:spPr bwMode="auto">
          <a:xfrm>
            <a:off x="4495800" y="37338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0" name="Rectangle 31"/>
          <p:cNvSpPr>
            <a:spLocks noChangeArrowheads="1"/>
          </p:cNvSpPr>
          <p:nvPr/>
        </p:nvSpPr>
        <p:spPr bwMode="auto">
          <a:xfrm>
            <a:off x="5105400" y="37338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1" name="Rectangle 31"/>
          <p:cNvSpPr>
            <a:spLocks noChangeArrowheads="1"/>
          </p:cNvSpPr>
          <p:nvPr/>
        </p:nvSpPr>
        <p:spPr bwMode="auto">
          <a:xfrm>
            <a:off x="4495800" y="40386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2" name="Rectangle 31"/>
          <p:cNvSpPr>
            <a:spLocks noChangeArrowheads="1"/>
          </p:cNvSpPr>
          <p:nvPr/>
        </p:nvSpPr>
        <p:spPr bwMode="auto">
          <a:xfrm>
            <a:off x="5105400" y="40386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3" name="Rectangle 31"/>
          <p:cNvSpPr>
            <a:spLocks noChangeArrowheads="1"/>
          </p:cNvSpPr>
          <p:nvPr/>
        </p:nvSpPr>
        <p:spPr bwMode="auto">
          <a:xfrm>
            <a:off x="4495800" y="43434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4" name="Rectangle 31"/>
          <p:cNvSpPr>
            <a:spLocks noChangeArrowheads="1"/>
          </p:cNvSpPr>
          <p:nvPr/>
        </p:nvSpPr>
        <p:spPr bwMode="auto">
          <a:xfrm>
            <a:off x="5105400" y="43434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5" name="Rectangle 31"/>
          <p:cNvSpPr>
            <a:spLocks noChangeArrowheads="1"/>
          </p:cNvSpPr>
          <p:nvPr/>
        </p:nvSpPr>
        <p:spPr bwMode="auto">
          <a:xfrm>
            <a:off x="4495800" y="46482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6" name="Rectangle 31"/>
          <p:cNvSpPr>
            <a:spLocks noChangeArrowheads="1"/>
          </p:cNvSpPr>
          <p:nvPr/>
        </p:nvSpPr>
        <p:spPr bwMode="auto">
          <a:xfrm>
            <a:off x="5105400" y="46482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7" name="Rectangle 31"/>
          <p:cNvSpPr>
            <a:spLocks noChangeArrowheads="1"/>
          </p:cNvSpPr>
          <p:nvPr/>
        </p:nvSpPr>
        <p:spPr bwMode="auto">
          <a:xfrm>
            <a:off x="4495800" y="49530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8" name="Rectangle 31"/>
          <p:cNvSpPr>
            <a:spLocks noChangeArrowheads="1"/>
          </p:cNvSpPr>
          <p:nvPr/>
        </p:nvSpPr>
        <p:spPr bwMode="auto">
          <a:xfrm>
            <a:off x="5105400" y="49530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9" name="Rectangle 31"/>
          <p:cNvSpPr>
            <a:spLocks noChangeArrowheads="1"/>
          </p:cNvSpPr>
          <p:nvPr/>
        </p:nvSpPr>
        <p:spPr bwMode="auto">
          <a:xfrm>
            <a:off x="4495800" y="52578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70" name="Rectangle 31"/>
          <p:cNvSpPr>
            <a:spLocks noChangeArrowheads="1"/>
          </p:cNvSpPr>
          <p:nvPr/>
        </p:nvSpPr>
        <p:spPr bwMode="auto">
          <a:xfrm>
            <a:off x="5105400" y="52578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71" name="Rectangle 31"/>
          <p:cNvSpPr>
            <a:spLocks noChangeArrowheads="1"/>
          </p:cNvSpPr>
          <p:nvPr/>
        </p:nvSpPr>
        <p:spPr bwMode="auto">
          <a:xfrm>
            <a:off x="4495800" y="55626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72" name="Rectangle 31"/>
          <p:cNvSpPr>
            <a:spLocks noChangeArrowheads="1"/>
          </p:cNvSpPr>
          <p:nvPr/>
        </p:nvSpPr>
        <p:spPr bwMode="auto">
          <a:xfrm>
            <a:off x="5105400" y="55626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66" name="Title 65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 20 </a:t>
            </a:r>
            <a:r>
              <a:rPr kumimoji="1" lang="ru-RU" dirty="0" smtClean="0">
                <a:latin typeface="+mn-lt"/>
              </a:rPr>
              <a:t>Потоковый мультипроцессор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 20</a:t>
            </a:r>
            <a:endParaRPr lang="ru-RU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32 </a:t>
            </a:r>
            <a:r>
              <a:rPr kumimoji="1" lang="ru-RU" dirty="0" smtClean="0">
                <a:latin typeface="Tahoma" pitchFamily="34" charset="0"/>
              </a:rPr>
              <a:t>ядра на </a:t>
            </a:r>
            <a:r>
              <a:rPr kumimoji="1" lang="en-US" dirty="0" smtClean="0">
                <a:latin typeface="Tahoma" pitchFamily="34" charset="0"/>
              </a:rPr>
              <a:t>SM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Одновременное исполнение 2х варпов.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48 Kb </a:t>
            </a:r>
            <a:r>
              <a:rPr kumimoji="1" lang="ru-RU" dirty="0" smtClean="0">
                <a:latin typeface="Tahoma" pitchFamily="34" charset="0"/>
              </a:rPr>
              <a:t>разделяемой памяти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16 Kb </a:t>
            </a:r>
            <a:r>
              <a:rPr kumimoji="1" lang="ru-RU" dirty="0" smtClean="0">
                <a:latin typeface="Tahoma" pitchFamily="34" charset="0"/>
              </a:rPr>
              <a:t>кэш </a:t>
            </a:r>
          </a:p>
          <a:p>
            <a:pPr marL="854075" lvl="1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или </a:t>
            </a:r>
            <a:r>
              <a:rPr kumimoji="1" lang="en-US" dirty="0" smtClean="0">
                <a:latin typeface="Tahoma" pitchFamily="34" charset="0"/>
              </a:rPr>
              <a:t>16 Kb </a:t>
            </a:r>
            <a:r>
              <a:rPr kumimoji="1" lang="ru-RU" dirty="0" smtClean="0">
                <a:latin typeface="Tahoma" pitchFamily="34" charset="0"/>
              </a:rPr>
              <a:t>разделяемй </a:t>
            </a:r>
            <a:r>
              <a:rPr kumimoji="1" lang="en-US" dirty="0" smtClean="0">
                <a:latin typeface="Tahoma" pitchFamily="34" charset="0"/>
              </a:rPr>
              <a:t>+ 48 Kb </a:t>
            </a:r>
            <a:r>
              <a:rPr kumimoji="1" lang="ru-RU" dirty="0" smtClean="0">
                <a:latin typeface="Tahoma" pitchFamily="34" charset="0"/>
              </a:rPr>
              <a:t>кэш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Дешевые атомарные операции</a:t>
            </a:r>
            <a:endParaRPr kumimoji="1" lang="en-US" dirty="0" smtClean="0"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endParaRPr kumimoji="1" lang="en-US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Intel Core 2 Quad</a:t>
            </a:r>
            <a:endParaRPr lang="ru-RU" dirty="0" smtClean="0"/>
          </a:p>
        </p:txBody>
      </p:sp>
      <p:pic>
        <p:nvPicPr>
          <p:cNvPr id="12291" name="Picture 3" descr="D:\Alex Books\CUDA-lections\Slides\Images\core2qua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2019300"/>
            <a:ext cx="64293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Intel Core i7</a:t>
            </a:r>
            <a:endParaRPr lang="ru-RU" dirty="0" smtClean="0"/>
          </a:p>
        </p:txBody>
      </p:sp>
      <p:pic>
        <p:nvPicPr>
          <p:cNvPr id="13315" name="Picture 3" descr="D:\Alex Books\CUDA-lections\Slides\Images\core-i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2019300"/>
            <a:ext cx="55149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2011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831"/>
      </a:accent1>
      <a:accent2>
        <a:srgbClr val="76B900"/>
      </a:accent2>
      <a:accent3>
        <a:srgbClr val="FFC000"/>
      </a:accent3>
      <a:accent4>
        <a:srgbClr val="FF6600"/>
      </a:accent4>
      <a:accent5>
        <a:srgbClr val="0070C0"/>
      </a:accent5>
      <a:accent6>
        <a:srgbClr val="6699FF"/>
      </a:accent6>
      <a:hlink>
        <a:srgbClr val="C86414"/>
      </a:hlink>
      <a:folHlink>
        <a:srgbClr val="FFC000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Course2011</Template>
  <TotalTime>906</TotalTime>
  <Words>3437</Words>
  <Application>Microsoft Office PowerPoint</Application>
  <PresentationFormat>Экран (4:3)</PresentationFormat>
  <Paragraphs>983</Paragraphs>
  <Slides>75</Slides>
  <Notes>22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77" baseType="lpstr">
      <vt:lpstr>Course2011</vt:lpstr>
      <vt:lpstr>Документ</vt:lpstr>
      <vt:lpstr>Архитектура и программирование массивно-параллельных вычислительных систем</vt:lpstr>
      <vt:lpstr>План</vt:lpstr>
      <vt:lpstr>План</vt:lpstr>
      <vt:lpstr>Существующие многоядерные системы</vt:lpstr>
      <vt:lpstr>Существующие многоядерные системы</vt:lpstr>
      <vt:lpstr>Существующие многоядерные системы</vt:lpstr>
      <vt:lpstr>Intel Core 2 Duo</vt:lpstr>
      <vt:lpstr>Intel Core 2 Quad</vt:lpstr>
      <vt:lpstr>Intel Core i7</vt:lpstr>
      <vt:lpstr>Symmetric Multiprocessor Architecture (SMP)</vt:lpstr>
      <vt:lpstr>Symmetric Multiprocessor Architecture (SMP)</vt:lpstr>
      <vt:lpstr>Cell</vt:lpstr>
      <vt:lpstr>Cell</vt:lpstr>
      <vt:lpstr>BlueGene/L</vt:lpstr>
      <vt:lpstr>BlueGene/L</vt:lpstr>
      <vt:lpstr>BlueGene/L</vt:lpstr>
      <vt:lpstr>Архитектура Tesla 10</vt:lpstr>
      <vt:lpstr>Архитектура Tesla Мультипроцессор Tesla 10</vt:lpstr>
      <vt:lpstr>Технические детали</vt:lpstr>
      <vt:lpstr>План</vt:lpstr>
      <vt:lpstr>Классификация </vt:lpstr>
      <vt:lpstr>Классификация</vt:lpstr>
      <vt:lpstr>MultiThreading “Hello World”</vt:lpstr>
      <vt:lpstr>MultiThreading “Hello World”</vt:lpstr>
      <vt:lpstr>SSE “Hello World”</vt:lpstr>
      <vt:lpstr>CPU</vt:lpstr>
      <vt:lpstr>SIMD</vt:lpstr>
      <vt:lpstr>SIMD</vt:lpstr>
      <vt:lpstr>План</vt:lpstr>
      <vt:lpstr>Compute Unified Device Architecture</vt:lpstr>
      <vt:lpstr>Программная модель CUDA</vt:lpstr>
      <vt:lpstr>Программная модель CUDA</vt:lpstr>
      <vt:lpstr>Программная модель CUDA</vt:lpstr>
      <vt:lpstr>Программная модель CUDA</vt:lpstr>
      <vt:lpstr>Программная модель CUDA</vt:lpstr>
      <vt:lpstr>Программная модель CUDA</vt:lpstr>
      <vt:lpstr>Связь программной модели с HW</vt:lpstr>
      <vt:lpstr>Масштабирование архитектуры Tesla</vt:lpstr>
      <vt:lpstr>Масштабирование  мультипроцессора Tesla 10</vt:lpstr>
      <vt:lpstr>Масштабирование производительности</vt:lpstr>
      <vt:lpstr>Связь программной модели с HW</vt:lpstr>
      <vt:lpstr>Блоки и warp’ы?</vt:lpstr>
      <vt:lpstr>Single Instruction Multiple Threads (SIMT)</vt:lpstr>
      <vt:lpstr>Язык CUDA C</vt:lpstr>
      <vt:lpstr>Язык CUDA С Спецификаторы</vt:lpstr>
      <vt:lpstr>Язык CUDA С Спецификаторы</vt:lpstr>
      <vt:lpstr>Язык CUDA С Ограничения</vt:lpstr>
      <vt:lpstr>Язык CUDA С Ограничения</vt:lpstr>
      <vt:lpstr>Язык CUDA С Типы данных</vt:lpstr>
      <vt:lpstr>Язык CUDA С Встроенные переменные</vt:lpstr>
      <vt:lpstr>Язык CUDA С  Встроенные переменные</vt:lpstr>
      <vt:lpstr>Язык CUDA С  Директивы запуска ядра</vt:lpstr>
      <vt:lpstr>Язык CUDA С  Директивы запуска ядра</vt:lpstr>
      <vt:lpstr>Как скомпилировать CUDA код</vt:lpstr>
      <vt:lpstr>CUDA “Hello World”</vt:lpstr>
      <vt:lpstr>CUDA “Hello World”</vt:lpstr>
      <vt:lpstr>CUDA “Hello World”</vt:lpstr>
      <vt:lpstr>План</vt:lpstr>
      <vt:lpstr>Несколько слов о курсе</vt:lpstr>
      <vt:lpstr>Отчетность по курсу</vt:lpstr>
      <vt:lpstr>Отчетность по курсу</vt:lpstr>
      <vt:lpstr>Отчетность по курсу</vt:lpstr>
      <vt:lpstr>Ресурсы нашего курса </vt:lpstr>
      <vt:lpstr>Слайд 64</vt:lpstr>
      <vt:lpstr>План</vt:lpstr>
      <vt:lpstr>Эволюция GPU</vt:lpstr>
      <vt:lpstr>Эволюция GPU</vt:lpstr>
      <vt:lpstr>Эволюция GPU: Шейдеры</vt:lpstr>
      <vt:lpstr>GPGPU</vt:lpstr>
      <vt:lpstr>Эволюция GPU: Шейдеры</vt:lpstr>
      <vt:lpstr>Архитектура Tesla 8</vt:lpstr>
      <vt:lpstr>Архитектура Tesla: Мультипроцессор Tesla 8</vt:lpstr>
      <vt:lpstr>Архитектура Tesla 20</vt:lpstr>
      <vt:lpstr>Архитектура Tesla 20 Потоковый мультипроцессор</vt:lpstr>
      <vt:lpstr>Архитектура Tesla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программирование массивно-параллельных вычислительных систем</dc:title>
  <dc:creator>Alex</dc:creator>
  <cp:lastModifiedBy>akharlamov</cp:lastModifiedBy>
  <cp:revision>266</cp:revision>
  <dcterms:created xsi:type="dcterms:W3CDTF">2009-02-23T09:35:34Z</dcterms:created>
  <dcterms:modified xsi:type="dcterms:W3CDTF">2011-02-23T19:59:01Z</dcterms:modified>
</cp:coreProperties>
</file>