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94" r:id="rId2"/>
    <p:sldId id="295" r:id="rId3"/>
    <p:sldId id="296" r:id="rId4"/>
    <p:sldId id="297" r:id="rId5"/>
    <p:sldId id="299" r:id="rId6"/>
    <p:sldId id="300" r:id="rId7"/>
    <p:sldId id="298" r:id="rId8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33CC33"/>
    <a:srgbClr val="00CC00"/>
    <a:srgbClr val="008000"/>
    <a:srgbClr val="CCFFFF"/>
    <a:srgbClr val="0033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88380" autoAdjust="0"/>
  </p:normalViewPr>
  <p:slideViewPr>
    <p:cSldViewPr>
      <p:cViewPr varScale="1">
        <p:scale>
          <a:sx n="117" d="100"/>
          <a:sy n="117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3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40963C1-0CF9-468F-9A22-0485F17CC71B}" type="datetimeFigureOut">
              <a:rPr lang="ru-RU"/>
              <a:pPr>
                <a:defRPr/>
              </a:pPr>
              <a:t>28.04.2010</a:t>
            </a:fld>
            <a:endParaRPr lang="ru-R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19B1110-DD42-4536-B586-F34025773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E58F271E-47E9-420D-B3B5-07A66BF80CB9}" type="datetimeFigureOut">
              <a:rPr lang="en-US"/>
              <a:pPr>
                <a:defRPr/>
              </a:pPr>
              <a:t>4/28/2010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E7D88F4-BE2E-4825-B69D-8065EB8E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5D28-D84B-4A43-98C8-1912BD0FB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099AD-70C9-493D-A914-C0E44D87F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87AD9-DD29-4556-947A-75B7EA090F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0760-4F1A-4C02-8482-5F5DAD5727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9BEF-C74C-43C2-A628-92C10ECE2B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2E91-8007-48E0-BAB1-BB8E12980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1F75-5B0F-4FDB-BF92-FDF22451E9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FAC1-1A20-4D06-BB37-2C3A03FE37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987B-0E59-4B70-B39C-1DE9C399A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B9EFB-034C-4EF9-A65D-3CD4C01B14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D1F3DC1-603F-40C3-806E-F07331DE4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6151" name="Picture 7" descr="A:\pain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наименьших квадратов</a:t>
            </a:r>
          </a:p>
          <a:p>
            <a:pPr lvl="1"/>
            <a:r>
              <a:rPr lang="ru-RU" dirty="0" smtClean="0"/>
              <a:t>Программа принимает размер матрицы в формате </a:t>
            </a:r>
            <a:r>
              <a:rPr lang="en-US" dirty="0" err="1" smtClean="0"/>
              <a:t>MxN</a:t>
            </a:r>
            <a:r>
              <a:rPr lang="en-US" dirty="0" smtClean="0"/>
              <a:t> – </a:t>
            </a:r>
            <a:r>
              <a:rPr lang="ru-RU" dirty="0" smtClean="0"/>
              <a:t>(строки</a:t>
            </a:r>
            <a:r>
              <a:rPr lang="en-US" dirty="0" smtClean="0"/>
              <a:t> x </a:t>
            </a:r>
            <a:r>
              <a:rPr lang="ru-RU" dirty="0" smtClean="0"/>
              <a:t>столбцы)</a:t>
            </a:r>
          </a:p>
          <a:p>
            <a:pPr lvl="2"/>
            <a:r>
              <a:rPr lang="en-US" dirty="0" smtClean="0"/>
              <a:t>M &gt; N</a:t>
            </a:r>
          </a:p>
          <a:p>
            <a:pPr lvl="1"/>
            <a:r>
              <a:rPr lang="ru-RU" dirty="0" smtClean="0"/>
              <a:t>Программа генерирует случайные числа для матрицы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и для вектора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endParaRPr lang="ru-RU" b="1" dirty="0" smtClean="0"/>
          </a:p>
          <a:p>
            <a:pPr lvl="1"/>
            <a:r>
              <a:rPr lang="ru-RU" dirty="0" smtClean="0"/>
              <a:t>Пишет в текстовый файл результат </a:t>
            </a:r>
            <a:endParaRPr lang="en-US" dirty="0" smtClean="0"/>
          </a:p>
          <a:p>
            <a:pPr lvl="2"/>
            <a:r>
              <a:rPr lang="en-US" b="1" dirty="0" smtClean="0">
                <a:cs typeface="Arial" charset="0"/>
              </a:rPr>
              <a:t>C; (C</a:t>
            </a:r>
            <a:r>
              <a:rPr lang="en-US" b="1" baseline="30000" dirty="0" smtClean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C); (C</a:t>
            </a:r>
            <a:r>
              <a:rPr lang="en-US" b="1" baseline="30000" dirty="0" smtClean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C)</a:t>
            </a:r>
            <a:r>
              <a:rPr lang="en-US" b="1" baseline="30000" dirty="0" smtClean="0">
                <a:cs typeface="Arial" charset="0"/>
              </a:rPr>
              <a:t>-1</a:t>
            </a:r>
            <a:r>
              <a:rPr lang="en-US" b="1" dirty="0" smtClean="0">
                <a:cs typeface="Arial" charset="0"/>
              </a:rPr>
              <a:t> ; </a:t>
            </a:r>
            <a:r>
              <a:rPr lang="el-GR" b="1" dirty="0" smtClean="0">
                <a:cs typeface="Arial" charset="0"/>
              </a:rPr>
              <a:t>α</a:t>
            </a:r>
            <a:r>
              <a:rPr lang="en-US" b="1" dirty="0" smtClean="0">
                <a:cs typeface="Arial" charset="0"/>
              </a:rPr>
              <a:t> = (C</a:t>
            </a:r>
            <a:r>
              <a:rPr lang="en-US" b="1" baseline="30000" dirty="0" smtClean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C)</a:t>
            </a:r>
            <a:r>
              <a:rPr lang="en-US" b="1" baseline="30000" dirty="0" smtClean="0">
                <a:cs typeface="Arial" charset="0"/>
              </a:rPr>
              <a:t>-1</a:t>
            </a:r>
            <a:r>
              <a:rPr lang="en-US" b="1" dirty="0" smtClean="0">
                <a:cs typeface="Arial" charset="0"/>
              </a:rPr>
              <a:t> C</a:t>
            </a:r>
            <a:r>
              <a:rPr lang="en-US" b="1" baseline="30000" dirty="0" smtClean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P;</a:t>
            </a:r>
            <a:endParaRPr lang="ru-RU" dirty="0" smtClean="0"/>
          </a:p>
          <a:p>
            <a:pPr lvl="2"/>
            <a:endParaRPr lang="en-US" b="1" dirty="0" smtClean="0">
              <a:cs typeface="Arial" charset="0"/>
            </a:endParaRP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2914650"/>
          </a:xfrm>
        </p:spPr>
        <p:txBody>
          <a:bodyPr/>
          <a:lstStyle/>
          <a:p>
            <a:r>
              <a:rPr lang="ru-RU" dirty="0" smtClean="0">
                <a:cs typeface="Arial" charset="0"/>
              </a:rPr>
              <a:t>Дан отрезок </a:t>
            </a:r>
            <a:r>
              <a:rPr lang="en-US" dirty="0" smtClean="0">
                <a:cs typeface="Arial" charset="0"/>
              </a:rPr>
              <a:t>[a, b]</a:t>
            </a:r>
          </a:p>
          <a:p>
            <a:r>
              <a:rPr lang="ru-RU" dirty="0" smtClean="0">
                <a:cs typeface="Arial" charset="0"/>
              </a:rPr>
              <a:t>Ген </a:t>
            </a:r>
            <a:r>
              <a:rPr lang="en-US" dirty="0" smtClean="0">
                <a:cs typeface="Arial" charset="0"/>
              </a:rPr>
              <a:t>N </a:t>
            </a:r>
            <a:r>
              <a:rPr lang="ru-RU" dirty="0" smtClean="0">
                <a:cs typeface="Arial" charset="0"/>
              </a:rPr>
              <a:t>отрезков </a:t>
            </a:r>
            <a:r>
              <a:rPr lang="en-US" dirty="0" smtClean="0">
                <a:cs typeface="Arial" charset="0"/>
              </a:rPr>
              <a:t>[</a:t>
            </a:r>
            <a:r>
              <a:rPr lang="en-US" dirty="0" err="1" smtClean="0">
                <a:cs typeface="Arial" charset="0"/>
              </a:rPr>
              <a:t>a</a:t>
            </a:r>
            <a:r>
              <a:rPr lang="en-US" i="1" dirty="0" err="1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, b</a:t>
            </a:r>
            <a:r>
              <a:rPr lang="en-US" i="1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]</a:t>
            </a:r>
            <a:r>
              <a:rPr lang="ru-RU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={0, N}</a:t>
            </a:r>
          </a:p>
          <a:p>
            <a:r>
              <a:rPr lang="ru-RU" dirty="0" smtClean="0"/>
              <a:t>Дан размер гистограммы </a:t>
            </a:r>
            <a:r>
              <a:rPr lang="en-US" dirty="0" err="1" smtClean="0"/>
              <a:t>nBin</a:t>
            </a:r>
            <a:endParaRPr lang="en-US" dirty="0" smtClean="0"/>
          </a:p>
          <a:p>
            <a:pPr lvl="1"/>
            <a:r>
              <a:rPr lang="en-US" dirty="0" smtClean="0"/>
              <a:t>S: </a:t>
            </a:r>
            <a:r>
              <a:rPr lang="ru-RU" dirty="0" smtClean="0"/>
              <a:t>сколько отрезков началось слева</a:t>
            </a:r>
          </a:p>
          <a:p>
            <a:pPr lvl="1"/>
            <a:r>
              <a:rPr lang="en-US" dirty="0" smtClean="0"/>
              <a:t>E: </a:t>
            </a:r>
            <a:r>
              <a:rPr lang="ru-RU" dirty="0" smtClean="0"/>
              <a:t>сколько отрезков закончилось справа</a:t>
            </a: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81000" y="5029200"/>
            <a:ext cx="7620000" cy="1752600"/>
            <a:chOff x="381000" y="4419600"/>
            <a:chExt cx="8389697" cy="23622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143000" y="5181600"/>
              <a:ext cx="7467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38200" y="4953000"/>
              <a:ext cx="76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371600" y="4800600"/>
              <a:ext cx="152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209800" y="5029200"/>
              <a:ext cx="533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438400" y="5105400"/>
              <a:ext cx="533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590800" y="4648200"/>
              <a:ext cx="1752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24200" y="4800600"/>
              <a:ext cx="838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276600" y="5029200"/>
              <a:ext cx="1752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419600" y="4800600"/>
              <a:ext cx="1752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5029200" y="4648200"/>
              <a:ext cx="76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15000" y="5029200"/>
              <a:ext cx="1295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943600" y="4724400"/>
              <a:ext cx="1295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81000" y="4419600"/>
              <a:ext cx="8305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914400" y="5257800"/>
              <a:ext cx="381000" cy="381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-52"/>
                </a:rPr>
                <a:t>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6096000" y="4953000"/>
              <a:ext cx="1295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8389697" y="5257800"/>
              <a:ext cx="381000" cy="380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-52"/>
                </a:rPr>
                <a:t>b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1430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6764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2098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7432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2766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8100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3434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8768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102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9436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4770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70104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5438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80772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5" name="Left Brace 64"/>
            <p:cNvSpPr/>
            <p:nvPr/>
          </p:nvSpPr>
          <p:spPr bwMode="auto">
            <a:xfrm rot="16200000">
              <a:off x="4762500" y="2476500"/>
              <a:ext cx="228600" cy="7467600"/>
            </a:xfrm>
            <a:prstGeom prst="leftBrac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495800" y="6324600"/>
              <a:ext cx="914400" cy="457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-52"/>
                </a:rPr>
                <a:t>nBin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6002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1336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667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200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338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2672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5638800" y="5105400"/>
              <a:ext cx="533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Oval 73"/>
            <p:cNvSpPr/>
            <p:nvPr/>
          </p:nvSpPr>
          <p:spPr bwMode="auto">
            <a:xfrm>
              <a:off x="48006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334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867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4008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9342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4676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001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5950"/>
            <a:ext cx="8382000" cy="2914650"/>
          </a:xfrm>
        </p:spPr>
        <p:txBody>
          <a:bodyPr/>
          <a:lstStyle/>
          <a:p>
            <a:r>
              <a:rPr lang="ru-RU" dirty="0" smtClean="0">
                <a:cs typeface="Arial" charset="0"/>
              </a:rPr>
              <a:t>Найти такую точку </a:t>
            </a:r>
            <a:r>
              <a:rPr lang="en-US" dirty="0" err="1" smtClean="0">
                <a:cs typeface="Arial" charset="0"/>
              </a:rPr>
              <a:t>qi</a:t>
            </a:r>
            <a:r>
              <a:rPr lang="en-US" dirty="0" smtClean="0">
                <a:cs typeface="Arial" charset="0"/>
              </a:rPr>
              <a:t> </a:t>
            </a:r>
            <a:r>
              <a:rPr lang="ru-RU" dirty="0" smtClean="0">
                <a:cs typeface="Arial" charset="0"/>
              </a:rPr>
              <a:t>что выполнено оптимальное соотношение:</a:t>
            </a:r>
          </a:p>
          <a:p>
            <a:r>
              <a:rPr lang="en-US" dirty="0" smtClean="0">
                <a:cs typeface="Arial" charset="0"/>
              </a:rPr>
              <a:t>(pi  - </a:t>
            </a:r>
            <a:r>
              <a:rPr lang="en-US" dirty="0" err="1" smtClean="0">
                <a:cs typeface="Arial" charset="0"/>
              </a:rPr>
              <a:t>ai</a:t>
            </a:r>
            <a:r>
              <a:rPr lang="en-US" dirty="0" smtClean="0">
                <a:cs typeface="Arial" charset="0"/>
              </a:rPr>
              <a:t>) * ∑Bin</a:t>
            </a:r>
            <a:r>
              <a:rPr lang="en-US" baseline="-25000" dirty="0" smtClean="0">
                <a:cs typeface="Arial" charset="0"/>
              </a:rPr>
              <a:t>&lt;</a:t>
            </a:r>
            <a:r>
              <a:rPr lang="en-US" baseline="-25000" dirty="0" err="1" smtClean="0">
                <a:cs typeface="Arial" charset="0"/>
              </a:rPr>
              <a:t>qi</a:t>
            </a:r>
            <a:r>
              <a:rPr lang="en-US" dirty="0" smtClean="0">
                <a:cs typeface="Arial" charset="0"/>
              </a:rPr>
              <a:t>() ≈ (bi - pi) * ∑Bin</a:t>
            </a:r>
            <a:r>
              <a:rPr lang="en-US" baseline="-25000" dirty="0" smtClean="0">
                <a:cs typeface="Arial" charset="0"/>
              </a:rPr>
              <a:t>&gt;</a:t>
            </a:r>
            <a:r>
              <a:rPr lang="en-US" baseline="-25000" dirty="0" err="1" smtClean="0">
                <a:cs typeface="Arial" charset="0"/>
              </a:rPr>
              <a:t>qi</a:t>
            </a:r>
            <a:r>
              <a:rPr lang="en-US" dirty="0" smtClean="0">
                <a:cs typeface="Arial" charset="0"/>
              </a:rPr>
              <a:t>() </a:t>
            </a: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81000" y="5029200"/>
            <a:ext cx="7620000" cy="1752600"/>
            <a:chOff x="381000" y="4419600"/>
            <a:chExt cx="8389697" cy="23622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143000" y="5181600"/>
              <a:ext cx="7467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38200" y="4953000"/>
              <a:ext cx="76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371600" y="4800600"/>
              <a:ext cx="152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209800" y="5029200"/>
              <a:ext cx="533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438400" y="5105400"/>
              <a:ext cx="533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590800" y="4648200"/>
              <a:ext cx="1752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24200" y="4800600"/>
              <a:ext cx="838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276600" y="5029200"/>
              <a:ext cx="1752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419600" y="4800600"/>
              <a:ext cx="1752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5029200" y="4648200"/>
              <a:ext cx="76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15000" y="5029200"/>
              <a:ext cx="1295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943600" y="4724400"/>
              <a:ext cx="1295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81000" y="4419600"/>
              <a:ext cx="8305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914400" y="5257800"/>
              <a:ext cx="381000" cy="381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-52"/>
                </a:rPr>
                <a:t>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6096000" y="4953000"/>
              <a:ext cx="1295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8389697" y="5257800"/>
              <a:ext cx="381000" cy="380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-52"/>
                </a:rPr>
                <a:t>b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1430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6764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2098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7432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2766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8100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3434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8768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102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9436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4770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70104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5438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8077200" y="5791200"/>
              <a:ext cx="5334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imes New Roman" pitchFamily="18" charset="-52"/>
                </a:rPr>
                <a:t>S:E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5" name="Left Brace 64"/>
            <p:cNvSpPr/>
            <p:nvPr/>
          </p:nvSpPr>
          <p:spPr bwMode="auto">
            <a:xfrm rot="16200000">
              <a:off x="4762500" y="2476500"/>
              <a:ext cx="228600" cy="7467600"/>
            </a:xfrm>
            <a:prstGeom prst="leftBrac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495800" y="6324600"/>
              <a:ext cx="914400" cy="457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-52"/>
                </a:rPr>
                <a:t>nBin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6002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1336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667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200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338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2672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5638800" y="5105400"/>
              <a:ext cx="533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Oval 73"/>
            <p:cNvSpPr/>
            <p:nvPr/>
          </p:nvSpPr>
          <p:spPr bwMode="auto">
            <a:xfrm>
              <a:off x="48006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334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867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4008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9342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4676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001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5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правила по оформлению прорамм</a:t>
            </a:r>
            <a:endParaRPr lang="en-US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5029200"/>
          </a:xfrm>
        </p:spPr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ru-RU" dirty="0" smtClean="0"/>
              <a:t>Программа должна делать проверки на ошибки: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Наличие девайса?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Открылся ли нужный файл?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Правильного ли он формата?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ru-RU" dirty="0" smtClean="0"/>
              <a:t>Программа должна быть скомпилирована в </a:t>
            </a:r>
            <a:r>
              <a:rPr lang="en-US" dirty="0" smtClean="0"/>
              <a:t>Release </a:t>
            </a:r>
            <a:r>
              <a:rPr lang="ru-RU" dirty="0" smtClean="0"/>
              <a:t>и запускаться на </a:t>
            </a:r>
            <a:r>
              <a:rPr lang="en-US" dirty="0" smtClean="0"/>
              <a:t>Windows XP SP2 </a:t>
            </a:r>
            <a:r>
              <a:rPr lang="ru-RU" dirty="0" smtClean="0"/>
              <a:t>с </a:t>
            </a:r>
            <a:r>
              <a:rPr lang="en-US" dirty="0" smtClean="0"/>
              <a:t>CUDA Toolkit </a:t>
            </a:r>
            <a:r>
              <a:rPr lang="ru-RU" dirty="0" smtClean="0"/>
              <a:t>3.0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ru-RU" dirty="0" smtClean="0"/>
              <a:t>Программа должна компилироваться</a:t>
            </a:r>
            <a:endParaRPr lang="en-US" dirty="0" smtClean="0"/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Для этого должен быть приложен </a:t>
            </a:r>
            <a:r>
              <a:rPr lang="en-US" dirty="0" err="1" smtClean="0"/>
              <a:t>vcproj</a:t>
            </a:r>
            <a:r>
              <a:rPr lang="ru-RU" dirty="0" smtClean="0"/>
              <a:t> для </a:t>
            </a:r>
            <a:r>
              <a:rPr lang="en-US" dirty="0" smtClean="0"/>
              <a:t>VS2005</a:t>
            </a:r>
            <a:r>
              <a:rPr lang="ru-RU" dirty="0" smtClean="0"/>
              <a:t> либо </a:t>
            </a:r>
            <a:r>
              <a:rPr lang="en-US" dirty="0" smtClean="0"/>
              <a:t>(</a:t>
            </a:r>
            <a:r>
              <a:rPr lang="en-US" dirty="0" err="1" smtClean="0"/>
              <a:t>makefile</a:t>
            </a:r>
            <a:r>
              <a:rPr lang="ru-RU" dirty="0" smtClean="0"/>
              <a:t> + </a:t>
            </a:r>
            <a:r>
              <a:rPr lang="en-US" dirty="0" smtClean="0"/>
              <a:t>.bat)</a:t>
            </a:r>
            <a:endParaRPr lang="ru-RU" dirty="0" smtClean="0"/>
          </a:p>
          <a:p>
            <a:pPr marL="742950" lvl="2" indent="-342900">
              <a:buFont typeface="Monotype Sorts" pitchFamily="2" charset="2"/>
              <a:buChar char="z"/>
            </a:pPr>
            <a:endParaRPr lang="ru-RU" dirty="0" smtClean="0"/>
          </a:p>
          <a:p>
            <a:pPr marL="742950" lvl="2" indent="-342900">
              <a:buFont typeface="Monotype Sorts" pitchFamily="2" charset="2"/>
              <a:buChar char="z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правила по оформлению программ</a:t>
            </a:r>
            <a:endParaRPr lang="en-US" dirty="0" smtClean="0"/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Если вы используете любые другие инклюды кроме стандартных – не расчитывайте, что они прописаны на проверяющей машине. </a:t>
            </a:r>
          </a:p>
          <a:p>
            <a:r>
              <a:rPr lang="ru-RU" sz="2800" smtClean="0"/>
              <a:t>Пример того</a:t>
            </a:r>
            <a:r>
              <a:rPr lang="en-US" sz="2800" smtClean="0"/>
              <a:t>,</a:t>
            </a:r>
            <a:r>
              <a:rPr lang="ru-RU" sz="2800" smtClean="0"/>
              <a:t> чего не будет на машине: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cutil.h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требует установки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CUDA SDK)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800" smtClean="0"/>
              <a:t>Пример того</a:t>
            </a:r>
            <a:r>
              <a:rPr lang="en-US" sz="2800" smtClean="0"/>
              <a:t>,</a:t>
            </a:r>
            <a:r>
              <a:rPr lang="ru-RU" sz="2800" smtClean="0"/>
              <a:t> что будет на машине: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cudart.h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(ставиться вместе с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CUDA toolkit)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stdio.h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стандартная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библиотека)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</a:t>
            </a:r>
          </a:p>
        </p:txBody>
      </p:sp>
      <p:pic>
        <p:nvPicPr>
          <p:cNvPr id="18435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2067</TotalTime>
  <Words>282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Современный портрет</vt:lpstr>
      <vt:lpstr>Assignment 1</vt:lpstr>
      <vt:lpstr>Assignment 1.1</vt:lpstr>
      <vt:lpstr>Assignment 1.2</vt:lpstr>
      <vt:lpstr>Assignment 1.2</vt:lpstr>
      <vt:lpstr>Общие правила по оформлению прорамм</vt:lpstr>
      <vt:lpstr>Общие правила по оформлению программ</vt:lpstr>
      <vt:lpstr>Вопросы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Alexander Kharlamov</cp:lastModifiedBy>
  <cp:revision>461</cp:revision>
  <dcterms:created xsi:type="dcterms:W3CDTF">2009-02-23T09:35:34Z</dcterms:created>
  <dcterms:modified xsi:type="dcterms:W3CDTF">2010-04-28T08:31:06Z</dcterms:modified>
</cp:coreProperties>
</file>