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7102475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33CC33"/>
    <a:srgbClr val="00CC00"/>
    <a:srgbClr val="008000"/>
    <a:srgbClr val="CCFFFF"/>
    <a:srgbClr val="003366"/>
    <a:srgbClr val="FF7C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88380" autoAdjust="0"/>
  </p:normalViewPr>
  <p:slideViewPr>
    <p:cSldViewPr>
      <p:cViewPr varScale="1">
        <p:scale>
          <a:sx n="117" d="100"/>
          <a:sy n="117" d="100"/>
        </p:scale>
        <p:origin x="-14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223"/>
        <p:guide pos="223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40963C1-0CF9-468F-9A22-0485F17CC71B}" type="datetimeFigureOut">
              <a:rPr lang="ru-RU"/>
              <a:pPr>
                <a:defRPr/>
              </a:pPr>
              <a:t>28.04.2010</a:t>
            </a:fld>
            <a:endParaRPr lang="ru-RU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19B1110-DD42-4536-B586-F34025773E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E58F271E-47E9-420D-B3B5-07A66BF80CB9}" type="datetimeFigureOut">
              <a:rPr lang="en-US"/>
              <a:pPr>
                <a:defRPr/>
              </a:pPr>
              <a:t>4/28/2010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2725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E7D88F4-BE2E-4825-B69D-8065EB8E4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Можно использовать </a:t>
            </a:r>
            <a:r>
              <a:rPr lang="en-US" dirty="0" smtClean="0"/>
              <a:t>CUFFT</a:t>
            </a:r>
          </a:p>
          <a:p>
            <a:pPr lvl="0"/>
            <a:r>
              <a:rPr lang="ru-RU" dirty="0" smtClean="0"/>
              <a:t>Можно написать свой </a:t>
            </a:r>
            <a:r>
              <a:rPr lang="en-US" dirty="0" smtClean="0"/>
              <a:t>FFT 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24AB31-72C1-4C86-B871-80CBA36F4AF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200" dirty="0" smtClean="0"/>
              <a:t>Хорошее определение границ – алгоритм должен обнаруживать как можно больше настоящих границ в изображении.</a:t>
            </a:r>
            <a:endParaRPr lang="en-US" sz="1200" dirty="0" smtClean="0"/>
          </a:p>
          <a:p>
            <a:pPr lvl="0"/>
            <a:r>
              <a:rPr lang="ru-RU" sz="1200" dirty="0" smtClean="0"/>
              <a:t>Хорошая локальность – границы должны быть отмечены максимально близко к исходной границе.</a:t>
            </a:r>
            <a:endParaRPr lang="en-US" sz="1200" dirty="0" smtClean="0"/>
          </a:p>
          <a:p>
            <a:pPr lvl="0"/>
            <a:r>
              <a:rPr lang="ru-RU" sz="1200" dirty="0" smtClean="0"/>
              <a:t>Минимальный отклик – границы следует отмечать один раз, шум не должен порождать мнимые границы.</a:t>
            </a:r>
          </a:p>
          <a:p>
            <a:pPr lvl="0"/>
            <a:endParaRPr lang="ru-RU" sz="1200" dirty="0" smtClean="0"/>
          </a:p>
          <a:p>
            <a:pPr lvl="0"/>
            <a:r>
              <a:rPr lang="ru-RU" sz="1200" dirty="0" smtClean="0"/>
              <a:t>Обычно для этого используется размытие Гаусса с параметрами , но мы будем использовать одномерную Bilateral фильтрацию.</a:t>
            </a:r>
            <a:endParaRPr lang="en-US" sz="1200" dirty="0" smtClean="0"/>
          </a:p>
          <a:p>
            <a:endParaRPr lang="ru-RU" dirty="0" smtClean="0"/>
          </a:p>
          <a:p>
            <a:r>
              <a:rPr lang="ru-RU" sz="1200" dirty="0" smtClean="0"/>
              <a:t>(Roberts, Sobel, Prewitt, и т.д.), для каждого пиксела.</a:t>
            </a:r>
          </a:p>
          <a:p>
            <a:endParaRPr lang="ru-RU" sz="1200" dirty="0" smtClean="0"/>
          </a:p>
          <a:p>
            <a:r>
              <a:rPr lang="ru-RU" sz="1200" dirty="0" smtClean="0"/>
              <a:t> В принципе знак  нас не интересует, так как на следующем шаге выборки будут делаться в обоих направлениях по градиенту, поэтому ее отображают в интервал </a:t>
            </a:r>
          </a:p>
          <a:p>
            <a:endParaRPr lang="ru-RU" sz="1200" dirty="0" smtClean="0"/>
          </a:p>
          <a:p>
            <a:r>
              <a:rPr lang="ru-RU" sz="1200" dirty="0" smtClean="0"/>
              <a:t>Для того что бы как-то огранить набор возможных направлений, рассматривается фиксированное количество сегментов (в нашем случае 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24AB31-72C1-4C86-B871-80CBA36F4A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1200" dirty="0" smtClean="0"/>
              <a:t>Хорошее определение границ – алгоритм должен обнаруживать как можно больше настоящих границ в изображении.</a:t>
            </a:r>
            <a:endParaRPr lang="en-US" sz="1200" dirty="0" smtClean="0"/>
          </a:p>
          <a:p>
            <a:pPr lvl="0"/>
            <a:r>
              <a:rPr lang="ru-RU" sz="1200" dirty="0" smtClean="0"/>
              <a:t>Хорошая локальность – границы должны быть отмечены максимально близко к исходной границе.</a:t>
            </a:r>
            <a:endParaRPr lang="en-US" sz="1200" dirty="0" smtClean="0"/>
          </a:p>
          <a:p>
            <a:pPr lvl="0"/>
            <a:r>
              <a:rPr lang="ru-RU" sz="1200" dirty="0" smtClean="0"/>
              <a:t>Минимальный отклик – границы следует отмечать один раз, шум не должен порождать мнимые границы.</a:t>
            </a:r>
          </a:p>
          <a:p>
            <a:pPr lvl="0"/>
            <a:endParaRPr lang="ru-RU" sz="1200" dirty="0" smtClean="0"/>
          </a:p>
          <a:p>
            <a:pPr lvl="0"/>
            <a:r>
              <a:rPr lang="ru-RU" sz="1200" dirty="0" smtClean="0"/>
              <a:t>Обычно для этого используется размытие Гаусса с параметрами , но мы будем использовать одномерную Bilateral фильтрацию.</a:t>
            </a:r>
            <a:endParaRPr lang="en-US" sz="1200" dirty="0" smtClean="0"/>
          </a:p>
          <a:p>
            <a:endParaRPr lang="ru-RU" dirty="0" smtClean="0"/>
          </a:p>
          <a:p>
            <a:r>
              <a:rPr lang="ru-RU" sz="1200" dirty="0" smtClean="0"/>
              <a:t>(Roberts, Sobel, Prewitt, и т.д.), для каждого пиксела.</a:t>
            </a:r>
          </a:p>
          <a:p>
            <a:endParaRPr lang="ru-RU" sz="1200" dirty="0" smtClean="0"/>
          </a:p>
          <a:p>
            <a:r>
              <a:rPr lang="ru-RU" sz="1200" dirty="0" smtClean="0"/>
              <a:t> В принципе знак  нас не интересует, так как на следующем шаге выборки будут делаться в обоих направлениях по градиенту, поэтому ее отображают в интервал </a:t>
            </a:r>
          </a:p>
          <a:p>
            <a:endParaRPr lang="ru-RU" sz="1200" dirty="0" smtClean="0"/>
          </a:p>
          <a:p>
            <a:r>
              <a:rPr lang="ru-RU" sz="1200" dirty="0" smtClean="0"/>
              <a:t>Для того что бы как-то огранить набор возможных направлений, рассматривается фиксированное количество сегментов (в нашем случае 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24AB31-72C1-4C86-B871-80CBA36F4AF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05D28-D84B-4A43-98C8-1912BD0FB6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099AD-70C9-493D-A914-C0E44D87F7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87AD9-DD29-4556-947A-75B7EA090F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40760-4F1A-4C02-8482-5F5DAD5727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49BEF-C74C-43C2-A628-92C10ECE2B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12E91-8007-48E0-BAB1-BB8E129806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91F75-5B0F-4FDB-BF92-FDF22451E9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EFAC1-1A20-4D06-BB37-2C3A03FE37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3F987B-0E59-4B70-B39C-1DE9C399A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B9EFB-034C-4EF9-A65D-3CD4C01B14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CD1F3DC1-603F-40C3-806E-F07331DE49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6151" name="Picture 7" descr="A:\paint.GIF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r>
              <a:rPr lang="ru-RU" dirty="0" smtClean="0"/>
              <a:t>.1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 параметр</a:t>
            </a:r>
            <a:r>
              <a:rPr lang="en-US" dirty="0" smtClean="0"/>
              <a:t> R – </a:t>
            </a:r>
            <a:r>
              <a:rPr lang="ru-RU" dirty="0" smtClean="0"/>
              <a:t>относительный радиус ядра (</a:t>
            </a:r>
            <a:r>
              <a:rPr lang="en-US" dirty="0" smtClean="0"/>
              <a:t>R (0, 1))</a:t>
            </a:r>
            <a:endParaRPr lang="ru-RU" dirty="0" smtClean="0"/>
          </a:p>
          <a:p>
            <a:r>
              <a:rPr lang="ru-RU" dirty="0" smtClean="0"/>
              <a:t>Свертка</a:t>
            </a:r>
            <a:r>
              <a:rPr lang="en-US" dirty="0" smtClean="0"/>
              <a:t> </a:t>
            </a:r>
            <a:r>
              <a:rPr lang="ru-RU" dirty="0" smtClean="0"/>
              <a:t>изображения с использованием </a:t>
            </a:r>
            <a:r>
              <a:rPr lang="en-US" dirty="0" smtClean="0"/>
              <a:t>FFT</a:t>
            </a:r>
          </a:p>
          <a:p>
            <a:r>
              <a:rPr lang="ru-RU" dirty="0" smtClean="0"/>
              <a:t>Ядра для свертки – идеальный </a:t>
            </a:r>
            <a:r>
              <a:rPr lang="en-US" dirty="0" smtClean="0"/>
              <a:t>high pass </a:t>
            </a:r>
            <a:r>
              <a:rPr lang="ru-RU" dirty="0" smtClean="0"/>
              <a:t>и </a:t>
            </a:r>
            <a:r>
              <a:rPr lang="en-US" dirty="0" smtClean="0"/>
              <a:t>low pass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r>
              <a:rPr lang="ru-RU" dirty="0" smtClean="0"/>
              <a:t>.2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43050"/>
            <a:ext cx="6096000" cy="4171950"/>
          </a:xfrm>
        </p:spPr>
        <p:txBody>
          <a:bodyPr/>
          <a:lstStyle/>
          <a:p>
            <a:r>
              <a:rPr lang="ru-RU" sz="2000" dirty="0" smtClean="0"/>
              <a:t>Дан файл</a:t>
            </a:r>
            <a:r>
              <a:rPr lang="en-US" sz="2000" dirty="0" smtClean="0"/>
              <a:t> test.bmp (RGB)</a:t>
            </a:r>
          </a:p>
          <a:p>
            <a:r>
              <a:rPr lang="ru-RU" sz="2000" dirty="0" smtClean="0"/>
              <a:t>Подавление высокочастотного шума в исходном изображении. </a:t>
            </a:r>
            <a:endParaRPr lang="en-US" sz="2000" dirty="0" smtClean="0"/>
          </a:p>
          <a:p>
            <a:r>
              <a:rPr lang="ru-RU" sz="2000" dirty="0" smtClean="0"/>
              <a:t>Вычисляются частные производные, используя один из известных шаблонов</a:t>
            </a:r>
            <a:endParaRPr lang="en-US" sz="2000" dirty="0" smtClean="0"/>
          </a:p>
          <a:p>
            <a:r>
              <a:rPr lang="ru-RU" sz="2000" dirty="0" smtClean="0"/>
              <a:t>Вычисляются длина и угол наклона градиента</a:t>
            </a:r>
            <a:endParaRPr lang="en-US" sz="2000" dirty="0" smtClean="0"/>
          </a:p>
          <a:p>
            <a:r>
              <a:rPr lang="ru-RU" sz="2000" dirty="0" smtClean="0"/>
              <a:t>В каждой точке по направлению угла делается несколько выборок и определеятся является ли яркость данной точки локальным максимумом функции яркости.</a:t>
            </a:r>
          </a:p>
          <a:p>
            <a:pPr lvl="1"/>
            <a:r>
              <a:rPr lang="ru-RU" sz="1800" dirty="0" smtClean="0"/>
              <a:t>ДА : значение пиксела приравнивается 1.0</a:t>
            </a:r>
            <a:r>
              <a:rPr lang="en-US" sz="1800" dirty="0" smtClean="0"/>
              <a:t>f</a:t>
            </a:r>
            <a:endParaRPr lang="ru-RU" sz="1800" dirty="0" smtClean="0"/>
          </a:p>
          <a:p>
            <a:pPr lvl="1"/>
            <a:r>
              <a:rPr lang="ru-RU" sz="1800" dirty="0" smtClean="0"/>
              <a:t>НЕТ : значение пиксела приравнивается 0</a:t>
            </a:r>
            <a:r>
              <a:rPr lang="en-US" sz="1800" dirty="0" smtClean="0"/>
              <a:t>.0f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r>
              <a:rPr lang="ru-RU" sz="2000" dirty="0" smtClean="0"/>
              <a:t>Порог, по которому делается дополнительное отсеивание по яркости.</a:t>
            </a:r>
            <a:endParaRPr lang="en-US" sz="2000" dirty="0" smtClean="0"/>
          </a:p>
          <a:p>
            <a:endParaRPr lang="en-US" sz="600" dirty="0"/>
          </a:p>
        </p:txBody>
      </p:sp>
      <p:pic>
        <p:nvPicPr>
          <p:cNvPr id="235522" name="Picture 2" descr="D:\Code.Google.Com\lilalbrother-projects\Media\textures\portrait_noise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828800"/>
            <a:ext cx="24384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r>
              <a:rPr lang="ru-RU" dirty="0" smtClean="0"/>
              <a:t>.2</a:t>
            </a:r>
            <a:endParaRPr lang="en-US" dirty="0"/>
          </a:p>
        </p:txBody>
      </p:sp>
      <p:pic>
        <p:nvPicPr>
          <p:cNvPr id="234498" name="Picture 2" descr="D:\Code.Google.Com\lilalbrother-projects\Media\textures\edge\_prewitt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133600"/>
            <a:ext cx="2438400" cy="3657600"/>
          </a:xfrm>
          <a:prstGeom prst="rect">
            <a:avLst/>
          </a:prstGeom>
          <a:noFill/>
        </p:spPr>
      </p:pic>
      <p:pic>
        <p:nvPicPr>
          <p:cNvPr id="234499" name="Picture 3" descr="D:\Code.Google.Com\lilalbrother-projects\Media\textures\edge\_canny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2133600"/>
            <a:ext cx="2438400" cy="3657600"/>
          </a:xfrm>
          <a:prstGeom prst="rect">
            <a:avLst/>
          </a:prstGeom>
          <a:noFill/>
        </p:spPr>
      </p:pic>
      <p:pic>
        <p:nvPicPr>
          <p:cNvPr id="234500" name="Picture 4" descr="D:\Code.Google.Com\lilalbrother-projects\Media\textures\edge\_laplace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133600"/>
            <a:ext cx="24384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Общие правила по оформлению прорамм</a:t>
            </a:r>
            <a:endParaRPr lang="en-US" smtClean="0"/>
          </a:p>
        </p:txBody>
      </p:sp>
      <p:sp>
        <p:nvSpPr>
          <p:cNvPr id="12291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5029200"/>
          </a:xfrm>
        </p:spPr>
        <p:txBody>
          <a:bodyPr/>
          <a:lstStyle/>
          <a:p>
            <a:pPr marL="342900" lvl="1" indent="-342900">
              <a:buFont typeface="Monotype Sorts" pitchFamily="2" charset="2"/>
              <a:buChar char="z"/>
            </a:pPr>
            <a:r>
              <a:rPr lang="ru-RU" dirty="0" smtClean="0"/>
              <a:t>Программа должна делать проверки на ошибки:</a:t>
            </a:r>
          </a:p>
          <a:p>
            <a:pPr marL="742950" lvl="2" indent="-342900">
              <a:buFont typeface="Monotype Sorts" pitchFamily="2" charset="2"/>
              <a:buChar char="z"/>
            </a:pPr>
            <a:r>
              <a:rPr lang="ru-RU" dirty="0" smtClean="0"/>
              <a:t>Наличие девайса?</a:t>
            </a:r>
          </a:p>
          <a:p>
            <a:pPr marL="742950" lvl="2" indent="-342900">
              <a:buFont typeface="Monotype Sorts" pitchFamily="2" charset="2"/>
              <a:buChar char="z"/>
            </a:pPr>
            <a:r>
              <a:rPr lang="ru-RU" dirty="0" smtClean="0"/>
              <a:t>Открылся ли нужный файл?</a:t>
            </a:r>
          </a:p>
          <a:p>
            <a:pPr marL="742950" lvl="2" indent="-342900">
              <a:buFont typeface="Monotype Sorts" pitchFamily="2" charset="2"/>
              <a:buChar char="z"/>
            </a:pPr>
            <a:r>
              <a:rPr lang="ru-RU" dirty="0" smtClean="0"/>
              <a:t>Правильного ли он формата?</a:t>
            </a:r>
          </a:p>
          <a:p>
            <a:pPr marL="342900" lvl="1" indent="-342900">
              <a:buFont typeface="Monotype Sorts" pitchFamily="2" charset="2"/>
              <a:buChar char="z"/>
            </a:pPr>
            <a:r>
              <a:rPr lang="ru-RU" dirty="0" smtClean="0"/>
              <a:t>Программа должна быть скомпилирована в </a:t>
            </a:r>
            <a:r>
              <a:rPr lang="en-US" dirty="0" smtClean="0"/>
              <a:t>Release </a:t>
            </a:r>
            <a:r>
              <a:rPr lang="ru-RU" dirty="0" smtClean="0"/>
              <a:t>и запускаться на </a:t>
            </a:r>
            <a:r>
              <a:rPr lang="en-US" dirty="0" smtClean="0"/>
              <a:t>Windows XP SP2 </a:t>
            </a:r>
            <a:r>
              <a:rPr lang="ru-RU" dirty="0" smtClean="0"/>
              <a:t>с </a:t>
            </a:r>
            <a:r>
              <a:rPr lang="en-US" dirty="0" smtClean="0"/>
              <a:t>CUDA Toolkit </a:t>
            </a:r>
            <a:r>
              <a:rPr lang="ru-RU" dirty="0" smtClean="0"/>
              <a:t>3.0</a:t>
            </a:r>
          </a:p>
          <a:p>
            <a:pPr marL="342900" lvl="1" indent="-342900">
              <a:buFont typeface="Monotype Sorts" pitchFamily="2" charset="2"/>
              <a:buChar char="z"/>
            </a:pPr>
            <a:r>
              <a:rPr lang="ru-RU" dirty="0" smtClean="0"/>
              <a:t>Программа должна компилироваться</a:t>
            </a:r>
            <a:endParaRPr lang="en-US" dirty="0" smtClean="0"/>
          </a:p>
          <a:p>
            <a:pPr marL="742950" lvl="2" indent="-342900">
              <a:buFont typeface="Monotype Sorts" pitchFamily="2" charset="2"/>
              <a:buChar char="z"/>
            </a:pPr>
            <a:r>
              <a:rPr lang="ru-RU" dirty="0" smtClean="0"/>
              <a:t>Для этого должен быть приложен </a:t>
            </a:r>
            <a:r>
              <a:rPr lang="en-US" dirty="0" err="1" smtClean="0"/>
              <a:t>vcproj</a:t>
            </a:r>
            <a:r>
              <a:rPr lang="ru-RU" dirty="0" smtClean="0"/>
              <a:t> для </a:t>
            </a:r>
            <a:r>
              <a:rPr lang="en-US" dirty="0" smtClean="0"/>
              <a:t>VS2005</a:t>
            </a:r>
            <a:r>
              <a:rPr lang="ru-RU" dirty="0" smtClean="0"/>
              <a:t> либо </a:t>
            </a:r>
            <a:r>
              <a:rPr lang="en-US" dirty="0" smtClean="0"/>
              <a:t>(</a:t>
            </a:r>
            <a:r>
              <a:rPr lang="en-US" dirty="0" err="1" smtClean="0"/>
              <a:t>makefile</a:t>
            </a:r>
            <a:r>
              <a:rPr lang="ru-RU" dirty="0" smtClean="0"/>
              <a:t> + </a:t>
            </a:r>
            <a:r>
              <a:rPr lang="en-US" dirty="0" smtClean="0"/>
              <a:t>.bat)</a:t>
            </a:r>
            <a:endParaRPr lang="ru-RU" dirty="0" smtClean="0"/>
          </a:p>
          <a:p>
            <a:pPr marL="742950" lvl="2" indent="-342900">
              <a:buFont typeface="Monotype Sorts" pitchFamily="2" charset="2"/>
              <a:buChar char="z"/>
            </a:pPr>
            <a:endParaRPr lang="ru-RU" dirty="0" smtClean="0"/>
          </a:p>
          <a:p>
            <a:pPr marL="742950" lvl="2" indent="-342900">
              <a:buFont typeface="Monotype Sorts" pitchFamily="2" charset="2"/>
              <a:buChar char="z"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правила по оформлению программ</a:t>
            </a:r>
            <a:endParaRPr lang="en-US" dirty="0" smtClean="0"/>
          </a:p>
        </p:txBody>
      </p:sp>
      <p:sp>
        <p:nvSpPr>
          <p:cNvPr id="133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smtClean="0"/>
              <a:t>Если вы используете любые другие инклюды кроме стандартных – не расчитывайте, что они прописаны на проверяющей машине. </a:t>
            </a:r>
          </a:p>
          <a:p>
            <a:r>
              <a:rPr lang="ru-RU" sz="2800" smtClean="0"/>
              <a:t>Пример того</a:t>
            </a:r>
            <a:r>
              <a:rPr lang="en-US" sz="2800" smtClean="0"/>
              <a:t>,</a:t>
            </a:r>
            <a:r>
              <a:rPr lang="ru-RU" sz="2800" smtClean="0"/>
              <a:t> чего не будет на машине: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cutil.h 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требует установки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CUDA SDK)</a:t>
            </a:r>
            <a:endParaRPr lang="ru-RU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2800" smtClean="0"/>
              <a:t>Пример того</a:t>
            </a:r>
            <a:r>
              <a:rPr lang="en-US" sz="2800" smtClean="0"/>
              <a:t>,</a:t>
            </a:r>
            <a:r>
              <a:rPr lang="ru-RU" sz="2800" smtClean="0"/>
              <a:t> что будет на машине: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cudart.h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(ставиться вместе с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CUDA toolkit)</a:t>
            </a:r>
          </a:p>
          <a:p>
            <a:pPr lvl="1"/>
            <a:r>
              <a:rPr lang="en-US" sz="2000" smtClean="0">
                <a:latin typeface="Courier New" pitchFamily="49" charset="0"/>
                <a:cs typeface="Courier New" pitchFamily="49" charset="0"/>
              </a:rPr>
              <a:t>stdio.h 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стандартная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ru-RU" sz="2000" smtClean="0">
                <a:latin typeface="Courier New" pitchFamily="49" charset="0"/>
                <a:cs typeface="Courier New" pitchFamily="49" charset="0"/>
              </a:rPr>
              <a:t>библиотека)</a:t>
            </a:r>
            <a:endParaRPr lang="ru-RU" sz="24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Вопросы</a:t>
            </a:r>
          </a:p>
        </p:txBody>
      </p:sp>
      <p:pic>
        <p:nvPicPr>
          <p:cNvPr id="14339" name="Picture 2" descr="C:\Documents and Settings\akharlamov\Local Settings\Temporary Internet Files\Content.IE5\FJ5MEQN3\MCj0431548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403600" y="2828925"/>
            <a:ext cx="2286000" cy="228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овременный портрет">
  <a:themeElements>
    <a:clrScheme name="Современный портрет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Современный портрет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</a:defRPr>
        </a:defPPr>
      </a:lstStyle>
    </a:lnDef>
  </a:objectDefaults>
  <a:extraClrSchemeLst>
    <a:extraClrScheme>
      <a:clrScheme name="Современный портрет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временный портрет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овременный портрет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овременный портрет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Office\Шаблоны\Дизайны презентаций\Современный портрет.pot</Template>
  <TotalTime>2067</TotalTime>
  <Words>490</Words>
  <Application>Microsoft Office PowerPoint</Application>
  <PresentationFormat>On-screen Show (4:3)</PresentationFormat>
  <Paragraphs>59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Современный портрет</vt:lpstr>
      <vt:lpstr>Assignment 2</vt:lpstr>
      <vt:lpstr>Assignment 2.1</vt:lpstr>
      <vt:lpstr>Assignment 2.2</vt:lpstr>
      <vt:lpstr>Assignment 2.2</vt:lpstr>
      <vt:lpstr>Общие правила по оформлению прорамм</vt:lpstr>
      <vt:lpstr>Общие правила по оформлению программ</vt:lpstr>
      <vt:lpstr>Вопросы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 программирование массивно-параллельных вычислительных систем</dc:title>
  <dc:creator>Alex</dc:creator>
  <cp:lastModifiedBy>Alexander Kharlamov</cp:lastModifiedBy>
  <cp:revision>460</cp:revision>
  <dcterms:created xsi:type="dcterms:W3CDTF">2009-02-23T09:35:34Z</dcterms:created>
  <dcterms:modified xsi:type="dcterms:W3CDTF">2010-04-28T08:30:27Z</dcterms:modified>
</cp:coreProperties>
</file>